
<file path=[Content_Types].xml><?xml version="1.0" encoding="utf-8"?>
<Types xmlns="http://schemas.openxmlformats.org/package/2006/content-types">
  <Default Extension="png" ContentType="image/png"/>
  <Default Extension="bin" ContentType="application/vnd.openxmlformats-officedocument.oleObject"/>
  <Default Extension="xlsm" ContentType="application/vnd.ms-excel.sheet.macroEnabled.12"/>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44"/>
  </p:notesMasterIdLst>
  <p:handoutMasterIdLst>
    <p:handoutMasterId r:id="rId45"/>
  </p:handoutMasterIdLst>
  <p:sldIdLst>
    <p:sldId id="366" r:id="rId2"/>
    <p:sldId id="377" r:id="rId3"/>
    <p:sldId id="359" r:id="rId4"/>
    <p:sldId id="416" r:id="rId5"/>
    <p:sldId id="444" r:id="rId6"/>
    <p:sldId id="477" r:id="rId7"/>
    <p:sldId id="479" r:id="rId8"/>
    <p:sldId id="490" r:id="rId9"/>
    <p:sldId id="492" r:id="rId10"/>
    <p:sldId id="451" r:id="rId11"/>
    <p:sldId id="469" r:id="rId12"/>
    <p:sldId id="498" r:id="rId13"/>
    <p:sldId id="461" r:id="rId14"/>
    <p:sldId id="430" r:id="rId15"/>
    <p:sldId id="462" r:id="rId16"/>
    <p:sldId id="463" r:id="rId17"/>
    <p:sldId id="464" r:id="rId18"/>
    <p:sldId id="396" r:id="rId19"/>
    <p:sldId id="382" r:id="rId20"/>
    <p:sldId id="499" r:id="rId21"/>
    <p:sldId id="381" r:id="rId22"/>
    <p:sldId id="434" r:id="rId23"/>
    <p:sldId id="399" r:id="rId24"/>
    <p:sldId id="401" r:id="rId25"/>
    <p:sldId id="403" r:id="rId26"/>
    <p:sldId id="422" r:id="rId27"/>
    <p:sldId id="423" r:id="rId28"/>
    <p:sldId id="383" r:id="rId29"/>
    <p:sldId id="418" r:id="rId30"/>
    <p:sldId id="443" r:id="rId31"/>
    <p:sldId id="441" r:id="rId32"/>
    <p:sldId id="483" r:id="rId33"/>
    <p:sldId id="425" r:id="rId34"/>
    <p:sldId id="493" r:id="rId35"/>
    <p:sldId id="397" r:id="rId36"/>
    <p:sldId id="417" r:id="rId37"/>
    <p:sldId id="421" r:id="rId38"/>
    <p:sldId id="491" r:id="rId39"/>
    <p:sldId id="494" r:id="rId40"/>
    <p:sldId id="495" r:id="rId41"/>
    <p:sldId id="496" r:id="rId42"/>
    <p:sldId id="395" r:id="rId43"/>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Garamond"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Garamond"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Garamond"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Garamond"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Garamond" pitchFamily="18" charset="0"/>
        <a:ea typeface="+mn-ea"/>
        <a:cs typeface="Times New Roman" pitchFamily="18" charset="0"/>
      </a:defRPr>
    </a:lvl5pPr>
    <a:lvl6pPr marL="2286000" algn="l" defTabSz="914400" rtl="0" eaLnBrk="1" latinLnBrk="0" hangingPunct="1">
      <a:defRPr kern="1200">
        <a:solidFill>
          <a:schemeClr val="tx1"/>
        </a:solidFill>
        <a:latin typeface="Garamond" pitchFamily="18" charset="0"/>
        <a:ea typeface="+mn-ea"/>
        <a:cs typeface="Times New Roman" pitchFamily="18" charset="0"/>
      </a:defRPr>
    </a:lvl6pPr>
    <a:lvl7pPr marL="2743200" algn="l" defTabSz="914400" rtl="0" eaLnBrk="1" latinLnBrk="0" hangingPunct="1">
      <a:defRPr kern="1200">
        <a:solidFill>
          <a:schemeClr val="tx1"/>
        </a:solidFill>
        <a:latin typeface="Garamond" pitchFamily="18" charset="0"/>
        <a:ea typeface="+mn-ea"/>
        <a:cs typeface="Times New Roman" pitchFamily="18" charset="0"/>
      </a:defRPr>
    </a:lvl7pPr>
    <a:lvl8pPr marL="3200400" algn="l" defTabSz="914400" rtl="0" eaLnBrk="1" latinLnBrk="0" hangingPunct="1">
      <a:defRPr kern="1200">
        <a:solidFill>
          <a:schemeClr val="tx1"/>
        </a:solidFill>
        <a:latin typeface="Garamond" pitchFamily="18" charset="0"/>
        <a:ea typeface="+mn-ea"/>
        <a:cs typeface="Times New Roman" pitchFamily="18" charset="0"/>
      </a:defRPr>
    </a:lvl8pPr>
    <a:lvl9pPr marL="3657600" algn="l" defTabSz="914400" rtl="0" eaLnBrk="1" latinLnBrk="0" hangingPunct="1">
      <a:defRPr kern="1200">
        <a:solidFill>
          <a:schemeClr val="tx1"/>
        </a:solidFill>
        <a:latin typeface="Garamond"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CFD5"/>
    <a:srgbClr val="D41506"/>
    <a:srgbClr val="FFFFCC"/>
    <a:srgbClr val="7176A6"/>
    <a:srgbClr val="000079"/>
    <a:srgbClr val="CCCCFF"/>
    <a:srgbClr val="9267D7"/>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33" autoAdjust="0"/>
    <p:restoredTop sz="88207" autoAdjust="0"/>
  </p:normalViewPr>
  <p:slideViewPr>
    <p:cSldViewPr snapToGrid="0">
      <p:cViewPr varScale="1">
        <p:scale>
          <a:sx n="99" d="100"/>
          <a:sy n="99" d="100"/>
        </p:scale>
        <p:origin x="-125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544A13-5105-44F9-A61B-AED2FAE6EF73}" type="doc">
      <dgm:prSet loTypeId="urn:microsoft.com/office/officeart/2005/8/layout/lProcess2" loCatId="list" qsTypeId="urn:microsoft.com/office/officeart/2005/8/quickstyle/simple1#1" qsCatId="simple" csTypeId="urn:microsoft.com/office/officeart/2005/8/colors/accent6_2" csCatId="accent6" phldr="1"/>
      <dgm:spPr/>
      <dgm:t>
        <a:bodyPr/>
        <a:lstStyle/>
        <a:p>
          <a:endParaRPr lang="en-US"/>
        </a:p>
      </dgm:t>
    </dgm:pt>
    <dgm:pt modelId="{A15F79F7-06AF-402B-83C2-FAC1470BB24E}">
      <dgm:prSet custT="1">
        <dgm:style>
          <a:lnRef idx="1">
            <a:schemeClr val="dk1"/>
          </a:lnRef>
          <a:fillRef idx="2">
            <a:schemeClr val="dk1"/>
          </a:fillRef>
          <a:effectRef idx="1">
            <a:schemeClr val="dk1"/>
          </a:effectRef>
          <a:fontRef idx="minor">
            <a:schemeClr val="dk1"/>
          </a:fontRef>
        </dgm:style>
      </dgm:prSet>
      <dgm:spPr/>
      <dgm:t>
        <a:bodyPr/>
        <a:lstStyle/>
        <a:p>
          <a:pPr rtl="0"/>
          <a:r>
            <a:rPr lang="en-US" sz="2400" b="1" dirty="0" smtClean="0">
              <a:solidFill>
                <a:srgbClr val="002060"/>
              </a:solidFill>
              <a:latin typeface="Arial" pitchFamily="34" charset="0"/>
              <a:cs typeface="Arial" pitchFamily="34" charset="0"/>
            </a:rPr>
            <a:t>Program</a:t>
          </a:r>
          <a:endParaRPr lang="en-US" sz="2400" b="1" dirty="0">
            <a:solidFill>
              <a:srgbClr val="002060"/>
            </a:solidFill>
            <a:latin typeface="Arial" pitchFamily="34" charset="0"/>
            <a:cs typeface="Arial" pitchFamily="34" charset="0"/>
          </a:endParaRPr>
        </a:p>
      </dgm:t>
    </dgm:pt>
    <dgm:pt modelId="{1B8EA1C3-FBE9-44EB-8D47-2410D9B4D008}" type="parTrans" cxnId="{9CDF36D2-2ECF-4D42-B694-8FC3D2B83CEE}">
      <dgm:prSet/>
      <dgm:spPr/>
      <dgm:t>
        <a:bodyPr/>
        <a:lstStyle/>
        <a:p>
          <a:endParaRPr lang="en-US" b="1">
            <a:latin typeface="Arial" pitchFamily="34" charset="0"/>
            <a:cs typeface="Arial" pitchFamily="34" charset="0"/>
          </a:endParaRPr>
        </a:p>
      </dgm:t>
    </dgm:pt>
    <dgm:pt modelId="{C11C740C-4538-4B3F-854A-2CE66F5DC28D}" type="sibTrans" cxnId="{9CDF36D2-2ECF-4D42-B694-8FC3D2B83CEE}">
      <dgm:prSet/>
      <dgm:spPr/>
      <dgm:t>
        <a:bodyPr/>
        <a:lstStyle/>
        <a:p>
          <a:endParaRPr lang="en-US" b="1">
            <a:latin typeface="Arial" pitchFamily="34" charset="0"/>
            <a:cs typeface="Arial" pitchFamily="34" charset="0"/>
          </a:endParaRPr>
        </a:p>
      </dgm:t>
    </dgm:pt>
    <dgm:pt modelId="{DFA7BA26-7A1C-4D12-B816-E1F88BF4B3A2}">
      <dgm:prSet custT="1">
        <dgm:style>
          <a:lnRef idx="1">
            <a:schemeClr val="accent5"/>
          </a:lnRef>
          <a:fillRef idx="3">
            <a:schemeClr val="accent5"/>
          </a:fillRef>
          <a:effectRef idx="2">
            <a:schemeClr val="accent5"/>
          </a:effectRef>
          <a:fontRef idx="minor">
            <a:schemeClr val="lt1"/>
          </a:fontRef>
        </dgm:style>
      </dgm:prSet>
      <dgm:spPr/>
      <dgm:t>
        <a:bodyPr/>
        <a:lstStyle/>
        <a:p>
          <a:pPr rtl="0"/>
          <a:r>
            <a:rPr lang="en-US" sz="2000" b="0" dirty="0" smtClean="0">
              <a:latin typeface="Arial" pitchFamily="34" charset="0"/>
              <a:cs typeface="Arial" pitchFamily="34" charset="0"/>
            </a:rPr>
            <a:t>CalWORKs Aid Payments</a:t>
          </a:r>
          <a:endParaRPr lang="en-US" sz="2000" b="0" dirty="0">
            <a:latin typeface="Arial" pitchFamily="34" charset="0"/>
            <a:cs typeface="Arial" pitchFamily="34" charset="0"/>
          </a:endParaRPr>
        </a:p>
      </dgm:t>
    </dgm:pt>
    <dgm:pt modelId="{CC075559-22B3-4EF1-825D-AC383FE6F255}" type="parTrans" cxnId="{9A7AC590-CEA4-4606-904E-3633779E0AF7}">
      <dgm:prSet/>
      <dgm:spPr/>
      <dgm:t>
        <a:bodyPr/>
        <a:lstStyle/>
        <a:p>
          <a:endParaRPr lang="en-US" b="1">
            <a:latin typeface="Arial" pitchFamily="34" charset="0"/>
            <a:cs typeface="Arial" pitchFamily="34" charset="0"/>
          </a:endParaRPr>
        </a:p>
      </dgm:t>
    </dgm:pt>
    <dgm:pt modelId="{794547ED-C0E0-48C1-BB1D-19CFF44D3FE6}" type="sibTrans" cxnId="{9A7AC590-CEA4-4606-904E-3633779E0AF7}">
      <dgm:prSet/>
      <dgm:spPr/>
      <dgm:t>
        <a:bodyPr/>
        <a:lstStyle/>
        <a:p>
          <a:endParaRPr lang="en-US" b="1">
            <a:latin typeface="Arial" pitchFamily="34" charset="0"/>
            <a:cs typeface="Arial" pitchFamily="34" charset="0"/>
          </a:endParaRPr>
        </a:p>
      </dgm:t>
    </dgm:pt>
    <dgm:pt modelId="{E78DCEF3-F53C-40E1-8A26-660D1053688F}">
      <dgm:prSet custT="1">
        <dgm:style>
          <a:lnRef idx="1">
            <a:schemeClr val="accent5"/>
          </a:lnRef>
          <a:fillRef idx="3">
            <a:schemeClr val="accent5"/>
          </a:fillRef>
          <a:effectRef idx="2">
            <a:schemeClr val="accent5"/>
          </a:effectRef>
          <a:fontRef idx="minor">
            <a:schemeClr val="lt1"/>
          </a:fontRef>
        </dgm:style>
      </dgm:prSet>
      <dgm:spPr/>
      <dgm:t>
        <a:bodyPr/>
        <a:lstStyle/>
        <a:p>
          <a:pPr rtl="0"/>
          <a:r>
            <a:rPr lang="en-US" sz="2000" b="0" dirty="0" smtClean="0">
              <a:latin typeface="Arial" pitchFamily="34" charset="0"/>
              <a:cs typeface="Arial" pitchFamily="34" charset="0"/>
            </a:rPr>
            <a:t>CalWORKs Eligibility</a:t>
          </a:r>
          <a:endParaRPr lang="en-US" sz="2000" b="0" dirty="0">
            <a:latin typeface="Arial" pitchFamily="34" charset="0"/>
            <a:cs typeface="Arial" pitchFamily="34" charset="0"/>
          </a:endParaRPr>
        </a:p>
      </dgm:t>
    </dgm:pt>
    <dgm:pt modelId="{62E6CE9F-ADBC-44F1-BA39-284F19402206}" type="parTrans" cxnId="{9FF3B8B3-1264-4FC2-9153-B4D1BDC05F2F}">
      <dgm:prSet/>
      <dgm:spPr/>
      <dgm:t>
        <a:bodyPr/>
        <a:lstStyle/>
        <a:p>
          <a:endParaRPr lang="en-US" b="1">
            <a:latin typeface="Arial" pitchFamily="34" charset="0"/>
            <a:cs typeface="Arial" pitchFamily="34" charset="0"/>
          </a:endParaRPr>
        </a:p>
      </dgm:t>
    </dgm:pt>
    <dgm:pt modelId="{D105788B-40E5-46C4-9129-2B57CEEEC27C}" type="sibTrans" cxnId="{9FF3B8B3-1264-4FC2-9153-B4D1BDC05F2F}">
      <dgm:prSet/>
      <dgm:spPr/>
      <dgm:t>
        <a:bodyPr/>
        <a:lstStyle/>
        <a:p>
          <a:endParaRPr lang="en-US" b="1">
            <a:latin typeface="Arial" pitchFamily="34" charset="0"/>
            <a:cs typeface="Arial" pitchFamily="34" charset="0"/>
          </a:endParaRPr>
        </a:p>
      </dgm:t>
    </dgm:pt>
    <dgm:pt modelId="{EB03FF13-427B-49C2-839F-2EB3A2A219A5}">
      <dgm:prSet custT="1">
        <dgm:style>
          <a:lnRef idx="1">
            <a:schemeClr val="accent5"/>
          </a:lnRef>
          <a:fillRef idx="3">
            <a:schemeClr val="accent5"/>
          </a:fillRef>
          <a:effectRef idx="2">
            <a:schemeClr val="accent5"/>
          </a:effectRef>
          <a:fontRef idx="minor">
            <a:schemeClr val="lt1"/>
          </a:fontRef>
        </dgm:style>
      </dgm:prSet>
      <dgm:spPr/>
      <dgm:t>
        <a:bodyPr/>
        <a:lstStyle/>
        <a:p>
          <a:pPr rtl="0"/>
          <a:r>
            <a:rPr lang="en-US" sz="2000" b="0" dirty="0" smtClean="0">
              <a:latin typeface="Arial" pitchFamily="34" charset="0"/>
              <a:cs typeface="Arial" pitchFamily="34" charset="0"/>
            </a:rPr>
            <a:t>Foster Care</a:t>
          </a:r>
          <a:endParaRPr lang="en-US" sz="2000" b="0" dirty="0">
            <a:latin typeface="Arial" pitchFamily="34" charset="0"/>
            <a:cs typeface="Arial" pitchFamily="34" charset="0"/>
          </a:endParaRPr>
        </a:p>
      </dgm:t>
    </dgm:pt>
    <dgm:pt modelId="{FC345075-58A0-408B-A428-C37E5C654E7F}" type="parTrans" cxnId="{11CA81CF-4EC6-4CF6-915E-266F3059E61D}">
      <dgm:prSet/>
      <dgm:spPr/>
      <dgm:t>
        <a:bodyPr/>
        <a:lstStyle/>
        <a:p>
          <a:endParaRPr lang="en-US" b="1">
            <a:latin typeface="Arial" pitchFamily="34" charset="0"/>
            <a:cs typeface="Arial" pitchFamily="34" charset="0"/>
          </a:endParaRPr>
        </a:p>
      </dgm:t>
    </dgm:pt>
    <dgm:pt modelId="{A7AEEBF9-B3A4-467C-B00B-51F828AE6D78}" type="sibTrans" cxnId="{11CA81CF-4EC6-4CF6-915E-266F3059E61D}">
      <dgm:prSet/>
      <dgm:spPr/>
      <dgm:t>
        <a:bodyPr/>
        <a:lstStyle/>
        <a:p>
          <a:endParaRPr lang="en-US" b="1">
            <a:latin typeface="Arial" pitchFamily="34" charset="0"/>
            <a:cs typeface="Arial" pitchFamily="34" charset="0"/>
          </a:endParaRPr>
        </a:p>
      </dgm:t>
    </dgm:pt>
    <dgm:pt modelId="{584767A0-FCF4-4E8A-AF25-83FC6405CC77}">
      <dgm:prSet custT="1">
        <dgm:style>
          <a:lnRef idx="1">
            <a:schemeClr val="accent5"/>
          </a:lnRef>
          <a:fillRef idx="3">
            <a:schemeClr val="accent5"/>
          </a:fillRef>
          <a:effectRef idx="2">
            <a:schemeClr val="accent5"/>
          </a:effectRef>
          <a:fontRef idx="minor">
            <a:schemeClr val="lt1"/>
          </a:fontRef>
        </dgm:style>
      </dgm:prSet>
      <dgm:spPr/>
      <dgm:t>
        <a:bodyPr/>
        <a:lstStyle/>
        <a:p>
          <a:pPr rtl="0"/>
          <a:r>
            <a:rPr lang="en-US" sz="2000" b="0" dirty="0" smtClean="0">
              <a:latin typeface="Arial" pitchFamily="34" charset="0"/>
              <a:cs typeface="Arial" pitchFamily="34" charset="0"/>
            </a:rPr>
            <a:t>Child Welfare Services</a:t>
          </a:r>
          <a:endParaRPr lang="en-US" sz="2000" b="0" dirty="0">
            <a:latin typeface="Arial" pitchFamily="34" charset="0"/>
            <a:cs typeface="Arial" pitchFamily="34" charset="0"/>
          </a:endParaRPr>
        </a:p>
      </dgm:t>
    </dgm:pt>
    <dgm:pt modelId="{894AF1E8-009B-4668-825A-1C889A00DACA}" type="parTrans" cxnId="{5DAD9421-D078-4DDB-809E-E9E2B94F8F00}">
      <dgm:prSet/>
      <dgm:spPr/>
      <dgm:t>
        <a:bodyPr/>
        <a:lstStyle/>
        <a:p>
          <a:endParaRPr lang="en-US" b="1">
            <a:latin typeface="Arial" pitchFamily="34" charset="0"/>
            <a:cs typeface="Arial" pitchFamily="34" charset="0"/>
          </a:endParaRPr>
        </a:p>
      </dgm:t>
    </dgm:pt>
    <dgm:pt modelId="{08C7A18B-4317-4438-9FAC-E9ABD2CCD8C7}" type="sibTrans" cxnId="{5DAD9421-D078-4DDB-809E-E9E2B94F8F00}">
      <dgm:prSet/>
      <dgm:spPr/>
      <dgm:t>
        <a:bodyPr/>
        <a:lstStyle/>
        <a:p>
          <a:endParaRPr lang="en-US" b="1">
            <a:latin typeface="Arial" pitchFamily="34" charset="0"/>
            <a:cs typeface="Arial" pitchFamily="34" charset="0"/>
          </a:endParaRPr>
        </a:p>
      </dgm:t>
    </dgm:pt>
    <dgm:pt modelId="{093E0E17-D9CE-4F67-A4D3-9B750C83DDD1}">
      <dgm:prSet custT="1">
        <dgm:style>
          <a:lnRef idx="1">
            <a:schemeClr val="accent5"/>
          </a:lnRef>
          <a:fillRef idx="3">
            <a:schemeClr val="accent5"/>
          </a:fillRef>
          <a:effectRef idx="2">
            <a:schemeClr val="accent5"/>
          </a:effectRef>
          <a:fontRef idx="minor">
            <a:schemeClr val="lt1"/>
          </a:fontRef>
        </dgm:style>
      </dgm:prSet>
      <dgm:spPr/>
      <dgm:t>
        <a:bodyPr/>
        <a:lstStyle/>
        <a:p>
          <a:pPr rtl="0"/>
          <a:r>
            <a:rPr lang="en-US" sz="2000" b="0" dirty="0" smtClean="0">
              <a:latin typeface="Arial" pitchFamily="34" charset="0"/>
              <a:cs typeface="Arial" pitchFamily="34" charset="0"/>
            </a:rPr>
            <a:t>Adoptions Assistance</a:t>
          </a:r>
          <a:endParaRPr lang="en-US" sz="2000" b="0" dirty="0">
            <a:latin typeface="Arial" pitchFamily="34" charset="0"/>
            <a:cs typeface="Arial" pitchFamily="34" charset="0"/>
          </a:endParaRPr>
        </a:p>
      </dgm:t>
    </dgm:pt>
    <dgm:pt modelId="{6D99C551-3927-4475-A06E-B464ED727489}" type="parTrans" cxnId="{06BEE356-B52C-4118-BB75-640EC93FC01D}">
      <dgm:prSet/>
      <dgm:spPr/>
      <dgm:t>
        <a:bodyPr/>
        <a:lstStyle/>
        <a:p>
          <a:endParaRPr lang="en-US" b="1">
            <a:latin typeface="Arial" pitchFamily="34" charset="0"/>
            <a:cs typeface="Arial" pitchFamily="34" charset="0"/>
          </a:endParaRPr>
        </a:p>
      </dgm:t>
    </dgm:pt>
    <dgm:pt modelId="{83402869-9C00-4161-B3B0-8F3DF8103635}" type="sibTrans" cxnId="{06BEE356-B52C-4118-BB75-640EC93FC01D}">
      <dgm:prSet/>
      <dgm:spPr/>
      <dgm:t>
        <a:bodyPr/>
        <a:lstStyle/>
        <a:p>
          <a:endParaRPr lang="en-US" b="1">
            <a:latin typeface="Arial" pitchFamily="34" charset="0"/>
            <a:cs typeface="Arial" pitchFamily="34" charset="0"/>
          </a:endParaRPr>
        </a:p>
      </dgm:t>
    </dgm:pt>
    <dgm:pt modelId="{C64199F6-36CA-4A12-BF7E-BCE862F4788C}">
      <dgm:prSet custT="1">
        <dgm:style>
          <a:lnRef idx="1">
            <a:schemeClr val="accent5"/>
          </a:lnRef>
          <a:fillRef idx="3">
            <a:schemeClr val="accent5"/>
          </a:fillRef>
          <a:effectRef idx="2">
            <a:schemeClr val="accent5"/>
          </a:effectRef>
          <a:fontRef idx="minor">
            <a:schemeClr val="lt1"/>
          </a:fontRef>
        </dgm:style>
      </dgm:prSet>
      <dgm:spPr/>
      <dgm:t>
        <a:bodyPr/>
        <a:lstStyle/>
        <a:p>
          <a:pPr rtl="0"/>
          <a:r>
            <a:rPr lang="en-US" sz="1900" b="0" dirty="0" smtClean="0">
              <a:latin typeface="Arial" pitchFamily="34" charset="0"/>
              <a:cs typeface="Arial" pitchFamily="34" charset="0"/>
            </a:rPr>
            <a:t>CalWORKs Employment Services</a:t>
          </a:r>
          <a:endParaRPr lang="en-US" sz="1900" b="0" dirty="0">
            <a:latin typeface="Arial" pitchFamily="34" charset="0"/>
            <a:cs typeface="Arial" pitchFamily="34" charset="0"/>
          </a:endParaRPr>
        </a:p>
      </dgm:t>
    </dgm:pt>
    <dgm:pt modelId="{0D67F979-45B2-4DB4-A179-24047B0370F6}" type="parTrans" cxnId="{D84AC182-3999-4BB0-A84A-3D3F00B3E28B}">
      <dgm:prSet/>
      <dgm:spPr/>
      <dgm:t>
        <a:bodyPr/>
        <a:lstStyle/>
        <a:p>
          <a:endParaRPr lang="en-US" b="1">
            <a:latin typeface="Arial" pitchFamily="34" charset="0"/>
            <a:cs typeface="Arial" pitchFamily="34" charset="0"/>
          </a:endParaRPr>
        </a:p>
      </dgm:t>
    </dgm:pt>
    <dgm:pt modelId="{A6BE77AF-693C-4B7A-80FC-51ECE73738DB}" type="sibTrans" cxnId="{D84AC182-3999-4BB0-A84A-3D3F00B3E28B}">
      <dgm:prSet/>
      <dgm:spPr/>
      <dgm:t>
        <a:bodyPr/>
        <a:lstStyle/>
        <a:p>
          <a:endParaRPr lang="en-US" b="1">
            <a:latin typeface="Arial" pitchFamily="34" charset="0"/>
            <a:cs typeface="Arial" pitchFamily="34" charset="0"/>
          </a:endParaRPr>
        </a:p>
      </dgm:t>
    </dgm:pt>
    <dgm:pt modelId="{A02D2B2A-5E82-464E-BCCE-0AC9EA333B93}">
      <dgm:prSet custT="1">
        <dgm:style>
          <a:lnRef idx="1">
            <a:schemeClr val="accent5"/>
          </a:lnRef>
          <a:fillRef idx="3">
            <a:schemeClr val="accent5"/>
          </a:fillRef>
          <a:effectRef idx="2">
            <a:schemeClr val="accent5"/>
          </a:effectRef>
          <a:fontRef idx="minor">
            <a:schemeClr val="lt1"/>
          </a:fontRef>
        </dgm:style>
      </dgm:prSet>
      <dgm:spPr/>
      <dgm:t>
        <a:bodyPr/>
        <a:lstStyle/>
        <a:p>
          <a:pPr rtl="0"/>
          <a:r>
            <a:rPr lang="en-US" sz="2000" b="0" dirty="0" smtClean="0">
              <a:latin typeface="Arial" pitchFamily="34" charset="0"/>
              <a:cs typeface="Arial" pitchFamily="34" charset="0"/>
            </a:rPr>
            <a:t>In-Home Supportive Services</a:t>
          </a:r>
          <a:endParaRPr lang="en-US" sz="2000" b="0" dirty="0">
            <a:latin typeface="Arial" pitchFamily="34" charset="0"/>
            <a:cs typeface="Arial" pitchFamily="34" charset="0"/>
          </a:endParaRPr>
        </a:p>
      </dgm:t>
    </dgm:pt>
    <dgm:pt modelId="{CD050B40-67DC-44D7-9AA3-BB65E21DE29F}" type="parTrans" cxnId="{B2A0EA83-03D1-4844-9F72-F41B38E881BC}">
      <dgm:prSet/>
      <dgm:spPr/>
      <dgm:t>
        <a:bodyPr/>
        <a:lstStyle/>
        <a:p>
          <a:endParaRPr lang="en-US" b="1">
            <a:latin typeface="Arial" pitchFamily="34" charset="0"/>
            <a:cs typeface="Arial" pitchFamily="34" charset="0"/>
          </a:endParaRPr>
        </a:p>
      </dgm:t>
    </dgm:pt>
    <dgm:pt modelId="{9DEAD5A4-959B-4365-A8CD-D5A220C13859}" type="sibTrans" cxnId="{B2A0EA83-03D1-4844-9F72-F41B38E881BC}">
      <dgm:prSet/>
      <dgm:spPr/>
      <dgm:t>
        <a:bodyPr/>
        <a:lstStyle/>
        <a:p>
          <a:endParaRPr lang="en-US" b="1">
            <a:latin typeface="Arial" pitchFamily="34" charset="0"/>
            <a:cs typeface="Arial" pitchFamily="34" charset="0"/>
          </a:endParaRPr>
        </a:p>
      </dgm:t>
    </dgm:pt>
    <dgm:pt modelId="{DF202118-4D3A-4C93-A0D4-92C24C2C323D}">
      <dgm:prSet custT="1">
        <dgm:style>
          <a:lnRef idx="1">
            <a:schemeClr val="accent5"/>
          </a:lnRef>
          <a:fillRef idx="3">
            <a:schemeClr val="accent5"/>
          </a:fillRef>
          <a:effectRef idx="2">
            <a:schemeClr val="accent5"/>
          </a:effectRef>
          <a:fontRef idx="minor">
            <a:schemeClr val="lt1"/>
          </a:fontRef>
        </dgm:style>
      </dgm:prSet>
      <dgm:spPr/>
      <dgm:t>
        <a:bodyPr/>
        <a:lstStyle/>
        <a:p>
          <a:pPr rtl="0"/>
          <a:r>
            <a:rPr lang="en-US" sz="2000" b="0" dirty="0" smtClean="0">
              <a:latin typeface="Arial" pitchFamily="34" charset="0"/>
              <a:cs typeface="Arial" pitchFamily="34" charset="0"/>
            </a:rPr>
            <a:t>County Services Block Grant</a:t>
          </a:r>
          <a:endParaRPr lang="en-US" sz="2000" b="0" dirty="0">
            <a:latin typeface="Arial" pitchFamily="34" charset="0"/>
            <a:cs typeface="Arial" pitchFamily="34" charset="0"/>
          </a:endParaRPr>
        </a:p>
      </dgm:t>
    </dgm:pt>
    <dgm:pt modelId="{96FEF9A9-888B-4CBF-B3E4-CABFB24973EE}" type="parTrans" cxnId="{E397A930-E2D6-4BEA-8452-962ADA2F79FE}">
      <dgm:prSet/>
      <dgm:spPr/>
      <dgm:t>
        <a:bodyPr/>
        <a:lstStyle/>
        <a:p>
          <a:endParaRPr lang="en-US" b="1">
            <a:latin typeface="Arial" pitchFamily="34" charset="0"/>
            <a:cs typeface="Arial" pitchFamily="34" charset="0"/>
          </a:endParaRPr>
        </a:p>
      </dgm:t>
    </dgm:pt>
    <dgm:pt modelId="{207F56D2-8632-4BDD-A203-32D5490A30DB}" type="sibTrans" cxnId="{E397A930-E2D6-4BEA-8452-962ADA2F79FE}">
      <dgm:prSet/>
      <dgm:spPr/>
      <dgm:t>
        <a:bodyPr/>
        <a:lstStyle/>
        <a:p>
          <a:endParaRPr lang="en-US" b="1">
            <a:latin typeface="Arial" pitchFamily="34" charset="0"/>
            <a:cs typeface="Arial" pitchFamily="34" charset="0"/>
          </a:endParaRPr>
        </a:p>
      </dgm:t>
    </dgm:pt>
    <dgm:pt modelId="{DA8E79B4-2AB3-4B7F-BC7F-03DE442CA505}">
      <dgm:prSet custT="1">
        <dgm:style>
          <a:lnRef idx="1">
            <a:schemeClr val="accent5"/>
          </a:lnRef>
          <a:fillRef idx="3">
            <a:schemeClr val="accent5"/>
          </a:fillRef>
          <a:effectRef idx="2">
            <a:schemeClr val="accent5"/>
          </a:effectRef>
          <a:fontRef idx="minor">
            <a:schemeClr val="lt1"/>
          </a:fontRef>
        </dgm:style>
      </dgm:prSet>
      <dgm:spPr/>
      <dgm:t>
        <a:bodyPr/>
        <a:lstStyle/>
        <a:p>
          <a:pPr rtl="0"/>
          <a:r>
            <a:rPr lang="en-US" sz="2000" b="0" dirty="0" smtClean="0">
              <a:solidFill>
                <a:schemeClr val="bg1"/>
              </a:solidFill>
              <a:latin typeface="Arial" pitchFamily="34" charset="0"/>
              <a:cs typeface="Arial" pitchFamily="34" charset="0"/>
            </a:rPr>
            <a:t>California Children’s Services</a:t>
          </a:r>
          <a:endParaRPr lang="en-US" sz="2000" b="0" dirty="0">
            <a:solidFill>
              <a:schemeClr val="bg1"/>
            </a:solidFill>
            <a:latin typeface="Arial" pitchFamily="34" charset="0"/>
            <a:cs typeface="Arial" pitchFamily="34" charset="0"/>
          </a:endParaRPr>
        </a:p>
      </dgm:t>
    </dgm:pt>
    <dgm:pt modelId="{84CE9B30-3940-46A9-9E48-D62059676CC6}" type="parTrans" cxnId="{E7DD63F4-F815-41D8-BE20-49A6CDB44EC4}">
      <dgm:prSet/>
      <dgm:spPr/>
      <dgm:t>
        <a:bodyPr/>
        <a:lstStyle/>
        <a:p>
          <a:endParaRPr lang="en-US" b="1">
            <a:latin typeface="Arial" pitchFamily="34" charset="0"/>
            <a:cs typeface="Arial" pitchFamily="34" charset="0"/>
          </a:endParaRPr>
        </a:p>
      </dgm:t>
    </dgm:pt>
    <dgm:pt modelId="{ED6BF6C9-E36B-4F2D-A387-A00770D67858}" type="sibTrans" cxnId="{E7DD63F4-F815-41D8-BE20-49A6CDB44EC4}">
      <dgm:prSet/>
      <dgm:spPr/>
      <dgm:t>
        <a:bodyPr/>
        <a:lstStyle/>
        <a:p>
          <a:endParaRPr lang="en-US" b="1">
            <a:latin typeface="Arial" pitchFamily="34" charset="0"/>
            <a:cs typeface="Arial" pitchFamily="34" charset="0"/>
          </a:endParaRPr>
        </a:p>
      </dgm:t>
    </dgm:pt>
    <dgm:pt modelId="{75611DF1-6C60-47A6-AD4A-DFA945CE363D}">
      <dgm:prSet custT="1">
        <dgm:style>
          <a:lnRef idx="1">
            <a:schemeClr val="dk1"/>
          </a:lnRef>
          <a:fillRef idx="2">
            <a:schemeClr val="dk1"/>
          </a:fillRef>
          <a:effectRef idx="1">
            <a:schemeClr val="dk1"/>
          </a:effectRef>
          <a:fontRef idx="minor">
            <a:schemeClr val="dk1"/>
          </a:fontRef>
        </dgm:style>
      </dgm:prSet>
      <dgm:spPr/>
      <dgm:t>
        <a:bodyPr/>
        <a:lstStyle/>
        <a:p>
          <a:pPr rtl="0"/>
          <a:r>
            <a:rPr lang="en-US" sz="2400" b="1" dirty="0" smtClean="0">
              <a:solidFill>
                <a:srgbClr val="002060"/>
              </a:solidFill>
              <a:latin typeface="Arial" pitchFamily="34" charset="0"/>
              <a:cs typeface="Arial" pitchFamily="34" charset="0"/>
            </a:rPr>
            <a:t>Old   Share   </a:t>
          </a:r>
          <a:r>
            <a:rPr lang="en-US" sz="1800" b="1" dirty="0" smtClean="0">
              <a:solidFill>
                <a:srgbClr val="002060"/>
              </a:solidFill>
              <a:latin typeface="Arial" pitchFamily="34" charset="0"/>
              <a:cs typeface="Arial" pitchFamily="34" charset="0"/>
            </a:rPr>
            <a:t>(non-Fed)</a:t>
          </a:r>
          <a:endParaRPr lang="en-US" sz="1800" b="1" dirty="0">
            <a:solidFill>
              <a:srgbClr val="002060"/>
            </a:solidFill>
            <a:latin typeface="Arial" pitchFamily="34" charset="0"/>
            <a:cs typeface="Arial" pitchFamily="34" charset="0"/>
          </a:endParaRPr>
        </a:p>
      </dgm:t>
    </dgm:pt>
    <dgm:pt modelId="{B14A4D77-10BD-460A-B42A-4B106232D38C}" type="parTrans" cxnId="{A153652E-F1DD-4649-B9FF-EDDFD7CD7B40}">
      <dgm:prSet/>
      <dgm:spPr/>
      <dgm:t>
        <a:bodyPr/>
        <a:lstStyle/>
        <a:p>
          <a:endParaRPr lang="en-US" b="1">
            <a:latin typeface="Arial" pitchFamily="34" charset="0"/>
            <a:cs typeface="Arial" pitchFamily="34" charset="0"/>
          </a:endParaRPr>
        </a:p>
      </dgm:t>
    </dgm:pt>
    <dgm:pt modelId="{884B0B7F-3BBE-43F2-A0E7-4DEA3E42E5E4}" type="sibTrans" cxnId="{A153652E-F1DD-4649-B9FF-EDDFD7CD7B40}">
      <dgm:prSet/>
      <dgm:spPr/>
      <dgm:t>
        <a:bodyPr/>
        <a:lstStyle/>
        <a:p>
          <a:endParaRPr lang="en-US" b="1">
            <a:latin typeface="Arial" pitchFamily="34" charset="0"/>
            <a:cs typeface="Arial" pitchFamily="34" charset="0"/>
          </a:endParaRPr>
        </a:p>
      </dgm:t>
    </dgm:pt>
    <dgm:pt modelId="{57984F54-AD71-4F2F-886F-83511DBEDD47}">
      <dgm:prSet custT="1">
        <dgm:style>
          <a:lnRef idx="1">
            <a:schemeClr val="accent5"/>
          </a:lnRef>
          <a:fillRef idx="3">
            <a:schemeClr val="accent5"/>
          </a:fillRef>
          <a:effectRef idx="2">
            <a:schemeClr val="accent5"/>
          </a:effectRef>
          <a:fontRef idx="minor">
            <a:schemeClr val="lt1"/>
          </a:fontRef>
        </dgm:style>
      </dgm:prSet>
      <dgm:spPr/>
      <dgm:t>
        <a:bodyPr/>
        <a:lstStyle/>
        <a:p>
          <a:pPr rtl="0"/>
          <a:r>
            <a:rPr lang="en-US" sz="2000" b="0" dirty="0" smtClean="0">
              <a:latin typeface="Arial" pitchFamily="34" charset="0"/>
              <a:cs typeface="Arial" pitchFamily="34" charset="0"/>
            </a:rPr>
            <a:t>11% </a:t>
          </a:r>
          <a:endParaRPr lang="en-US" sz="2000" b="0" dirty="0">
            <a:latin typeface="Arial" pitchFamily="34" charset="0"/>
            <a:cs typeface="Arial" pitchFamily="34" charset="0"/>
          </a:endParaRPr>
        </a:p>
      </dgm:t>
    </dgm:pt>
    <dgm:pt modelId="{B66E05A4-9649-40F7-B313-717EC4E9C559}" type="parTrans" cxnId="{AB3860D8-6ACA-4CE9-854D-5961CC246B4B}">
      <dgm:prSet/>
      <dgm:spPr/>
      <dgm:t>
        <a:bodyPr/>
        <a:lstStyle/>
        <a:p>
          <a:endParaRPr lang="en-US" b="1">
            <a:latin typeface="Arial" pitchFamily="34" charset="0"/>
            <a:cs typeface="Arial" pitchFamily="34" charset="0"/>
          </a:endParaRPr>
        </a:p>
      </dgm:t>
    </dgm:pt>
    <dgm:pt modelId="{8F776293-BAC2-44DE-BCD9-DBB9386E7306}" type="sibTrans" cxnId="{AB3860D8-6ACA-4CE9-854D-5961CC246B4B}">
      <dgm:prSet/>
      <dgm:spPr/>
      <dgm:t>
        <a:bodyPr/>
        <a:lstStyle/>
        <a:p>
          <a:endParaRPr lang="en-US" b="1">
            <a:latin typeface="Arial" pitchFamily="34" charset="0"/>
            <a:cs typeface="Arial" pitchFamily="34" charset="0"/>
          </a:endParaRPr>
        </a:p>
      </dgm:t>
    </dgm:pt>
    <dgm:pt modelId="{4563CA65-DDD2-4110-8A47-B37F6835D518}">
      <dgm:prSet custT="1">
        <dgm:style>
          <a:lnRef idx="1">
            <a:schemeClr val="accent5"/>
          </a:lnRef>
          <a:fillRef idx="3">
            <a:schemeClr val="accent5"/>
          </a:fillRef>
          <a:effectRef idx="2">
            <a:schemeClr val="accent5"/>
          </a:effectRef>
          <a:fontRef idx="minor">
            <a:schemeClr val="lt1"/>
          </a:fontRef>
        </dgm:style>
      </dgm:prSet>
      <dgm:spPr/>
      <dgm:t>
        <a:bodyPr/>
        <a:lstStyle/>
        <a:p>
          <a:pPr rtl="0"/>
          <a:r>
            <a:rPr lang="en-US" sz="2000" b="0" dirty="0" smtClean="0">
              <a:latin typeface="Arial" pitchFamily="34" charset="0"/>
              <a:cs typeface="Arial" pitchFamily="34" charset="0"/>
            </a:rPr>
            <a:t>50%</a:t>
          </a:r>
          <a:endParaRPr lang="en-US" sz="2000" b="0" dirty="0">
            <a:latin typeface="Arial" pitchFamily="34" charset="0"/>
            <a:cs typeface="Arial" pitchFamily="34" charset="0"/>
          </a:endParaRPr>
        </a:p>
      </dgm:t>
    </dgm:pt>
    <dgm:pt modelId="{0B8E683C-D171-46F2-9AF2-5362F77E39C6}" type="parTrans" cxnId="{2DA98149-F8A5-4E37-9BC2-68E3C624ADEE}">
      <dgm:prSet/>
      <dgm:spPr/>
      <dgm:t>
        <a:bodyPr/>
        <a:lstStyle/>
        <a:p>
          <a:endParaRPr lang="en-US" b="1">
            <a:latin typeface="Arial" pitchFamily="34" charset="0"/>
            <a:cs typeface="Arial" pitchFamily="34" charset="0"/>
          </a:endParaRPr>
        </a:p>
      </dgm:t>
    </dgm:pt>
    <dgm:pt modelId="{5534F6D3-C124-41B2-BB91-9AE7AB3AE2F3}" type="sibTrans" cxnId="{2DA98149-F8A5-4E37-9BC2-68E3C624ADEE}">
      <dgm:prSet/>
      <dgm:spPr/>
      <dgm:t>
        <a:bodyPr/>
        <a:lstStyle/>
        <a:p>
          <a:endParaRPr lang="en-US" b="1">
            <a:latin typeface="Arial" pitchFamily="34" charset="0"/>
            <a:cs typeface="Arial" pitchFamily="34" charset="0"/>
          </a:endParaRPr>
        </a:p>
      </dgm:t>
    </dgm:pt>
    <dgm:pt modelId="{3082B40C-DFDB-4E9E-B6FF-475CC2431047}">
      <dgm:prSet custT="1">
        <dgm:style>
          <a:lnRef idx="1">
            <a:schemeClr val="accent5"/>
          </a:lnRef>
          <a:fillRef idx="3">
            <a:schemeClr val="accent5"/>
          </a:fillRef>
          <a:effectRef idx="2">
            <a:schemeClr val="accent5"/>
          </a:effectRef>
          <a:fontRef idx="minor">
            <a:schemeClr val="lt1"/>
          </a:fontRef>
        </dgm:style>
      </dgm:prSet>
      <dgm:spPr/>
      <dgm:t>
        <a:bodyPr/>
        <a:lstStyle/>
        <a:p>
          <a:pPr rtl="0"/>
          <a:r>
            <a:rPr lang="en-US" sz="1700" b="0" dirty="0" smtClean="0">
              <a:latin typeface="Arial" pitchFamily="34" charset="0"/>
              <a:cs typeface="Arial" pitchFamily="34" charset="0"/>
            </a:rPr>
            <a:t>  </a:t>
          </a:r>
          <a:r>
            <a:rPr lang="en-US" sz="2000" b="0" dirty="0" smtClean="0">
              <a:latin typeface="Arial" pitchFamily="34" charset="0"/>
              <a:cs typeface="Arial" pitchFamily="34" charset="0"/>
            </a:rPr>
            <a:t>5%</a:t>
          </a:r>
          <a:endParaRPr lang="en-US" sz="2000" b="0" dirty="0">
            <a:latin typeface="Arial" pitchFamily="34" charset="0"/>
            <a:cs typeface="Arial" pitchFamily="34" charset="0"/>
          </a:endParaRPr>
        </a:p>
      </dgm:t>
    </dgm:pt>
    <dgm:pt modelId="{5F2B3F5A-E692-4A30-B182-CB6298D71C14}" type="parTrans" cxnId="{B8FC1AC5-2FA1-4F98-937E-A0697AE0DEE2}">
      <dgm:prSet/>
      <dgm:spPr/>
      <dgm:t>
        <a:bodyPr/>
        <a:lstStyle/>
        <a:p>
          <a:endParaRPr lang="en-US" b="1">
            <a:latin typeface="Arial" pitchFamily="34" charset="0"/>
            <a:cs typeface="Arial" pitchFamily="34" charset="0"/>
          </a:endParaRPr>
        </a:p>
      </dgm:t>
    </dgm:pt>
    <dgm:pt modelId="{2AAFCB1F-A1FC-46D6-92D1-316663B4F3FB}" type="sibTrans" cxnId="{B8FC1AC5-2FA1-4F98-937E-A0697AE0DEE2}">
      <dgm:prSet/>
      <dgm:spPr/>
      <dgm:t>
        <a:bodyPr/>
        <a:lstStyle/>
        <a:p>
          <a:endParaRPr lang="en-US" b="1">
            <a:latin typeface="Arial" pitchFamily="34" charset="0"/>
            <a:cs typeface="Arial" pitchFamily="34" charset="0"/>
          </a:endParaRPr>
        </a:p>
      </dgm:t>
    </dgm:pt>
    <dgm:pt modelId="{AD90EF66-9C69-4820-A82D-77178A539F2F}">
      <dgm:prSet custT="1">
        <dgm:style>
          <a:lnRef idx="1">
            <a:schemeClr val="accent5"/>
          </a:lnRef>
          <a:fillRef idx="3">
            <a:schemeClr val="accent5"/>
          </a:fillRef>
          <a:effectRef idx="2">
            <a:schemeClr val="accent5"/>
          </a:effectRef>
          <a:fontRef idx="minor">
            <a:schemeClr val="lt1"/>
          </a:fontRef>
        </dgm:style>
      </dgm:prSet>
      <dgm:spPr/>
      <dgm:t>
        <a:bodyPr/>
        <a:lstStyle/>
        <a:p>
          <a:pPr rtl="0"/>
          <a:r>
            <a:rPr lang="en-US" sz="2000" b="0" dirty="0" smtClean="0">
              <a:latin typeface="Arial" pitchFamily="34" charset="0"/>
              <a:cs typeface="Arial" pitchFamily="34" charset="0"/>
            </a:rPr>
            <a:t>24%</a:t>
          </a:r>
          <a:endParaRPr lang="en-US" sz="2000" b="0" dirty="0">
            <a:latin typeface="Arial" pitchFamily="34" charset="0"/>
            <a:cs typeface="Arial" pitchFamily="34" charset="0"/>
          </a:endParaRPr>
        </a:p>
      </dgm:t>
    </dgm:pt>
    <dgm:pt modelId="{1DB7E0C0-F127-4A01-951C-8BAFDD6564DC}" type="parTrans" cxnId="{BFDD0A0B-D470-418D-AEBD-3020E8F7EAA4}">
      <dgm:prSet/>
      <dgm:spPr/>
      <dgm:t>
        <a:bodyPr/>
        <a:lstStyle/>
        <a:p>
          <a:endParaRPr lang="en-US" b="1">
            <a:latin typeface="Arial" pitchFamily="34" charset="0"/>
            <a:cs typeface="Arial" pitchFamily="34" charset="0"/>
          </a:endParaRPr>
        </a:p>
      </dgm:t>
    </dgm:pt>
    <dgm:pt modelId="{3C0FF6F8-2EAD-4FBA-928E-779E850AD0AE}" type="sibTrans" cxnId="{BFDD0A0B-D470-418D-AEBD-3020E8F7EAA4}">
      <dgm:prSet/>
      <dgm:spPr/>
      <dgm:t>
        <a:bodyPr/>
        <a:lstStyle/>
        <a:p>
          <a:endParaRPr lang="en-US" b="1">
            <a:latin typeface="Arial" pitchFamily="34" charset="0"/>
            <a:cs typeface="Arial" pitchFamily="34" charset="0"/>
          </a:endParaRPr>
        </a:p>
      </dgm:t>
    </dgm:pt>
    <dgm:pt modelId="{118B1BD7-BA15-4B05-AAD3-4C6A906FC94A}">
      <dgm:prSet custT="1">
        <dgm:style>
          <a:lnRef idx="1">
            <a:schemeClr val="accent5"/>
          </a:lnRef>
          <a:fillRef idx="3">
            <a:schemeClr val="accent5"/>
          </a:fillRef>
          <a:effectRef idx="2">
            <a:schemeClr val="accent5"/>
          </a:effectRef>
          <a:fontRef idx="minor">
            <a:schemeClr val="lt1"/>
          </a:fontRef>
        </dgm:style>
      </dgm:prSet>
      <dgm:spPr/>
      <dgm:t>
        <a:bodyPr/>
        <a:lstStyle/>
        <a:p>
          <a:pPr rtl="0"/>
          <a:r>
            <a:rPr lang="en-US" sz="1700" b="0" dirty="0" smtClean="0">
              <a:latin typeface="Arial" pitchFamily="34" charset="0"/>
              <a:cs typeface="Arial" pitchFamily="34" charset="0"/>
            </a:rPr>
            <a:t> </a:t>
          </a:r>
          <a:r>
            <a:rPr lang="en-US" sz="2000" b="0" dirty="0" smtClean="0">
              <a:latin typeface="Arial" pitchFamily="34" charset="0"/>
              <a:cs typeface="Arial" pitchFamily="34" charset="0"/>
            </a:rPr>
            <a:t> 0%</a:t>
          </a:r>
          <a:endParaRPr lang="en-US" sz="2000" b="0" dirty="0">
            <a:latin typeface="Arial" pitchFamily="34" charset="0"/>
            <a:cs typeface="Arial" pitchFamily="34" charset="0"/>
          </a:endParaRPr>
        </a:p>
      </dgm:t>
    </dgm:pt>
    <dgm:pt modelId="{B70E3CE9-F98A-478F-AA24-34DDAC849894}" type="parTrans" cxnId="{FDD4980F-5809-44F4-A8AF-FED1E564AA64}">
      <dgm:prSet/>
      <dgm:spPr/>
      <dgm:t>
        <a:bodyPr/>
        <a:lstStyle/>
        <a:p>
          <a:endParaRPr lang="en-US" b="1">
            <a:latin typeface="Arial" pitchFamily="34" charset="0"/>
            <a:cs typeface="Arial" pitchFamily="34" charset="0"/>
          </a:endParaRPr>
        </a:p>
      </dgm:t>
    </dgm:pt>
    <dgm:pt modelId="{01860A1F-BB69-4211-835C-567D028FC3EE}" type="sibTrans" cxnId="{FDD4980F-5809-44F4-A8AF-FED1E564AA64}">
      <dgm:prSet/>
      <dgm:spPr/>
      <dgm:t>
        <a:bodyPr/>
        <a:lstStyle/>
        <a:p>
          <a:endParaRPr lang="en-US" b="1">
            <a:latin typeface="Arial" pitchFamily="34" charset="0"/>
            <a:cs typeface="Arial" pitchFamily="34" charset="0"/>
          </a:endParaRPr>
        </a:p>
      </dgm:t>
    </dgm:pt>
    <dgm:pt modelId="{3F8A938B-9730-47E4-B574-1AD0C1F69D35}">
      <dgm:prSet custT="1">
        <dgm:style>
          <a:lnRef idx="1">
            <a:schemeClr val="accent5"/>
          </a:lnRef>
          <a:fillRef idx="3">
            <a:schemeClr val="accent5"/>
          </a:fillRef>
          <a:effectRef idx="2">
            <a:schemeClr val="accent5"/>
          </a:effectRef>
          <a:fontRef idx="minor">
            <a:schemeClr val="lt1"/>
          </a:fontRef>
        </dgm:style>
      </dgm:prSet>
      <dgm:spPr/>
      <dgm:t>
        <a:bodyPr/>
        <a:lstStyle/>
        <a:p>
          <a:pPr rtl="0"/>
          <a:r>
            <a:rPr lang="en-US" sz="1700" b="0" dirty="0" smtClean="0">
              <a:latin typeface="Arial" pitchFamily="34" charset="0"/>
              <a:cs typeface="Arial" pitchFamily="34" charset="0"/>
            </a:rPr>
            <a:t> </a:t>
          </a:r>
          <a:r>
            <a:rPr lang="en-US" sz="1800" b="0" dirty="0" smtClean="0">
              <a:latin typeface="Arial" pitchFamily="34" charset="0"/>
              <a:cs typeface="Arial" pitchFamily="34" charset="0"/>
            </a:rPr>
            <a:t> </a:t>
          </a:r>
          <a:r>
            <a:rPr lang="en-US" sz="2000" b="0" dirty="0" smtClean="0">
              <a:latin typeface="Arial" pitchFamily="34" charset="0"/>
              <a:cs typeface="Arial" pitchFamily="34" charset="0"/>
            </a:rPr>
            <a:t>0%</a:t>
          </a:r>
          <a:endParaRPr lang="en-US" sz="2000" b="0" dirty="0">
            <a:latin typeface="Arial" pitchFamily="34" charset="0"/>
            <a:cs typeface="Arial" pitchFamily="34" charset="0"/>
          </a:endParaRPr>
        </a:p>
      </dgm:t>
    </dgm:pt>
    <dgm:pt modelId="{786E7A3E-E6AD-4B7E-9F47-A6BD1089A070}" type="parTrans" cxnId="{E3B60C46-6241-4EE4-A628-0B40958EB7F0}">
      <dgm:prSet/>
      <dgm:spPr/>
      <dgm:t>
        <a:bodyPr/>
        <a:lstStyle/>
        <a:p>
          <a:endParaRPr lang="en-US" b="1">
            <a:latin typeface="Arial" pitchFamily="34" charset="0"/>
            <a:cs typeface="Arial" pitchFamily="34" charset="0"/>
          </a:endParaRPr>
        </a:p>
      </dgm:t>
    </dgm:pt>
    <dgm:pt modelId="{2EF6B032-C104-45D8-A10B-DD715530C960}" type="sibTrans" cxnId="{E3B60C46-6241-4EE4-A628-0B40958EB7F0}">
      <dgm:prSet/>
      <dgm:spPr/>
      <dgm:t>
        <a:bodyPr/>
        <a:lstStyle/>
        <a:p>
          <a:endParaRPr lang="en-US" b="1">
            <a:latin typeface="Arial" pitchFamily="34" charset="0"/>
            <a:cs typeface="Arial" pitchFamily="34" charset="0"/>
          </a:endParaRPr>
        </a:p>
      </dgm:t>
    </dgm:pt>
    <dgm:pt modelId="{BC01053E-0292-4FA8-8090-4BF212850188}">
      <dgm:prSet custT="1">
        <dgm:style>
          <a:lnRef idx="1">
            <a:schemeClr val="accent5"/>
          </a:lnRef>
          <a:fillRef idx="3">
            <a:schemeClr val="accent5"/>
          </a:fillRef>
          <a:effectRef idx="2">
            <a:schemeClr val="accent5"/>
          </a:effectRef>
          <a:fontRef idx="minor">
            <a:schemeClr val="lt1"/>
          </a:fontRef>
        </dgm:style>
      </dgm:prSet>
      <dgm:spPr/>
      <dgm:t>
        <a:bodyPr/>
        <a:lstStyle/>
        <a:p>
          <a:pPr rtl="0"/>
          <a:r>
            <a:rPr lang="en-US" sz="1700" b="0" dirty="0" smtClean="0">
              <a:latin typeface="Arial" pitchFamily="34" charset="0"/>
              <a:cs typeface="Arial" pitchFamily="34" charset="0"/>
            </a:rPr>
            <a:t>  </a:t>
          </a:r>
          <a:r>
            <a:rPr lang="en-US" sz="2000" b="0" dirty="0" smtClean="0">
              <a:latin typeface="Arial" pitchFamily="34" charset="0"/>
              <a:cs typeface="Arial" pitchFamily="34" charset="0"/>
            </a:rPr>
            <a:t>3%</a:t>
          </a:r>
          <a:endParaRPr lang="en-US" sz="2000" b="0" dirty="0">
            <a:latin typeface="Arial" pitchFamily="34" charset="0"/>
            <a:cs typeface="Arial" pitchFamily="34" charset="0"/>
          </a:endParaRPr>
        </a:p>
      </dgm:t>
    </dgm:pt>
    <dgm:pt modelId="{9663B8C0-1743-4576-9B44-3BA72C673D7E}" type="parTrans" cxnId="{809EFB6E-A4D9-4891-91DE-BF69A107949E}">
      <dgm:prSet/>
      <dgm:spPr/>
      <dgm:t>
        <a:bodyPr/>
        <a:lstStyle/>
        <a:p>
          <a:endParaRPr lang="en-US" b="1">
            <a:latin typeface="Arial" pitchFamily="34" charset="0"/>
            <a:cs typeface="Arial" pitchFamily="34" charset="0"/>
          </a:endParaRPr>
        </a:p>
      </dgm:t>
    </dgm:pt>
    <dgm:pt modelId="{2594E94F-02EE-425A-8F81-90DA7157F460}" type="sibTrans" cxnId="{809EFB6E-A4D9-4891-91DE-BF69A107949E}">
      <dgm:prSet/>
      <dgm:spPr/>
      <dgm:t>
        <a:bodyPr/>
        <a:lstStyle/>
        <a:p>
          <a:endParaRPr lang="en-US" b="1">
            <a:latin typeface="Arial" pitchFamily="34" charset="0"/>
            <a:cs typeface="Arial" pitchFamily="34" charset="0"/>
          </a:endParaRPr>
        </a:p>
      </dgm:t>
    </dgm:pt>
    <dgm:pt modelId="{C90617AB-E291-4984-8E5B-05636E350A04}">
      <dgm:prSet custT="1">
        <dgm:style>
          <a:lnRef idx="1">
            <a:schemeClr val="accent5"/>
          </a:lnRef>
          <a:fillRef idx="3">
            <a:schemeClr val="accent5"/>
          </a:fillRef>
          <a:effectRef idx="2">
            <a:schemeClr val="accent5"/>
          </a:effectRef>
          <a:fontRef idx="minor">
            <a:schemeClr val="lt1"/>
          </a:fontRef>
        </dgm:style>
      </dgm:prSet>
      <dgm:spPr/>
      <dgm:t>
        <a:bodyPr/>
        <a:lstStyle/>
        <a:p>
          <a:pPr rtl="0"/>
          <a:r>
            <a:rPr lang="en-US" sz="2000" b="0" dirty="0" smtClean="0">
              <a:latin typeface="Arial" pitchFamily="34" charset="0"/>
              <a:cs typeface="Arial" pitchFamily="34" charset="0"/>
            </a:rPr>
            <a:t>16%</a:t>
          </a:r>
          <a:endParaRPr lang="en-US" sz="2000" b="0" dirty="0">
            <a:latin typeface="Arial" pitchFamily="34" charset="0"/>
            <a:cs typeface="Arial" pitchFamily="34" charset="0"/>
          </a:endParaRPr>
        </a:p>
      </dgm:t>
    </dgm:pt>
    <dgm:pt modelId="{EA44C2DF-234F-47FC-91C5-F803485A5591}" type="parTrans" cxnId="{9CDE6B34-1D70-4B20-A249-6DC5CCD6FE68}">
      <dgm:prSet/>
      <dgm:spPr/>
      <dgm:t>
        <a:bodyPr/>
        <a:lstStyle/>
        <a:p>
          <a:endParaRPr lang="en-US" b="1">
            <a:latin typeface="Arial" pitchFamily="34" charset="0"/>
            <a:cs typeface="Arial" pitchFamily="34" charset="0"/>
          </a:endParaRPr>
        </a:p>
      </dgm:t>
    </dgm:pt>
    <dgm:pt modelId="{F7075EA3-8FD9-4C1E-9007-7CA0D7E2B037}" type="sibTrans" cxnId="{9CDE6B34-1D70-4B20-A249-6DC5CCD6FE68}">
      <dgm:prSet/>
      <dgm:spPr/>
      <dgm:t>
        <a:bodyPr/>
        <a:lstStyle/>
        <a:p>
          <a:endParaRPr lang="en-US" b="1">
            <a:latin typeface="Arial" pitchFamily="34" charset="0"/>
            <a:cs typeface="Arial" pitchFamily="34" charset="0"/>
          </a:endParaRPr>
        </a:p>
      </dgm:t>
    </dgm:pt>
    <dgm:pt modelId="{8638E356-5B69-49EC-94D3-03AEC36FBDA0}">
      <dgm:prSet custT="1">
        <dgm:style>
          <a:lnRef idx="1">
            <a:schemeClr val="accent5"/>
          </a:lnRef>
          <a:fillRef idx="3">
            <a:schemeClr val="accent5"/>
          </a:fillRef>
          <a:effectRef idx="2">
            <a:schemeClr val="accent5"/>
          </a:effectRef>
          <a:fontRef idx="minor">
            <a:schemeClr val="lt1"/>
          </a:fontRef>
        </dgm:style>
      </dgm:prSet>
      <dgm:spPr/>
      <dgm:t>
        <a:bodyPr/>
        <a:lstStyle/>
        <a:p>
          <a:pPr rtl="0"/>
          <a:r>
            <a:rPr lang="en-US" sz="2000" b="0" dirty="0" smtClean="0">
              <a:solidFill>
                <a:schemeClr val="bg1"/>
              </a:solidFill>
              <a:latin typeface="Arial" pitchFamily="34" charset="0"/>
              <a:cs typeface="Arial" pitchFamily="34" charset="0"/>
            </a:rPr>
            <a:t>25%</a:t>
          </a:r>
          <a:endParaRPr lang="en-US" sz="2000" b="0" dirty="0">
            <a:solidFill>
              <a:schemeClr val="bg1"/>
            </a:solidFill>
            <a:latin typeface="Arial" pitchFamily="34" charset="0"/>
            <a:cs typeface="Arial" pitchFamily="34" charset="0"/>
          </a:endParaRPr>
        </a:p>
      </dgm:t>
    </dgm:pt>
    <dgm:pt modelId="{47B2915E-0272-47FC-A532-35B4D0F955CA}" type="parTrans" cxnId="{ECB0B058-17F3-4993-A3D7-63FA40925F37}">
      <dgm:prSet/>
      <dgm:spPr/>
      <dgm:t>
        <a:bodyPr/>
        <a:lstStyle/>
        <a:p>
          <a:endParaRPr lang="en-US" b="1">
            <a:latin typeface="Arial" pitchFamily="34" charset="0"/>
            <a:cs typeface="Arial" pitchFamily="34" charset="0"/>
          </a:endParaRPr>
        </a:p>
      </dgm:t>
    </dgm:pt>
    <dgm:pt modelId="{AC125C0C-83E2-4603-ACAC-F1994012DE6D}" type="sibTrans" cxnId="{ECB0B058-17F3-4993-A3D7-63FA40925F37}">
      <dgm:prSet/>
      <dgm:spPr/>
      <dgm:t>
        <a:bodyPr/>
        <a:lstStyle/>
        <a:p>
          <a:endParaRPr lang="en-US" b="1">
            <a:latin typeface="Arial" pitchFamily="34" charset="0"/>
            <a:cs typeface="Arial" pitchFamily="34" charset="0"/>
          </a:endParaRPr>
        </a:p>
      </dgm:t>
    </dgm:pt>
    <dgm:pt modelId="{8C966297-EF41-4778-81A3-9313F558E94B}">
      <dgm:prSet custT="1">
        <dgm:style>
          <a:lnRef idx="1">
            <a:schemeClr val="dk1"/>
          </a:lnRef>
          <a:fillRef idx="2">
            <a:schemeClr val="dk1"/>
          </a:fillRef>
          <a:effectRef idx="1">
            <a:schemeClr val="dk1"/>
          </a:effectRef>
          <a:fontRef idx="minor">
            <a:schemeClr val="dk1"/>
          </a:fontRef>
        </dgm:style>
      </dgm:prSet>
      <dgm:spPr/>
      <dgm:t>
        <a:bodyPr/>
        <a:lstStyle/>
        <a:p>
          <a:pPr rtl="0"/>
          <a:r>
            <a:rPr lang="en-US" sz="2400" b="1" dirty="0" smtClean="0">
              <a:solidFill>
                <a:srgbClr val="002060"/>
              </a:solidFill>
              <a:latin typeface="Arial" pitchFamily="34" charset="0"/>
              <a:cs typeface="Arial" pitchFamily="34" charset="0"/>
            </a:rPr>
            <a:t>New 1991 Share </a:t>
          </a:r>
          <a:r>
            <a:rPr lang="en-US" sz="1800" b="1" dirty="0" smtClean="0">
              <a:solidFill>
                <a:srgbClr val="002060"/>
              </a:solidFill>
              <a:latin typeface="Arial" pitchFamily="34" charset="0"/>
              <a:cs typeface="Arial" pitchFamily="34" charset="0"/>
            </a:rPr>
            <a:t>(non-Fed)</a:t>
          </a:r>
          <a:endParaRPr lang="en-US" sz="1800" b="1" dirty="0">
            <a:solidFill>
              <a:srgbClr val="002060"/>
            </a:solidFill>
            <a:latin typeface="Arial" pitchFamily="34" charset="0"/>
            <a:cs typeface="Arial" pitchFamily="34" charset="0"/>
          </a:endParaRPr>
        </a:p>
      </dgm:t>
    </dgm:pt>
    <dgm:pt modelId="{EE16133E-D4D1-4D29-B4F9-82529D7F71AA}" type="parTrans" cxnId="{5E65A285-721C-4038-965C-E04EF9D3EBF2}">
      <dgm:prSet/>
      <dgm:spPr/>
      <dgm:t>
        <a:bodyPr/>
        <a:lstStyle/>
        <a:p>
          <a:endParaRPr lang="en-US" b="1">
            <a:latin typeface="Arial" pitchFamily="34" charset="0"/>
            <a:cs typeface="Arial" pitchFamily="34" charset="0"/>
          </a:endParaRPr>
        </a:p>
      </dgm:t>
    </dgm:pt>
    <dgm:pt modelId="{71F7A76A-03EF-4AA5-94C9-882A4208D944}" type="sibTrans" cxnId="{5E65A285-721C-4038-965C-E04EF9D3EBF2}">
      <dgm:prSet/>
      <dgm:spPr/>
      <dgm:t>
        <a:bodyPr/>
        <a:lstStyle/>
        <a:p>
          <a:endParaRPr lang="en-US" b="1">
            <a:latin typeface="Arial" pitchFamily="34" charset="0"/>
            <a:cs typeface="Arial" pitchFamily="34" charset="0"/>
          </a:endParaRPr>
        </a:p>
      </dgm:t>
    </dgm:pt>
    <dgm:pt modelId="{9B823CA2-F946-4782-975C-553127724899}">
      <dgm:prSet custT="1">
        <dgm:style>
          <a:lnRef idx="1">
            <a:schemeClr val="accent5"/>
          </a:lnRef>
          <a:fillRef idx="3">
            <a:schemeClr val="accent5"/>
          </a:fillRef>
          <a:effectRef idx="2">
            <a:schemeClr val="accent5"/>
          </a:effectRef>
          <a:fontRef idx="minor">
            <a:schemeClr val="lt1"/>
          </a:fontRef>
        </dgm:style>
      </dgm:prSet>
      <dgm:spPr/>
      <dgm:t>
        <a:bodyPr/>
        <a:lstStyle/>
        <a:p>
          <a:pPr rtl="0"/>
          <a:r>
            <a:rPr lang="en-US" sz="2000" b="0" dirty="0" smtClean="0">
              <a:effectLst/>
              <a:latin typeface="Arial" pitchFamily="34" charset="0"/>
              <a:cs typeface="Arial" pitchFamily="34" charset="0"/>
            </a:rPr>
            <a:t>  5%</a:t>
          </a:r>
          <a:endParaRPr lang="en-US" sz="2000" b="0" dirty="0">
            <a:effectLst/>
            <a:latin typeface="Arial" pitchFamily="34" charset="0"/>
            <a:cs typeface="Arial" pitchFamily="34" charset="0"/>
          </a:endParaRPr>
        </a:p>
      </dgm:t>
    </dgm:pt>
    <dgm:pt modelId="{89146D9C-C3E9-46F6-8024-F6B095938B57}" type="parTrans" cxnId="{46BEF27C-DF65-422F-9823-6F146283333A}">
      <dgm:prSet/>
      <dgm:spPr/>
      <dgm:t>
        <a:bodyPr/>
        <a:lstStyle/>
        <a:p>
          <a:endParaRPr lang="en-US" b="1">
            <a:latin typeface="Arial" pitchFamily="34" charset="0"/>
            <a:cs typeface="Arial" pitchFamily="34" charset="0"/>
          </a:endParaRPr>
        </a:p>
      </dgm:t>
    </dgm:pt>
    <dgm:pt modelId="{DA3ADBCD-4696-4508-867E-50E8D1371FAC}" type="sibTrans" cxnId="{46BEF27C-DF65-422F-9823-6F146283333A}">
      <dgm:prSet/>
      <dgm:spPr/>
      <dgm:t>
        <a:bodyPr/>
        <a:lstStyle/>
        <a:p>
          <a:endParaRPr lang="en-US" b="1">
            <a:latin typeface="Arial" pitchFamily="34" charset="0"/>
            <a:cs typeface="Arial" pitchFamily="34" charset="0"/>
          </a:endParaRPr>
        </a:p>
      </dgm:t>
    </dgm:pt>
    <dgm:pt modelId="{765C654C-1D84-4E0B-8344-F5C3FBE9948B}">
      <dgm:prSet custT="1">
        <dgm:style>
          <a:lnRef idx="1">
            <a:schemeClr val="accent5"/>
          </a:lnRef>
          <a:fillRef idx="3">
            <a:schemeClr val="accent5"/>
          </a:fillRef>
          <a:effectRef idx="2">
            <a:schemeClr val="accent5"/>
          </a:effectRef>
          <a:fontRef idx="minor">
            <a:schemeClr val="lt1"/>
          </a:fontRef>
        </dgm:style>
      </dgm:prSet>
      <dgm:spPr/>
      <dgm:t>
        <a:bodyPr/>
        <a:lstStyle/>
        <a:p>
          <a:pPr rtl="0"/>
          <a:r>
            <a:rPr lang="en-US" sz="2000" b="0" dirty="0" smtClean="0">
              <a:effectLst/>
              <a:latin typeface="Arial" pitchFamily="34" charset="0"/>
              <a:cs typeface="Arial" pitchFamily="34" charset="0"/>
            </a:rPr>
            <a:t>30%</a:t>
          </a:r>
          <a:endParaRPr lang="en-US" sz="2000" b="0" dirty="0">
            <a:effectLst/>
            <a:latin typeface="Arial" pitchFamily="34" charset="0"/>
            <a:cs typeface="Arial" pitchFamily="34" charset="0"/>
          </a:endParaRPr>
        </a:p>
      </dgm:t>
    </dgm:pt>
    <dgm:pt modelId="{D7FF3669-4DA1-46A4-8D35-C5B56A9453DB}" type="parTrans" cxnId="{86D282E4-79C8-4BF6-BDDD-6DEDECD9CB23}">
      <dgm:prSet/>
      <dgm:spPr/>
      <dgm:t>
        <a:bodyPr/>
        <a:lstStyle/>
        <a:p>
          <a:endParaRPr lang="en-US" b="1">
            <a:latin typeface="Arial" pitchFamily="34" charset="0"/>
            <a:cs typeface="Arial" pitchFamily="34" charset="0"/>
          </a:endParaRPr>
        </a:p>
      </dgm:t>
    </dgm:pt>
    <dgm:pt modelId="{43C52D84-7120-45F4-AFFA-66DF02EA9FBD}" type="sibTrans" cxnId="{86D282E4-79C8-4BF6-BDDD-6DEDECD9CB23}">
      <dgm:prSet/>
      <dgm:spPr/>
      <dgm:t>
        <a:bodyPr/>
        <a:lstStyle/>
        <a:p>
          <a:endParaRPr lang="en-US" b="1">
            <a:latin typeface="Arial" pitchFamily="34" charset="0"/>
            <a:cs typeface="Arial" pitchFamily="34" charset="0"/>
          </a:endParaRPr>
        </a:p>
      </dgm:t>
    </dgm:pt>
    <dgm:pt modelId="{770602DC-C7D2-4A91-8355-89F3B88DC53D}">
      <dgm:prSet custT="1">
        <dgm:style>
          <a:lnRef idx="1">
            <a:schemeClr val="accent5"/>
          </a:lnRef>
          <a:fillRef idx="3">
            <a:schemeClr val="accent5"/>
          </a:fillRef>
          <a:effectRef idx="2">
            <a:schemeClr val="accent5"/>
          </a:effectRef>
          <a:fontRef idx="minor">
            <a:schemeClr val="lt1"/>
          </a:fontRef>
        </dgm:style>
      </dgm:prSet>
      <dgm:spPr/>
      <dgm:t>
        <a:bodyPr/>
        <a:lstStyle/>
        <a:p>
          <a:pPr rtl="0"/>
          <a:r>
            <a:rPr lang="en-US" sz="2000" b="0" dirty="0" smtClean="0">
              <a:effectLst/>
              <a:latin typeface="Arial" pitchFamily="34" charset="0"/>
              <a:cs typeface="Arial" pitchFamily="34" charset="0"/>
            </a:rPr>
            <a:t>60%</a:t>
          </a:r>
          <a:endParaRPr lang="en-US" sz="2000" b="0" dirty="0">
            <a:effectLst/>
            <a:latin typeface="Arial" pitchFamily="34" charset="0"/>
            <a:cs typeface="Arial" pitchFamily="34" charset="0"/>
          </a:endParaRPr>
        </a:p>
      </dgm:t>
    </dgm:pt>
    <dgm:pt modelId="{7B20A3E0-B9F7-4C84-B267-A37FEBBFB4FA}" type="parTrans" cxnId="{E9AAC020-0015-403B-AC02-B535C43EFDE3}">
      <dgm:prSet/>
      <dgm:spPr/>
      <dgm:t>
        <a:bodyPr/>
        <a:lstStyle/>
        <a:p>
          <a:endParaRPr lang="en-US" b="1">
            <a:latin typeface="Arial" pitchFamily="34" charset="0"/>
            <a:cs typeface="Arial" pitchFamily="34" charset="0"/>
          </a:endParaRPr>
        </a:p>
      </dgm:t>
    </dgm:pt>
    <dgm:pt modelId="{9E814565-56E9-4D4C-976D-2FF5EDA1154E}" type="sibTrans" cxnId="{E9AAC020-0015-403B-AC02-B535C43EFDE3}">
      <dgm:prSet/>
      <dgm:spPr/>
      <dgm:t>
        <a:bodyPr/>
        <a:lstStyle/>
        <a:p>
          <a:endParaRPr lang="en-US" b="1">
            <a:latin typeface="Arial" pitchFamily="34" charset="0"/>
            <a:cs typeface="Arial" pitchFamily="34" charset="0"/>
          </a:endParaRPr>
        </a:p>
      </dgm:t>
    </dgm:pt>
    <dgm:pt modelId="{A2254FBA-4429-404E-B709-BBE6A96FF6CE}">
      <dgm:prSet custT="1">
        <dgm:style>
          <a:lnRef idx="1">
            <a:schemeClr val="accent5"/>
          </a:lnRef>
          <a:fillRef idx="3">
            <a:schemeClr val="accent5"/>
          </a:fillRef>
          <a:effectRef idx="2">
            <a:schemeClr val="accent5"/>
          </a:effectRef>
          <a:fontRef idx="minor">
            <a:schemeClr val="lt1"/>
          </a:fontRef>
        </dgm:style>
      </dgm:prSet>
      <dgm:spPr/>
      <dgm:t>
        <a:bodyPr/>
        <a:lstStyle/>
        <a:p>
          <a:pPr rtl="0"/>
          <a:r>
            <a:rPr lang="en-US" sz="2000" b="0" dirty="0" smtClean="0">
              <a:effectLst/>
              <a:latin typeface="Arial" pitchFamily="34" charset="0"/>
              <a:cs typeface="Arial" pitchFamily="34" charset="0"/>
            </a:rPr>
            <a:t>30%</a:t>
          </a:r>
          <a:endParaRPr lang="en-US" sz="2000" b="0" dirty="0">
            <a:effectLst/>
            <a:latin typeface="Arial" pitchFamily="34" charset="0"/>
            <a:cs typeface="Arial" pitchFamily="34" charset="0"/>
          </a:endParaRPr>
        </a:p>
      </dgm:t>
    </dgm:pt>
    <dgm:pt modelId="{00219740-BE41-4708-A09A-8C1A035B3D9C}" type="parTrans" cxnId="{1324B8C9-AA5D-4944-984F-4DFA6528F1EE}">
      <dgm:prSet/>
      <dgm:spPr/>
      <dgm:t>
        <a:bodyPr/>
        <a:lstStyle/>
        <a:p>
          <a:endParaRPr lang="en-US" b="1">
            <a:latin typeface="Arial" pitchFamily="34" charset="0"/>
            <a:cs typeface="Arial" pitchFamily="34" charset="0"/>
          </a:endParaRPr>
        </a:p>
      </dgm:t>
    </dgm:pt>
    <dgm:pt modelId="{37168EC9-B724-4F15-8A67-7857B4D66A5F}" type="sibTrans" cxnId="{1324B8C9-AA5D-4944-984F-4DFA6528F1EE}">
      <dgm:prSet/>
      <dgm:spPr/>
      <dgm:t>
        <a:bodyPr/>
        <a:lstStyle/>
        <a:p>
          <a:endParaRPr lang="en-US" b="1">
            <a:latin typeface="Arial" pitchFamily="34" charset="0"/>
            <a:cs typeface="Arial" pitchFamily="34" charset="0"/>
          </a:endParaRPr>
        </a:p>
      </dgm:t>
    </dgm:pt>
    <dgm:pt modelId="{6F531EBD-9BC3-4FB7-9234-57C6339D62D0}">
      <dgm:prSet custT="1">
        <dgm:style>
          <a:lnRef idx="1">
            <a:schemeClr val="accent5"/>
          </a:lnRef>
          <a:fillRef idx="3">
            <a:schemeClr val="accent5"/>
          </a:fillRef>
          <a:effectRef idx="2">
            <a:schemeClr val="accent5"/>
          </a:effectRef>
          <a:fontRef idx="minor">
            <a:schemeClr val="lt1"/>
          </a:fontRef>
        </dgm:style>
      </dgm:prSet>
      <dgm:spPr/>
      <dgm:t>
        <a:bodyPr/>
        <a:lstStyle/>
        <a:p>
          <a:pPr rtl="0"/>
          <a:r>
            <a:rPr lang="en-US" sz="2000" b="0" dirty="0" smtClean="0">
              <a:effectLst/>
              <a:latin typeface="Arial" pitchFamily="34" charset="0"/>
              <a:cs typeface="Arial" pitchFamily="34" charset="0"/>
            </a:rPr>
            <a:t>25%</a:t>
          </a:r>
          <a:endParaRPr lang="en-US" sz="2000" b="0" dirty="0">
            <a:effectLst/>
            <a:latin typeface="Arial" pitchFamily="34" charset="0"/>
            <a:cs typeface="Arial" pitchFamily="34" charset="0"/>
          </a:endParaRPr>
        </a:p>
      </dgm:t>
    </dgm:pt>
    <dgm:pt modelId="{FB71BEEC-EE87-429E-ACD6-C302AB30F39E}" type="parTrans" cxnId="{F357DEA9-435F-4A81-A25A-88D67B8BCFE9}">
      <dgm:prSet/>
      <dgm:spPr/>
      <dgm:t>
        <a:bodyPr/>
        <a:lstStyle/>
        <a:p>
          <a:endParaRPr lang="en-US" b="1">
            <a:latin typeface="Arial" pitchFamily="34" charset="0"/>
            <a:cs typeface="Arial" pitchFamily="34" charset="0"/>
          </a:endParaRPr>
        </a:p>
      </dgm:t>
    </dgm:pt>
    <dgm:pt modelId="{E7D421AF-DFC9-4B01-8A4A-30B067336778}" type="sibTrans" cxnId="{F357DEA9-435F-4A81-A25A-88D67B8BCFE9}">
      <dgm:prSet/>
      <dgm:spPr/>
      <dgm:t>
        <a:bodyPr/>
        <a:lstStyle/>
        <a:p>
          <a:endParaRPr lang="en-US" b="1">
            <a:latin typeface="Arial" pitchFamily="34" charset="0"/>
            <a:cs typeface="Arial" pitchFamily="34" charset="0"/>
          </a:endParaRPr>
        </a:p>
      </dgm:t>
    </dgm:pt>
    <dgm:pt modelId="{EC7E9F7D-65DB-4235-84AA-DF1C97EAF57D}">
      <dgm:prSet custT="1">
        <dgm:style>
          <a:lnRef idx="1">
            <a:schemeClr val="accent5"/>
          </a:lnRef>
          <a:fillRef idx="3">
            <a:schemeClr val="accent5"/>
          </a:fillRef>
          <a:effectRef idx="2">
            <a:schemeClr val="accent5"/>
          </a:effectRef>
          <a:fontRef idx="minor">
            <a:schemeClr val="lt1"/>
          </a:fontRef>
        </dgm:style>
      </dgm:prSet>
      <dgm:spPr/>
      <dgm:t>
        <a:bodyPr/>
        <a:lstStyle/>
        <a:p>
          <a:pPr rtl="0"/>
          <a:r>
            <a:rPr lang="en-US" sz="2000" b="0" dirty="0" smtClean="0">
              <a:effectLst/>
              <a:latin typeface="Arial" pitchFamily="34" charset="0"/>
              <a:cs typeface="Arial" pitchFamily="34" charset="0"/>
            </a:rPr>
            <a:t>30%</a:t>
          </a:r>
          <a:endParaRPr lang="en-US" sz="2000" b="0" dirty="0">
            <a:effectLst/>
            <a:latin typeface="Arial" pitchFamily="34" charset="0"/>
            <a:cs typeface="Arial" pitchFamily="34" charset="0"/>
          </a:endParaRPr>
        </a:p>
      </dgm:t>
    </dgm:pt>
    <dgm:pt modelId="{0BA35AE3-9A51-4F63-B008-8F2D912BD738}" type="parTrans" cxnId="{1525BBA7-7377-47E0-9646-7D1C83CECF94}">
      <dgm:prSet/>
      <dgm:spPr/>
      <dgm:t>
        <a:bodyPr/>
        <a:lstStyle/>
        <a:p>
          <a:endParaRPr lang="en-US" b="1">
            <a:latin typeface="Arial" pitchFamily="34" charset="0"/>
            <a:cs typeface="Arial" pitchFamily="34" charset="0"/>
          </a:endParaRPr>
        </a:p>
      </dgm:t>
    </dgm:pt>
    <dgm:pt modelId="{17E1308C-13F0-4BE1-A91B-A6211040FDD7}" type="sibTrans" cxnId="{1525BBA7-7377-47E0-9646-7D1C83CECF94}">
      <dgm:prSet/>
      <dgm:spPr/>
      <dgm:t>
        <a:bodyPr/>
        <a:lstStyle/>
        <a:p>
          <a:endParaRPr lang="en-US" b="1">
            <a:latin typeface="Arial" pitchFamily="34" charset="0"/>
            <a:cs typeface="Arial" pitchFamily="34" charset="0"/>
          </a:endParaRPr>
        </a:p>
      </dgm:t>
    </dgm:pt>
    <dgm:pt modelId="{A22669A6-943F-4C59-87FA-62577D18CFD2}">
      <dgm:prSet custT="1">
        <dgm:style>
          <a:lnRef idx="1">
            <a:schemeClr val="accent5"/>
          </a:lnRef>
          <a:fillRef idx="3">
            <a:schemeClr val="accent5"/>
          </a:fillRef>
          <a:effectRef idx="2">
            <a:schemeClr val="accent5"/>
          </a:effectRef>
          <a:fontRef idx="minor">
            <a:schemeClr val="lt1"/>
          </a:fontRef>
        </dgm:style>
      </dgm:prSet>
      <dgm:spPr/>
      <dgm:t>
        <a:bodyPr/>
        <a:lstStyle/>
        <a:p>
          <a:pPr rtl="0"/>
          <a:r>
            <a:rPr lang="en-US" sz="2000" b="0" dirty="0" smtClean="0">
              <a:effectLst/>
              <a:latin typeface="Arial" pitchFamily="34" charset="0"/>
              <a:cs typeface="Arial" pitchFamily="34" charset="0"/>
            </a:rPr>
            <a:t>35%</a:t>
          </a:r>
          <a:endParaRPr lang="en-US" sz="2000" b="0" dirty="0">
            <a:effectLst/>
            <a:latin typeface="Arial" pitchFamily="34" charset="0"/>
            <a:cs typeface="Arial" pitchFamily="34" charset="0"/>
          </a:endParaRPr>
        </a:p>
      </dgm:t>
    </dgm:pt>
    <dgm:pt modelId="{5DC07B80-C43C-42F9-AA4D-F46DE2F91985}" type="parTrans" cxnId="{221FE538-60B8-4C4A-92DD-234BFE3474AF}">
      <dgm:prSet/>
      <dgm:spPr/>
      <dgm:t>
        <a:bodyPr/>
        <a:lstStyle/>
        <a:p>
          <a:endParaRPr lang="en-US" b="1">
            <a:latin typeface="Arial" pitchFamily="34" charset="0"/>
            <a:cs typeface="Arial" pitchFamily="34" charset="0"/>
          </a:endParaRPr>
        </a:p>
      </dgm:t>
    </dgm:pt>
    <dgm:pt modelId="{72165DB9-1C3A-4600-BB8B-3EA428308127}" type="sibTrans" cxnId="{221FE538-60B8-4C4A-92DD-234BFE3474AF}">
      <dgm:prSet/>
      <dgm:spPr/>
      <dgm:t>
        <a:bodyPr/>
        <a:lstStyle/>
        <a:p>
          <a:endParaRPr lang="en-US" b="1">
            <a:latin typeface="Arial" pitchFamily="34" charset="0"/>
            <a:cs typeface="Arial" pitchFamily="34" charset="0"/>
          </a:endParaRPr>
        </a:p>
      </dgm:t>
    </dgm:pt>
    <dgm:pt modelId="{BA92F151-3137-4C25-B6F8-FC8164FC9A10}">
      <dgm:prSet custT="1">
        <dgm:style>
          <a:lnRef idx="1">
            <a:schemeClr val="accent5"/>
          </a:lnRef>
          <a:fillRef idx="3">
            <a:schemeClr val="accent5"/>
          </a:fillRef>
          <a:effectRef idx="2">
            <a:schemeClr val="accent5"/>
          </a:effectRef>
          <a:fontRef idx="minor">
            <a:schemeClr val="lt1"/>
          </a:fontRef>
        </dgm:style>
      </dgm:prSet>
      <dgm:spPr/>
      <dgm:t>
        <a:bodyPr/>
        <a:lstStyle/>
        <a:p>
          <a:pPr rtl="0"/>
          <a:r>
            <a:rPr lang="en-US" sz="2000" b="0" dirty="0" smtClean="0">
              <a:effectLst/>
              <a:latin typeface="Arial" pitchFamily="34" charset="0"/>
              <a:cs typeface="Arial" pitchFamily="34" charset="0"/>
            </a:rPr>
            <a:t>30% total</a:t>
          </a:r>
          <a:endParaRPr lang="en-US" sz="2000" b="0" dirty="0">
            <a:effectLst/>
            <a:latin typeface="Arial" pitchFamily="34" charset="0"/>
            <a:cs typeface="Arial" pitchFamily="34" charset="0"/>
          </a:endParaRPr>
        </a:p>
      </dgm:t>
    </dgm:pt>
    <dgm:pt modelId="{3F978E01-FB6C-4835-944B-69E707B6032D}" type="parTrans" cxnId="{F81F29BD-9644-45CE-A189-F3164F4D8896}">
      <dgm:prSet/>
      <dgm:spPr/>
      <dgm:t>
        <a:bodyPr/>
        <a:lstStyle/>
        <a:p>
          <a:endParaRPr lang="en-US" b="1">
            <a:latin typeface="Arial" pitchFamily="34" charset="0"/>
            <a:cs typeface="Arial" pitchFamily="34" charset="0"/>
          </a:endParaRPr>
        </a:p>
      </dgm:t>
    </dgm:pt>
    <dgm:pt modelId="{E250C72E-1F44-414D-B3F8-C72BD3A4C77D}" type="sibTrans" cxnId="{F81F29BD-9644-45CE-A189-F3164F4D8896}">
      <dgm:prSet/>
      <dgm:spPr/>
      <dgm:t>
        <a:bodyPr/>
        <a:lstStyle/>
        <a:p>
          <a:endParaRPr lang="en-US" b="1">
            <a:latin typeface="Arial" pitchFamily="34" charset="0"/>
            <a:cs typeface="Arial" pitchFamily="34" charset="0"/>
          </a:endParaRPr>
        </a:p>
      </dgm:t>
    </dgm:pt>
    <dgm:pt modelId="{6C0AE0E6-0B43-4DC1-855E-CEA80C5E5120}">
      <dgm:prSet custT="1">
        <dgm:style>
          <a:lnRef idx="1">
            <a:schemeClr val="accent5"/>
          </a:lnRef>
          <a:fillRef idx="3">
            <a:schemeClr val="accent5"/>
          </a:fillRef>
          <a:effectRef idx="2">
            <a:schemeClr val="accent5"/>
          </a:effectRef>
          <a:fontRef idx="minor">
            <a:schemeClr val="lt1"/>
          </a:fontRef>
        </dgm:style>
      </dgm:prSet>
      <dgm:spPr/>
      <dgm:t>
        <a:bodyPr/>
        <a:lstStyle/>
        <a:p>
          <a:pPr rtl="0"/>
          <a:r>
            <a:rPr lang="en-US" sz="2000" b="0" dirty="0" smtClean="0">
              <a:solidFill>
                <a:schemeClr val="bg1"/>
              </a:solidFill>
              <a:effectLst/>
              <a:latin typeface="Arial" pitchFamily="34" charset="0"/>
              <a:cs typeface="Arial" pitchFamily="34" charset="0"/>
            </a:rPr>
            <a:t>50%</a:t>
          </a:r>
          <a:r>
            <a:rPr lang="en-US" sz="2000" b="0" dirty="0" smtClean="0">
              <a:solidFill>
                <a:srgbClr val="FFFF00"/>
              </a:solidFill>
              <a:effectLst/>
              <a:latin typeface="Arial" pitchFamily="34" charset="0"/>
              <a:cs typeface="Arial" pitchFamily="34" charset="0"/>
            </a:rPr>
            <a:t> </a:t>
          </a:r>
          <a:r>
            <a:rPr lang="en-US" sz="2000" b="0" dirty="0" smtClean="0">
              <a:solidFill>
                <a:schemeClr val="bg1"/>
              </a:solidFill>
              <a:effectLst/>
              <a:latin typeface="Arial" pitchFamily="34" charset="0"/>
              <a:cs typeface="Arial" pitchFamily="34" charset="0"/>
            </a:rPr>
            <a:t>total</a:t>
          </a:r>
          <a:endParaRPr lang="en-US" sz="2000" b="0" dirty="0">
            <a:solidFill>
              <a:schemeClr val="bg1"/>
            </a:solidFill>
            <a:effectLst/>
            <a:latin typeface="Arial" pitchFamily="34" charset="0"/>
            <a:cs typeface="Arial" pitchFamily="34" charset="0"/>
          </a:endParaRPr>
        </a:p>
      </dgm:t>
    </dgm:pt>
    <dgm:pt modelId="{A0817B46-8D91-472B-B584-52187A49DCCA}" type="parTrans" cxnId="{7D97D29D-4192-4F89-9B0F-518099047CB9}">
      <dgm:prSet/>
      <dgm:spPr/>
      <dgm:t>
        <a:bodyPr/>
        <a:lstStyle/>
        <a:p>
          <a:endParaRPr lang="en-US" b="1">
            <a:latin typeface="Arial" pitchFamily="34" charset="0"/>
            <a:cs typeface="Arial" pitchFamily="34" charset="0"/>
          </a:endParaRPr>
        </a:p>
      </dgm:t>
    </dgm:pt>
    <dgm:pt modelId="{871737D4-4058-4A99-A2F2-B087410600A8}" type="sibTrans" cxnId="{7D97D29D-4192-4F89-9B0F-518099047CB9}">
      <dgm:prSet/>
      <dgm:spPr/>
      <dgm:t>
        <a:bodyPr/>
        <a:lstStyle/>
        <a:p>
          <a:endParaRPr lang="en-US" b="1">
            <a:latin typeface="Arial" pitchFamily="34" charset="0"/>
            <a:cs typeface="Arial" pitchFamily="34" charset="0"/>
          </a:endParaRPr>
        </a:p>
      </dgm:t>
    </dgm:pt>
    <dgm:pt modelId="{3035DB7A-BD3F-437B-9DB5-82C3A23F930C}" type="pres">
      <dgm:prSet presAssocID="{66544A13-5105-44F9-A61B-AED2FAE6EF73}" presName="theList" presStyleCnt="0">
        <dgm:presLayoutVars>
          <dgm:dir/>
          <dgm:animLvl val="lvl"/>
          <dgm:resizeHandles val="exact"/>
        </dgm:presLayoutVars>
      </dgm:prSet>
      <dgm:spPr/>
      <dgm:t>
        <a:bodyPr/>
        <a:lstStyle/>
        <a:p>
          <a:endParaRPr lang="en-US"/>
        </a:p>
      </dgm:t>
    </dgm:pt>
    <dgm:pt modelId="{52B3362D-5142-4698-BFDC-DBD7C5B02EA1}" type="pres">
      <dgm:prSet presAssocID="{A15F79F7-06AF-402B-83C2-FAC1470BB24E}" presName="compNode" presStyleCnt="0"/>
      <dgm:spPr/>
    </dgm:pt>
    <dgm:pt modelId="{AA0354C2-72C5-40BB-9C38-5CC5125F1DE7}" type="pres">
      <dgm:prSet presAssocID="{A15F79F7-06AF-402B-83C2-FAC1470BB24E}" presName="aNode" presStyleLbl="bgShp" presStyleIdx="0" presStyleCnt="3" custScaleX="132983" custLinFactNeighborX="5841"/>
      <dgm:spPr/>
      <dgm:t>
        <a:bodyPr/>
        <a:lstStyle/>
        <a:p>
          <a:endParaRPr lang="en-US"/>
        </a:p>
      </dgm:t>
    </dgm:pt>
    <dgm:pt modelId="{729AB69F-2F82-4FAC-9D36-9B8C27F4DE31}" type="pres">
      <dgm:prSet presAssocID="{A15F79F7-06AF-402B-83C2-FAC1470BB24E}" presName="textNode" presStyleLbl="bgShp" presStyleIdx="0" presStyleCnt="3"/>
      <dgm:spPr/>
      <dgm:t>
        <a:bodyPr/>
        <a:lstStyle/>
        <a:p>
          <a:endParaRPr lang="en-US"/>
        </a:p>
      </dgm:t>
    </dgm:pt>
    <dgm:pt modelId="{573BD5F3-F9F5-49C6-8813-24A73D7EFE12}" type="pres">
      <dgm:prSet presAssocID="{A15F79F7-06AF-402B-83C2-FAC1470BB24E}" presName="compChildNode" presStyleCnt="0"/>
      <dgm:spPr/>
    </dgm:pt>
    <dgm:pt modelId="{4A792082-3798-4D0D-B747-B4607BF2D156}" type="pres">
      <dgm:prSet presAssocID="{A15F79F7-06AF-402B-83C2-FAC1470BB24E}" presName="theInnerList" presStyleCnt="0"/>
      <dgm:spPr/>
    </dgm:pt>
    <dgm:pt modelId="{6FDA0CCA-2DCA-4C63-B39F-92DA59869240}" type="pres">
      <dgm:prSet presAssocID="{DFA7BA26-7A1C-4D12-B816-E1F88BF4B3A2}" presName="childNode" presStyleLbl="node1" presStyleIdx="0" presStyleCnt="27" custScaleX="148741" custScaleY="2000000" custLinFactNeighborX="7240">
        <dgm:presLayoutVars>
          <dgm:bulletEnabled val="1"/>
        </dgm:presLayoutVars>
      </dgm:prSet>
      <dgm:spPr/>
      <dgm:t>
        <a:bodyPr/>
        <a:lstStyle/>
        <a:p>
          <a:endParaRPr lang="en-US"/>
        </a:p>
      </dgm:t>
    </dgm:pt>
    <dgm:pt modelId="{463A2D8A-E997-4533-8310-4F8332F9DD38}" type="pres">
      <dgm:prSet presAssocID="{DFA7BA26-7A1C-4D12-B816-E1F88BF4B3A2}" presName="aSpace2" presStyleCnt="0"/>
      <dgm:spPr/>
    </dgm:pt>
    <dgm:pt modelId="{6D717827-2E82-4907-A3A5-08C3314707F7}" type="pres">
      <dgm:prSet presAssocID="{E78DCEF3-F53C-40E1-8A26-660D1053688F}" presName="childNode" presStyleLbl="node1" presStyleIdx="1" presStyleCnt="27" custScaleX="148741" custScaleY="2000000" custLinFactNeighborX="7240">
        <dgm:presLayoutVars>
          <dgm:bulletEnabled val="1"/>
        </dgm:presLayoutVars>
      </dgm:prSet>
      <dgm:spPr/>
      <dgm:t>
        <a:bodyPr/>
        <a:lstStyle/>
        <a:p>
          <a:endParaRPr lang="en-US"/>
        </a:p>
      </dgm:t>
    </dgm:pt>
    <dgm:pt modelId="{B6AE4770-BEDB-4444-8657-7958D4672B36}" type="pres">
      <dgm:prSet presAssocID="{E78DCEF3-F53C-40E1-8A26-660D1053688F}" presName="aSpace2" presStyleCnt="0"/>
      <dgm:spPr/>
    </dgm:pt>
    <dgm:pt modelId="{2C43E122-17E2-48BE-A227-046663AA056E}" type="pres">
      <dgm:prSet presAssocID="{EB03FF13-427B-49C2-839F-2EB3A2A219A5}" presName="childNode" presStyleLbl="node1" presStyleIdx="2" presStyleCnt="27" custScaleX="148741" custScaleY="2000000" custLinFactNeighborX="7240">
        <dgm:presLayoutVars>
          <dgm:bulletEnabled val="1"/>
        </dgm:presLayoutVars>
      </dgm:prSet>
      <dgm:spPr/>
      <dgm:t>
        <a:bodyPr/>
        <a:lstStyle/>
        <a:p>
          <a:endParaRPr lang="en-US"/>
        </a:p>
      </dgm:t>
    </dgm:pt>
    <dgm:pt modelId="{DD054613-7A08-4C78-AADF-5026BFCFA752}" type="pres">
      <dgm:prSet presAssocID="{EB03FF13-427B-49C2-839F-2EB3A2A219A5}" presName="aSpace2" presStyleCnt="0"/>
      <dgm:spPr/>
    </dgm:pt>
    <dgm:pt modelId="{4D094905-0290-469F-8278-CE0D2683745A}" type="pres">
      <dgm:prSet presAssocID="{584767A0-FCF4-4E8A-AF25-83FC6405CC77}" presName="childNode" presStyleLbl="node1" presStyleIdx="3" presStyleCnt="27" custScaleX="148741" custScaleY="2000000" custLinFactNeighborX="7240">
        <dgm:presLayoutVars>
          <dgm:bulletEnabled val="1"/>
        </dgm:presLayoutVars>
      </dgm:prSet>
      <dgm:spPr/>
      <dgm:t>
        <a:bodyPr/>
        <a:lstStyle/>
        <a:p>
          <a:endParaRPr lang="en-US"/>
        </a:p>
      </dgm:t>
    </dgm:pt>
    <dgm:pt modelId="{925995E6-9F1A-4871-8DB8-5D7D271D2FE9}" type="pres">
      <dgm:prSet presAssocID="{584767A0-FCF4-4E8A-AF25-83FC6405CC77}" presName="aSpace2" presStyleCnt="0"/>
      <dgm:spPr/>
    </dgm:pt>
    <dgm:pt modelId="{5EEDFC0B-9B22-4C76-BA2B-3643AD0455E5}" type="pres">
      <dgm:prSet presAssocID="{093E0E17-D9CE-4F67-A4D3-9B750C83DDD1}" presName="childNode" presStyleLbl="node1" presStyleIdx="4" presStyleCnt="27" custScaleX="148741" custScaleY="2000000" custLinFactNeighborX="7240">
        <dgm:presLayoutVars>
          <dgm:bulletEnabled val="1"/>
        </dgm:presLayoutVars>
      </dgm:prSet>
      <dgm:spPr/>
      <dgm:t>
        <a:bodyPr/>
        <a:lstStyle/>
        <a:p>
          <a:endParaRPr lang="en-US"/>
        </a:p>
      </dgm:t>
    </dgm:pt>
    <dgm:pt modelId="{38A7F448-CD60-48AA-AA73-21D7C8267A3E}" type="pres">
      <dgm:prSet presAssocID="{093E0E17-D9CE-4F67-A4D3-9B750C83DDD1}" presName="aSpace2" presStyleCnt="0"/>
      <dgm:spPr/>
    </dgm:pt>
    <dgm:pt modelId="{CBE6BF6A-3093-4798-8FB8-1B346B1934AC}" type="pres">
      <dgm:prSet presAssocID="{C64199F6-36CA-4A12-BF7E-BCE862F4788C}" presName="childNode" presStyleLbl="node1" presStyleIdx="5" presStyleCnt="27" custScaleX="148741" custScaleY="2000000" custLinFactNeighborX="7240">
        <dgm:presLayoutVars>
          <dgm:bulletEnabled val="1"/>
        </dgm:presLayoutVars>
      </dgm:prSet>
      <dgm:spPr/>
      <dgm:t>
        <a:bodyPr/>
        <a:lstStyle/>
        <a:p>
          <a:endParaRPr lang="en-US"/>
        </a:p>
      </dgm:t>
    </dgm:pt>
    <dgm:pt modelId="{25761C07-C7DD-4F0E-AFA1-73025B3DC4B0}" type="pres">
      <dgm:prSet presAssocID="{C64199F6-36CA-4A12-BF7E-BCE862F4788C}" presName="aSpace2" presStyleCnt="0"/>
      <dgm:spPr/>
    </dgm:pt>
    <dgm:pt modelId="{E4B4B5BA-B512-4AA4-A20E-B522E990F3EB}" type="pres">
      <dgm:prSet presAssocID="{A02D2B2A-5E82-464E-BCCE-0AC9EA333B93}" presName="childNode" presStyleLbl="node1" presStyleIdx="6" presStyleCnt="27" custScaleX="148741" custScaleY="2000000" custLinFactNeighborX="7240">
        <dgm:presLayoutVars>
          <dgm:bulletEnabled val="1"/>
        </dgm:presLayoutVars>
      </dgm:prSet>
      <dgm:spPr/>
      <dgm:t>
        <a:bodyPr/>
        <a:lstStyle/>
        <a:p>
          <a:endParaRPr lang="en-US"/>
        </a:p>
      </dgm:t>
    </dgm:pt>
    <dgm:pt modelId="{6FDBC30F-C066-4674-B698-9B2080FE4766}" type="pres">
      <dgm:prSet presAssocID="{A02D2B2A-5E82-464E-BCCE-0AC9EA333B93}" presName="aSpace2" presStyleCnt="0"/>
      <dgm:spPr/>
    </dgm:pt>
    <dgm:pt modelId="{E27AEAAF-CE26-4F9F-B4E0-658E9185B45B}" type="pres">
      <dgm:prSet presAssocID="{DF202118-4D3A-4C93-A0D4-92C24C2C323D}" presName="childNode" presStyleLbl="node1" presStyleIdx="7" presStyleCnt="27" custScaleX="148741" custScaleY="2000000" custLinFactNeighborX="7240">
        <dgm:presLayoutVars>
          <dgm:bulletEnabled val="1"/>
        </dgm:presLayoutVars>
      </dgm:prSet>
      <dgm:spPr/>
      <dgm:t>
        <a:bodyPr/>
        <a:lstStyle/>
        <a:p>
          <a:endParaRPr lang="en-US"/>
        </a:p>
      </dgm:t>
    </dgm:pt>
    <dgm:pt modelId="{BA03A20B-9CF1-43AF-97AB-39AA0B3D94C0}" type="pres">
      <dgm:prSet presAssocID="{DF202118-4D3A-4C93-A0D4-92C24C2C323D}" presName="aSpace2" presStyleCnt="0"/>
      <dgm:spPr/>
    </dgm:pt>
    <dgm:pt modelId="{EF565AB4-48B6-4ABF-B962-6FF6E604C0EB}" type="pres">
      <dgm:prSet presAssocID="{DA8E79B4-2AB3-4B7F-BC7F-03DE442CA505}" presName="childNode" presStyleLbl="node1" presStyleIdx="8" presStyleCnt="27" custScaleX="148741" custScaleY="2000000" custLinFactNeighborX="7240">
        <dgm:presLayoutVars>
          <dgm:bulletEnabled val="1"/>
        </dgm:presLayoutVars>
      </dgm:prSet>
      <dgm:spPr/>
      <dgm:t>
        <a:bodyPr/>
        <a:lstStyle/>
        <a:p>
          <a:endParaRPr lang="en-US"/>
        </a:p>
      </dgm:t>
    </dgm:pt>
    <dgm:pt modelId="{130D7F6A-4140-4550-8747-6426E96E0A69}" type="pres">
      <dgm:prSet presAssocID="{A15F79F7-06AF-402B-83C2-FAC1470BB24E}" presName="aSpace" presStyleCnt="0"/>
      <dgm:spPr/>
    </dgm:pt>
    <dgm:pt modelId="{EF215CD6-B346-4A6C-9937-C8004A655142}" type="pres">
      <dgm:prSet presAssocID="{75611DF1-6C60-47A6-AD4A-DFA945CE363D}" presName="compNode" presStyleCnt="0"/>
      <dgm:spPr/>
    </dgm:pt>
    <dgm:pt modelId="{ED2A3EC4-1907-4543-AA49-B53225189D14}" type="pres">
      <dgm:prSet presAssocID="{75611DF1-6C60-47A6-AD4A-DFA945CE363D}" presName="aNode" presStyleLbl="bgShp" presStyleIdx="1" presStyleCnt="3" custScaleX="53505" custLinFactNeighborX="2626"/>
      <dgm:spPr/>
      <dgm:t>
        <a:bodyPr/>
        <a:lstStyle/>
        <a:p>
          <a:endParaRPr lang="en-US"/>
        </a:p>
      </dgm:t>
    </dgm:pt>
    <dgm:pt modelId="{DBEC9C41-A978-4361-9480-C9DF935B55C1}" type="pres">
      <dgm:prSet presAssocID="{75611DF1-6C60-47A6-AD4A-DFA945CE363D}" presName="textNode" presStyleLbl="bgShp" presStyleIdx="1" presStyleCnt="3"/>
      <dgm:spPr/>
      <dgm:t>
        <a:bodyPr/>
        <a:lstStyle/>
        <a:p>
          <a:endParaRPr lang="en-US"/>
        </a:p>
      </dgm:t>
    </dgm:pt>
    <dgm:pt modelId="{79C65FB2-A0C0-46B8-8C44-3C857AD14AEE}" type="pres">
      <dgm:prSet presAssocID="{75611DF1-6C60-47A6-AD4A-DFA945CE363D}" presName="compChildNode" presStyleCnt="0"/>
      <dgm:spPr/>
    </dgm:pt>
    <dgm:pt modelId="{E853EC3A-1696-4D7C-ABCF-CE5A22A2CEA8}" type="pres">
      <dgm:prSet presAssocID="{75611DF1-6C60-47A6-AD4A-DFA945CE363D}" presName="theInnerList" presStyleCnt="0"/>
      <dgm:spPr/>
    </dgm:pt>
    <dgm:pt modelId="{C28DAF8B-B778-4C45-8845-E497F71DABF7}" type="pres">
      <dgm:prSet presAssocID="{57984F54-AD71-4F2F-886F-83511DBEDD47}" presName="childNode" presStyleLbl="node1" presStyleIdx="9" presStyleCnt="27" custScaleX="47615" custScaleY="2000000" custLinFactNeighborX="3722">
        <dgm:presLayoutVars>
          <dgm:bulletEnabled val="1"/>
        </dgm:presLayoutVars>
      </dgm:prSet>
      <dgm:spPr/>
      <dgm:t>
        <a:bodyPr/>
        <a:lstStyle/>
        <a:p>
          <a:endParaRPr lang="en-US"/>
        </a:p>
      </dgm:t>
    </dgm:pt>
    <dgm:pt modelId="{0CF8EE76-B796-4CE0-8242-F82DD1300BA4}" type="pres">
      <dgm:prSet presAssocID="{57984F54-AD71-4F2F-886F-83511DBEDD47}" presName="aSpace2" presStyleCnt="0"/>
      <dgm:spPr/>
    </dgm:pt>
    <dgm:pt modelId="{0D75C1C8-A125-47EA-84C4-B697DDC1AC09}" type="pres">
      <dgm:prSet presAssocID="{4563CA65-DDD2-4110-8A47-B37F6835D518}" presName="childNode" presStyleLbl="node1" presStyleIdx="10" presStyleCnt="27" custScaleX="47615" custScaleY="2000000" custLinFactNeighborX="3722">
        <dgm:presLayoutVars>
          <dgm:bulletEnabled val="1"/>
        </dgm:presLayoutVars>
      </dgm:prSet>
      <dgm:spPr/>
      <dgm:t>
        <a:bodyPr/>
        <a:lstStyle/>
        <a:p>
          <a:endParaRPr lang="en-US"/>
        </a:p>
      </dgm:t>
    </dgm:pt>
    <dgm:pt modelId="{248F60ED-9CA2-4F8B-AEFD-21703839070B}" type="pres">
      <dgm:prSet presAssocID="{4563CA65-DDD2-4110-8A47-B37F6835D518}" presName="aSpace2" presStyleCnt="0"/>
      <dgm:spPr/>
    </dgm:pt>
    <dgm:pt modelId="{F7C29C00-15F4-4628-A136-1F9459B139DB}" type="pres">
      <dgm:prSet presAssocID="{3082B40C-DFDB-4E9E-B6FF-475CC2431047}" presName="childNode" presStyleLbl="node1" presStyleIdx="11" presStyleCnt="27" custScaleX="47615" custScaleY="2000000" custLinFactNeighborX="3722">
        <dgm:presLayoutVars>
          <dgm:bulletEnabled val="1"/>
        </dgm:presLayoutVars>
      </dgm:prSet>
      <dgm:spPr/>
      <dgm:t>
        <a:bodyPr/>
        <a:lstStyle/>
        <a:p>
          <a:endParaRPr lang="en-US"/>
        </a:p>
      </dgm:t>
    </dgm:pt>
    <dgm:pt modelId="{993190AB-6FC2-430B-9D95-F5F0F26FB467}" type="pres">
      <dgm:prSet presAssocID="{3082B40C-DFDB-4E9E-B6FF-475CC2431047}" presName="aSpace2" presStyleCnt="0"/>
      <dgm:spPr/>
    </dgm:pt>
    <dgm:pt modelId="{4F9025C4-9F21-4C76-8E64-EAFC654192CE}" type="pres">
      <dgm:prSet presAssocID="{AD90EF66-9C69-4820-A82D-77178A539F2F}" presName="childNode" presStyleLbl="node1" presStyleIdx="12" presStyleCnt="27" custScaleX="47615" custScaleY="2000000" custLinFactNeighborX="3722">
        <dgm:presLayoutVars>
          <dgm:bulletEnabled val="1"/>
        </dgm:presLayoutVars>
      </dgm:prSet>
      <dgm:spPr/>
      <dgm:t>
        <a:bodyPr/>
        <a:lstStyle/>
        <a:p>
          <a:endParaRPr lang="en-US"/>
        </a:p>
      </dgm:t>
    </dgm:pt>
    <dgm:pt modelId="{448879CA-4D94-41F7-82CF-7383A2283714}" type="pres">
      <dgm:prSet presAssocID="{AD90EF66-9C69-4820-A82D-77178A539F2F}" presName="aSpace2" presStyleCnt="0"/>
      <dgm:spPr/>
    </dgm:pt>
    <dgm:pt modelId="{12B58ED0-8B77-4628-9012-B478ACB3DC10}" type="pres">
      <dgm:prSet presAssocID="{118B1BD7-BA15-4B05-AAD3-4C6A906FC94A}" presName="childNode" presStyleLbl="node1" presStyleIdx="13" presStyleCnt="27" custScaleX="47615" custScaleY="2000000" custLinFactNeighborX="3722">
        <dgm:presLayoutVars>
          <dgm:bulletEnabled val="1"/>
        </dgm:presLayoutVars>
      </dgm:prSet>
      <dgm:spPr/>
      <dgm:t>
        <a:bodyPr/>
        <a:lstStyle/>
        <a:p>
          <a:endParaRPr lang="en-US"/>
        </a:p>
      </dgm:t>
    </dgm:pt>
    <dgm:pt modelId="{CB45059C-C288-4B05-B985-290E79C11791}" type="pres">
      <dgm:prSet presAssocID="{118B1BD7-BA15-4B05-AAD3-4C6A906FC94A}" presName="aSpace2" presStyleCnt="0"/>
      <dgm:spPr/>
    </dgm:pt>
    <dgm:pt modelId="{9666F41A-CC20-49B9-908D-F03CF451168E}" type="pres">
      <dgm:prSet presAssocID="{3F8A938B-9730-47E4-B574-1AD0C1F69D35}" presName="childNode" presStyleLbl="node1" presStyleIdx="14" presStyleCnt="27" custScaleX="47615" custScaleY="2000000" custLinFactNeighborX="3722">
        <dgm:presLayoutVars>
          <dgm:bulletEnabled val="1"/>
        </dgm:presLayoutVars>
      </dgm:prSet>
      <dgm:spPr/>
      <dgm:t>
        <a:bodyPr/>
        <a:lstStyle/>
        <a:p>
          <a:endParaRPr lang="en-US"/>
        </a:p>
      </dgm:t>
    </dgm:pt>
    <dgm:pt modelId="{8D7BAB11-DAE8-4CBA-8883-7B70E0742282}" type="pres">
      <dgm:prSet presAssocID="{3F8A938B-9730-47E4-B574-1AD0C1F69D35}" presName="aSpace2" presStyleCnt="0"/>
      <dgm:spPr/>
    </dgm:pt>
    <dgm:pt modelId="{014CAB5A-BEDF-4C95-941B-855864307665}" type="pres">
      <dgm:prSet presAssocID="{BC01053E-0292-4FA8-8090-4BF212850188}" presName="childNode" presStyleLbl="node1" presStyleIdx="15" presStyleCnt="27" custScaleX="47615" custScaleY="2000000" custLinFactNeighborX="3722">
        <dgm:presLayoutVars>
          <dgm:bulletEnabled val="1"/>
        </dgm:presLayoutVars>
      </dgm:prSet>
      <dgm:spPr/>
      <dgm:t>
        <a:bodyPr/>
        <a:lstStyle/>
        <a:p>
          <a:endParaRPr lang="en-US"/>
        </a:p>
      </dgm:t>
    </dgm:pt>
    <dgm:pt modelId="{291020D9-18AF-4A37-ABEA-15DE11829B48}" type="pres">
      <dgm:prSet presAssocID="{BC01053E-0292-4FA8-8090-4BF212850188}" presName="aSpace2" presStyleCnt="0"/>
      <dgm:spPr/>
    </dgm:pt>
    <dgm:pt modelId="{04D11226-A801-4A95-A63E-95A0E1FD7D6E}" type="pres">
      <dgm:prSet presAssocID="{C90617AB-E291-4984-8E5B-05636E350A04}" presName="childNode" presStyleLbl="node1" presStyleIdx="16" presStyleCnt="27" custScaleX="47615" custScaleY="2000000" custLinFactNeighborX="3722">
        <dgm:presLayoutVars>
          <dgm:bulletEnabled val="1"/>
        </dgm:presLayoutVars>
      </dgm:prSet>
      <dgm:spPr/>
      <dgm:t>
        <a:bodyPr/>
        <a:lstStyle/>
        <a:p>
          <a:endParaRPr lang="en-US"/>
        </a:p>
      </dgm:t>
    </dgm:pt>
    <dgm:pt modelId="{BA055DF2-0DED-49FA-AD04-4518F91A9750}" type="pres">
      <dgm:prSet presAssocID="{C90617AB-E291-4984-8E5B-05636E350A04}" presName="aSpace2" presStyleCnt="0"/>
      <dgm:spPr/>
    </dgm:pt>
    <dgm:pt modelId="{9271D910-29A9-44E3-AE2D-A0EABD522A9A}" type="pres">
      <dgm:prSet presAssocID="{8638E356-5B69-49EC-94D3-03AEC36FBDA0}" presName="childNode" presStyleLbl="node1" presStyleIdx="17" presStyleCnt="27" custScaleX="47615" custScaleY="2000000" custLinFactNeighborX="3722">
        <dgm:presLayoutVars>
          <dgm:bulletEnabled val="1"/>
        </dgm:presLayoutVars>
      </dgm:prSet>
      <dgm:spPr/>
      <dgm:t>
        <a:bodyPr/>
        <a:lstStyle/>
        <a:p>
          <a:endParaRPr lang="en-US"/>
        </a:p>
      </dgm:t>
    </dgm:pt>
    <dgm:pt modelId="{F9434D9B-2304-4472-A132-C6DF77FF5588}" type="pres">
      <dgm:prSet presAssocID="{75611DF1-6C60-47A6-AD4A-DFA945CE363D}" presName="aSpace" presStyleCnt="0"/>
      <dgm:spPr/>
    </dgm:pt>
    <dgm:pt modelId="{ED8F4CCB-AD56-47F6-9A80-A0208C0FB0D2}" type="pres">
      <dgm:prSet presAssocID="{8C966297-EF41-4778-81A3-9313F558E94B}" presName="compNode" presStyleCnt="0"/>
      <dgm:spPr/>
    </dgm:pt>
    <dgm:pt modelId="{E8A6BED1-925E-41FC-A490-401E8B309E7E}" type="pres">
      <dgm:prSet presAssocID="{8C966297-EF41-4778-81A3-9313F558E94B}" presName="aNode" presStyleLbl="bgShp" presStyleIdx="2" presStyleCnt="3" custScaleX="51336"/>
      <dgm:spPr/>
      <dgm:t>
        <a:bodyPr/>
        <a:lstStyle/>
        <a:p>
          <a:endParaRPr lang="en-US"/>
        </a:p>
      </dgm:t>
    </dgm:pt>
    <dgm:pt modelId="{FFB72036-E264-4264-AC7C-93B56C6FF9BF}" type="pres">
      <dgm:prSet presAssocID="{8C966297-EF41-4778-81A3-9313F558E94B}" presName="textNode" presStyleLbl="bgShp" presStyleIdx="2" presStyleCnt="3"/>
      <dgm:spPr/>
      <dgm:t>
        <a:bodyPr/>
        <a:lstStyle/>
        <a:p>
          <a:endParaRPr lang="en-US"/>
        </a:p>
      </dgm:t>
    </dgm:pt>
    <dgm:pt modelId="{672AF243-33DB-450F-9CB3-41A4E51D168C}" type="pres">
      <dgm:prSet presAssocID="{8C966297-EF41-4778-81A3-9313F558E94B}" presName="compChildNode" presStyleCnt="0"/>
      <dgm:spPr/>
    </dgm:pt>
    <dgm:pt modelId="{4973F8B5-A96F-446C-8D37-6E8C12A1ABF3}" type="pres">
      <dgm:prSet presAssocID="{8C966297-EF41-4778-81A3-9313F558E94B}" presName="theInnerList" presStyleCnt="0"/>
      <dgm:spPr/>
    </dgm:pt>
    <dgm:pt modelId="{FFCA9DFB-D83A-46B0-843E-6DE336BB897A}" type="pres">
      <dgm:prSet presAssocID="{9B823CA2-F946-4782-975C-553127724899}" presName="childNode" presStyleLbl="node1" presStyleIdx="18" presStyleCnt="27" custScaleX="51336" custScaleY="2000000">
        <dgm:presLayoutVars>
          <dgm:bulletEnabled val="1"/>
        </dgm:presLayoutVars>
      </dgm:prSet>
      <dgm:spPr/>
      <dgm:t>
        <a:bodyPr/>
        <a:lstStyle/>
        <a:p>
          <a:endParaRPr lang="en-US"/>
        </a:p>
      </dgm:t>
    </dgm:pt>
    <dgm:pt modelId="{B7B08945-5AD1-453A-814B-C27BE51B324A}" type="pres">
      <dgm:prSet presAssocID="{9B823CA2-F946-4782-975C-553127724899}" presName="aSpace2" presStyleCnt="0"/>
      <dgm:spPr/>
    </dgm:pt>
    <dgm:pt modelId="{2F1271C9-AF2B-43FA-8819-B610D6E9E856}" type="pres">
      <dgm:prSet presAssocID="{765C654C-1D84-4E0B-8344-F5C3FBE9948B}" presName="childNode" presStyleLbl="node1" presStyleIdx="19" presStyleCnt="27" custScaleX="51336" custScaleY="2000000">
        <dgm:presLayoutVars>
          <dgm:bulletEnabled val="1"/>
        </dgm:presLayoutVars>
      </dgm:prSet>
      <dgm:spPr/>
      <dgm:t>
        <a:bodyPr/>
        <a:lstStyle/>
        <a:p>
          <a:endParaRPr lang="en-US"/>
        </a:p>
      </dgm:t>
    </dgm:pt>
    <dgm:pt modelId="{BCE1E2A4-B608-4771-92B8-EC05F888D601}" type="pres">
      <dgm:prSet presAssocID="{765C654C-1D84-4E0B-8344-F5C3FBE9948B}" presName="aSpace2" presStyleCnt="0"/>
      <dgm:spPr/>
    </dgm:pt>
    <dgm:pt modelId="{1B496ECC-AE7D-4AFC-8A0A-A803853BF7E3}" type="pres">
      <dgm:prSet presAssocID="{770602DC-C7D2-4A91-8355-89F3B88DC53D}" presName="childNode" presStyleLbl="node1" presStyleIdx="20" presStyleCnt="27" custScaleX="51336" custScaleY="2000000">
        <dgm:presLayoutVars>
          <dgm:bulletEnabled val="1"/>
        </dgm:presLayoutVars>
      </dgm:prSet>
      <dgm:spPr/>
      <dgm:t>
        <a:bodyPr/>
        <a:lstStyle/>
        <a:p>
          <a:endParaRPr lang="en-US"/>
        </a:p>
      </dgm:t>
    </dgm:pt>
    <dgm:pt modelId="{D75719CB-2668-44D1-882F-6E24DC6A8816}" type="pres">
      <dgm:prSet presAssocID="{770602DC-C7D2-4A91-8355-89F3B88DC53D}" presName="aSpace2" presStyleCnt="0"/>
      <dgm:spPr/>
    </dgm:pt>
    <dgm:pt modelId="{B984BE17-6637-4DAF-8B8A-3BB3DA92F64F}" type="pres">
      <dgm:prSet presAssocID="{A2254FBA-4429-404E-B709-BBE6A96FF6CE}" presName="childNode" presStyleLbl="node1" presStyleIdx="21" presStyleCnt="27" custScaleX="51336" custScaleY="2000000">
        <dgm:presLayoutVars>
          <dgm:bulletEnabled val="1"/>
        </dgm:presLayoutVars>
      </dgm:prSet>
      <dgm:spPr/>
      <dgm:t>
        <a:bodyPr/>
        <a:lstStyle/>
        <a:p>
          <a:endParaRPr lang="en-US"/>
        </a:p>
      </dgm:t>
    </dgm:pt>
    <dgm:pt modelId="{8186D9C8-A3BA-4617-98F4-50E60BD372DA}" type="pres">
      <dgm:prSet presAssocID="{A2254FBA-4429-404E-B709-BBE6A96FF6CE}" presName="aSpace2" presStyleCnt="0"/>
      <dgm:spPr/>
    </dgm:pt>
    <dgm:pt modelId="{C8DA000B-1BD0-4215-A08F-C4DC59351CE8}" type="pres">
      <dgm:prSet presAssocID="{6F531EBD-9BC3-4FB7-9234-57C6339D62D0}" presName="childNode" presStyleLbl="node1" presStyleIdx="22" presStyleCnt="27" custScaleX="51336" custScaleY="2000000">
        <dgm:presLayoutVars>
          <dgm:bulletEnabled val="1"/>
        </dgm:presLayoutVars>
      </dgm:prSet>
      <dgm:spPr/>
      <dgm:t>
        <a:bodyPr/>
        <a:lstStyle/>
        <a:p>
          <a:endParaRPr lang="en-US"/>
        </a:p>
      </dgm:t>
    </dgm:pt>
    <dgm:pt modelId="{40432C2B-2357-40BC-92A6-DBAEFE667C3F}" type="pres">
      <dgm:prSet presAssocID="{6F531EBD-9BC3-4FB7-9234-57C6339D62D0}" presName="aSpace2" presStyleCnt="0"/>
      <dgm:spPr/>
    </dgm:pt>
    <dgm:pt modelId="{DF88198F-431F-48BC-9055-EF140C89409F}" type="pres">
      <dgm:prSet presAssocID="{EC7E9F7D-65DB-4235-84AA-DF1C97EAF57D}" presName="childNode" presStyleLbl="node1" presStyleIdx="23" presStyleCnt="27" custScaleX="51336" custScaleY="2000000">
        <dgm:presLayoutVars>
          <dgm:bulletEnabled val="1"/>
        </dgm:presLayoutVars>
      </dgm:prSet>
      <dgm:spPr/>
      <dgm:t>
        <a:bodyPr/>
        <a:lstStyle/>
        <a:p>
          <a:endParaRPr lang="en-US"/>
        </a:p>
      </dgm:t>
    </dgm:pt>
    <dgm:pt modelId="{A95A84D1-D141-48BE-B150-3A1CFA474DF7}" type="pres">
      <dgm:prSet presAssocID="{EC7E9F7D-65DB-4235-84AA-DF1C97EAF57D}" presName="aSpace2" presStyleCnt="0"/>
      <dgm:spPr/>
    </dgm:pt>
    <dgm:pt modelId="{B19289EE-217E-43BB-882D-563E6DE9C449}" type="pres">
      <dgm:prSet presAssocID="{A22669A6-943F-4C59-87FA-62577D18CFD2}" presName="childNode" presStyleLbl="node1" presStyleIdx="24" presStyleCnt="27" custScaleX="51336" custScaleY="2000000">
        <dgm:presLayoutVars>
          <dgm:bulletEnabled val="1"/>
        </dgm:presLayoutVars>
      </dgm:prSet>
      <dgm:spPr/>
      <dgm:t>
        <a:bodyPr/>
        <a:lstStyle/>
        <a:p>
          <a:endParaRPr lang="en-US"/>
        </a:p>
      </dgm:t>
    </dgm:pt>
    <dgm:pt modelId="{116F3446-121E-4525-8257-6221735295EE}" type="pres">
      <dgm:prSet presAssocID="{A22669A6-943F-4C59-87FA-62577D18CFD2}" presName="aSpace2" presStyleCnt="0"/>
      <dgm:spPr/>
    </dgm:pt>
    <dgm:pt modelId="{AA0BCC8C-FEE6-45B2-8CEE-530A347F96EB}" type="pres">
      <dgm:prSet presAssocID="{BA92F151-3137-4C25-B6F8-FC8164FC9A10}" presName="childNode" presStyleLbl="node1" presStyleIdx="25" presStyleCnt="27" custScaleX="51336" custScaleY="2000000">
        <dgm:presLayoutVars>
          <dgm:bulletEnabled val="1"/>
        </dgm:presLayoutVars>
      </dgm:prSet>
      <dgm:spPr/>
      <dgm:t>
        <a:bodyPr/>
        <a:lstStyle/>
        <a:p>
          <a:endParaRPr lang="en-US"/>
        </a:p>
      </dgm:t>
    </dgm:pt>
    <dgm:pt modelId="{84A9D875-51AD-44F5-A39B-883A7AADB3D7}" type="pres">
      <dgm:prSet presAssocID="{BA92F151-3137-4C25-B6F8-FC8164FC9A10}" presName="aSpace2" presStyleCnt="0"/>
      <dgm:spPr/>
    </dgm:pt>
    <dgm:pt modelId="{BF83D366-3EBD-4AC0-B898-0C8BAB5C0529}" type="pres">
      <dgm:prSet presAssocID="{6C0AE0E6-0B43-4DC1-855E-CEA80C5E5120}" presName="childNode" presStyleLbl="node1" presStyleIdx="26" presStyleCnt="27" custScaleX="51336" custScaleY="2000000">
        <dgm:presLayoutVars>
          <dgm:bulletEnabled val="1"/>
        </dgm:presLayoutVars>
      </dgm:prSet>
      <dgm:spPr/>
      <dgm:t>
        <a:bodyPr/>
        <a:lstStyle/>
        <a:p>
          <a:endParaRPr lang="en-US"/>
        </a:p>
      </dgm:t>
    </dgm:pt>
  </dgm:ptLst>
  <dgm:cxnLst>
    <dgm:cxn modelId="{2DA98149-F8A5-4E37-9BC2-68E3C624ADEE}" srcId="{75611DF1-6C60-47A6-AD4A-DFA945CE363D}" destId="{4563CA65-DDD2-4110-8A47-B37F6835D518}" srcOrd="1" destOrd="0" parTransId="{0B8E683C-D171-46F2-9AF2-5362F77E39C6}" sibTransId="{5534F6D3-C124-41B2-BB91-9AE7AB3AE2F3}"/>
    <dgm:cxn modelId="{E9AAC020-0015-403B-AC02-B535C43EFDE3}" srcId="{8C966297-EF41-4778-81A3-9313F558E94B}" destId="{770602DC-C7D2-4A91-8355-89F3B88DC53D}" srcOrd="2" destOrd="0" parTransId="{7B20A3E0-B9F7-4C84-B267-A37FEBBFB4FA}" sibTransId="{9E814565-56E9-4D4C-976D-2FF5EDA1154E}"/>
    <dgm:cxn modelId="{E256BEDC-23B6-4B26-B68A-F33F0A4865A8}" type="presOf" srcId="{BA92F151-3137-4C25-B6F8-FC8164FC9A10}" destId="{AA0BCC8C-FEE6-45B2-8CEE-530A347F96EB}" srcOrd="0" destOrd="0" presId="urn:microsoft.com/office/officeart/2005/8/layout/lProcess2"/>
    <dgm:cxn modelId="{86D282E4-79C8-4BF6-BDDD-6DEDECD9CB23}" srcId="{8C966297-EF41-4778-81A3-9313F558E94B}" destId="{765C654C-1D84-4E0B-8344-F5C3FBE9948B}" srcOrd="1" destOrd="0" parTransId="{D7FF3669-4DA1-46A4-8D35-C5B56A9453DB}" sibTransId="{43C52D84-7120-45F4-AFFA-66DF02EA9FBD}"/>
    <dgm:cxn modelId="{46D73889-F978-4E40-AC75-DE8D41C352E0}" type="presOf" srcId="{BC01053E-0292-4FA8-8090-4BF212850188}" destId="{014CAB5A-BEDF-4C95-941B-855864307665}" srcOrd="0" destOrd="0" presId="urn:microsoft.com/office/officeart/2005/8/layout/lProcess2"/>
    <dgm:cxn modelId="{3BFAB4E8-685F-4142-B7C0-7642E620BD24}" type="presOf" srcId="{DA8E79B4-2AB3-4B7F-BC7F-03DE442CA505}" destId="{EF565AB4-48B6-4ABF-B962-6FF6E604C0EB}" srcOrd="0" destOrd="0" presId="urn:microsoft.com/office/officeart/2005/8/layout/lProcess2"/>
    <dgm:cxn modelId="{F81F29BD-9644-45CE-A189-F3164F4D8896}" srcId="{8C966297-EF41-4778-81A3-9313F558E94B}" destId="{BA92F151-3137-4C25-B6F8-FC8164FC9A10}" srcOrd="7" destOrd="0" parTransId="{3F978E01-FB6C-4835-944B-69E707B6032D}" sibTransId="{E250C72E-1F44-414D-B3F8-C72BD3A4C77D}"/>
    <dgm:cxn modelId="{9E5E533B-833A-4818-B104-791A82BC64BB}" type="presOf" srcId="{9B823CA2-F946-4782-975C-553127724899}" destId="{FFCA9DFB-D83A-46B0-843E-6DE336BB897A}" srcOrd="0" destOrd="0" presId="urn:microsoft.com/office/officeart/2005/8/layout/lProcess2"/>
    <dgm:cxn modelId="{EC973DDC-FF59-4930-A325-5B8B2A62631F}" type="presOf" srcId="{EC7E9F7D-65DB-4235-84AA-DF1C97EAF57D}" destId="{DF88198F-431F-48BC-9055-EF140C89409F}" srcOrd="0" destOrd="0" presId="urn:microsoft.com/office/officeart/2005/8/layout/lProcess2"/>
    <dgm:cxn modelId="{57272E60-FC1C-4CD7-A612-E1AFEA0D9617}" type="presOf" srcId="{A15F79F7-06AF-402B-83C2-FAC1470BB24E}" destId="{729AB69F-2F82-4FAC-9D36-9B8C27F4DE31}" srcOrd="1" destOrd="0" presId="urn:microsoft.com/office/officeart/2005/8/layout/lProcess2"/>
    <dgm:cxn modelId="{1324B8C9-AA5D-4944-984F-4DFA6528F1EE}" srcId="{8C966297-EF41-4778-81A3-9313F558E94B}" destId="{A2254FBA-4429-404E-B709-BBE6A96FF6CE}" srcOrd="3" destOrd="0" parTransId="{00219740-BE41-4708-A09A-8C1A035B3D9C}" sibTransId="{37168EC9-B724-4F15-8A67-7857B4D66A5F}"/>
    <dgm:cxn modelId="{1062A87D-DBD6-4BC7-88CF-4886773674B5}" type="presOf" srcId="{093E0E17-D9CE-4F67-A4D3-9B750C83DDD1}" destId="{5EEDFC0B-9B22-4C76-BA2B-3643AD0455E5}" srcOrd="0" destOrd="0" presId="urn:microsoft.com/office/officeart/2005/8/layout/lProcess2"/>
    <dgm:cxn modelId="{8FD92B55-77EA-4580-80DE-03D9C571236A}" type="presOf" srcId="{584767A0-FCF4-4E8A-AF25-83FC6405CC77}" destId="{4D094905-0290-469F-8278-CE0D2683745A}" srcOrd="0" destOrd="0" presId="urn:microsoft.com/office/officeart/2005/8/layout/lProcess2"/>
    <dgm:cxn modelId="{B2A0EA83-03D1-4844-9F72-F41B38E881BC}" srcId="{A15F79F7-06AF-402B-83C2-FAC1470BB24E}" destId="{A02D2B2A-5E82-464E-BCCE-0AC9EA333B93}" srcOrd="6" destOrd="0" parTransId="{CD050B40-67DC-44D7-9AA3-BB65E21DE29F}" sibTransId="{9DEAD5A4-959B-4365-A8CD-D5A220C13859}"/>
    <dgm:cxn modelId="{06BEE356-B52C-4118-BB75-640EC93FC01D}" srcId="{A15F79F7-06AF-402B-83C2-FAC1470BB24E}" destId="{093E0E17-D9CE-4F67-A4D3-9B750C83DDD1}" srcOrd="4" destOrd="0" parTransId="{6D99C551-3927-4475-A06E-B464ED727489}" sibTransId="{83402869-9C00-4161-B3B0-8F3DF8103635}"/>
    <dgm:cxn modelId="{221FE538-60B8-4C4A-92DD-234BFE3474AF}" srcId="{8C966297-EF41-4778-81A3-9313F558E94B}" destId="{A22669A6-943F-4C59-87FA-62577D18CFD2}" srcOrd="6" destOrd="0" parTransId="{5DC07B80-C43C-42F9-AA4D-F46DE2F91985}" sibTransId="{72165DB9-1C3A-4600-BB8B-3EA428308127}"/>
    <dgm:cxn modelId="{FD30DABA-BDC5-4208-A09A-5E0D3B27A88B}" type="presOf" srcId="{A22669A6-943F-4C59-87FA-62577D18CFD2}" destId="{B19289EE-217E-43BB-882D-563E6DE9C449}" srcOrd="0" destOrd="0" presId="urn:microsoft.com/office/officeart/2005/8/layout/lProcess2"/>
    <dgm:cxn modelId="{809EFB6E-A4D9-4891-91DE-BF69A107949E}" srcId="{75611DF1-6C60-47A6-AD4A-DFA945CE363D}" destId="{BC01053E-0292-4FA8-8090-4BF212850188}" srcOrd="6" destOrd="0" parTransId="{9663B8C0-1743-4576-9B44-3BA72C673D7E}" sibTransId="{2594E94F-02EE-425A-8F81-90DA7157F460}"/>
    <dgm:cxn modelId="{11CA81CF-4EC6-4CF6-915E-266F3059E61D}" srcId="{A15F79F7-06AF-402B-83C2-FAC1470BB24E}" destId="{EB03FF13-427B-49C2-839F-2EB3A2A219A5}" srcOrd="2" destOrd="0" parTransId="{FC345075-58A0-408B-A428-C37E5C654E7F}" sibTransId="{A7AEEBF9-B3A4-467C-B00B-51F828AE6D78}"/>
    <dgm:cxn modelId="{CB0B47ED-8780-45E5-AE32-8DFCD825F1A7}" type="presOf" srcId="{75611DF1-6C60-47A6-AD4A-DFA945CE363D}" destId="{DBEC9C41-A978-4361-9480-C9DF935B55C1}" srcOrd="1" destOrd="0" presId="urn:microsoft.com/office/officeart/2005/8/layout/lProcess2"/>
    <dgm:cxn modelId="{AB24C5AE-27FC-40B0-A939-194759348D50}" type="presOf" srcId="{3F8A938B-9730-47E4-B574-1AD0C1F69D35}" destId="{9666F41A-CC20-49B9-908D-F03CF451168E}" srcOrd="0" destOrd="0" presId="urn:microsoft.com/office/officeart/2005/8/layout/lProcess2"/>
    <dgm:cxn modelId="{D84AC182-3999-4BB0-A84A-3D3F00B3E28B}" srcId="{A15F79F7-06AF-402B-83C2-FAC1470BB24E}" destId="{C64199F6-36CA-4A12-BF7E-BCE862F4788C}" srcOrd="5" destOrd="0" parTransId="{0D67F979-45B2-4DB4-A179-24047B0370F6}" sibTransId="{A6BE77AF-693C-4B7A-80FC-51ECE73738DB}"/>
    <dgm:cxn modelId="{8EE077BD-0C73-40F7-AE80-47D7D03839B1}" type="presOf" srcId="{8C966297-EF41-4778-81A3-9313F558E94B}" destId="{E8A6BED1-925E-41FC-A490-401E8B309E7E}" srcOrd="0" destOrd="0" presId="urn:microsoft.com/office/officeart/2005/8/layout/lProcess2"/>
    <dgm:cxn modelId="{201FB146-B4CA-4484-87C6-2B58A012A6C1}" type="presOf" srcId="{3082B40C-DFDB-4E9E-B6FF-475CC2431047}" destId="{F7C29C00-15F4-4628-A136-1F9459B139DB}" srcOrd="0" destOrd="0" presId="urn:microsoft.com/office/officeart/2005/8/layout/lProcess2"/>
    <dgm:cxn modelId="{FDD4980F-5809-44F4-A8AF-FED1E564AA64}" srcId="{75611DF1-6C60-47A6-AD4A-DFA945CE363D}" destId="{118B1BD7-BA15-4B05-AAD3-4C6A906FC94A}" srcOrd="4" destOrd="0" parTransId="{B70E3CE9-F98A-478F-AA24-34DDAC849894}" sibTransId="{01860A1F-BB69-4211-835C-567D028FC3EE}"/>
    <dgm:cxn modelId="{9FF3B8B3-1264-4FC2-9153-B4D1BDC05F2F}" srcId="{A15F79F7-06AF-402B-83C2-FAC1470BB24E}" destId="{E78DCEF3-F53C-40E1-8A26-660D1053688F}" srcOrd="1" destOrd="0" parTransId="{62E6CE9F-ADBC-44F1-BA39-284F19402206}" sibTransId="{D105788B-40E5-46C4-9129-2B57CEEEC27C}"/>
    <dgm:cxn modelId="{DCD554C2-D27E-4C5C-9A92-EB622AF237F5}" type="presOf" srcId="{770602DC-C7D2-4A91-8355-89F3B88DC53D}" destId="{1B496ECC-AE7D-4AFC-8A0A-A803853BF7E3}" srcOrd="0" destOrd="0" presId="urn:microsoft.com/office/officeart/2005/8/layout/lProcess2"/>
    <dgm:cxn modelId="{E2CE1EF4-91BB-4DDB-A15A-09A1FF4A21B4}" type="presOf" srcId="{6F531EBD-9BC3-4FB7-9234-57C6339D62D0}" destId="{C8DA000B-1BD0-4215-A08F-C4DC59351CE8}" srcOrd="0" destOrd="0" presId="urn:microsoft.com/office/officeart/2005/8/layout/lProcess2"/>
    <dgm:cxn modelId="{ECB0B058-17F3-4993-A3D7-63FA40925F37}" srcId="{75611DF1-6C60-47A6-AD4A-DFA945CE363D}" destId="{8638E356-5B69-49EC-94D3-03AEC36FBDA0}" srcOrd="8" destOrd="0" parTransId="{47B2915E-0272-47FC-A532-35B4D0F955CA}" sibTransId="{AC125C0C-83E2-4603-ACAC-F1994012DE6D}"/>
    <dgm:cxn modelId="{E397A930-E2D6-4BEA-8452-962ADA2F79FE}" srcId="{A15F79F7-06AF-402B-83C2-FAC1470BB24E}" destId="{DF202118-4D3A-4C93-A0D4-92C24C2C323D}" srcOrd="7" destOrd="0" parTransId="{96FEF9A9-888B-4CBF-B3E4-CABFB24973EE}" sibTransId="{207F56D2-8632-4BDD-A203-32D5490A30DB}"/>
    <dgm:cxn modelId="{A153652E-F1DD-4649-B9FF-EDDFD7CD7B40}" srcId="{66544A13-5105-44F9-A61B-AED2FAE6EF73}" destId="{75611DF1-6C60-47A6-AD4A-DFA945CE363D}" srcOrd="1" destOrd="0" parTransId="{B14A4D77-10BD-460A-B42A-4B106232D38C}" sibTransId="{884B0B7F-3BBE-43F2-A0E7-4DEA3E42E5E4}"/>
    <dgm:cxn modelId="{1A0721CC-12F6-4EDB-A243-9CB1B13B7240}" type="presOf" srcId="{75611DF1-6C60-47A6-AD4A-DFA945CE363D}" destId="{ED2A3EC4-1907-4543-AA49-B53225189D14}" srcOrd="0" destOrd="0" presId="urn:microsoft.com/office/officeart/2005/8/layout/lProcess2"/>
    <dgm:cxn modelId="{04EC6140-DBA1-4E57-A344-DC274890ED5F}" type="presOf" srcId="{A15F79F7-06AF-402B-83C2-FAC1470BB24E}" destId="{AA0354C2-72C5-40BB-9C38-5CC5125F1DE7}" srcOrd="0" destOrd="0" presId="urn:microsoft.com/office/officeart/2005/8/layout/lProcess2"/>
    <dgm:cxn modelId="{BFDD0A0B-D470-418D-AEBD-3020E8F7EAA4}" srcId="{75611DF1-6C60-47A6-AD4A-DFA945CE363D}" destId="{AD90EF66-9C69-4820-A82D-77178A539F2F}" srcOrd="3" destOrd="0" parTransId="{1DB7E0C0-F127-4A01-951C-8BAFDD6564DC}" sibTransId="{3C0FF6F8-2EAD-4FBA-928E-779E850AD0AE}"/>
    <dgm:cxn modelId="{F357DEA9-435F-4A81-A25A-88D67B8BCFE9}" srcId="{8C966297-EF41-4778-81A3-9313F558E94B}" destId="{6F531EBD-9BC3-4FB7-9234-57C6339D62D0}" srcOrd="4" destOrd="0" parTransId="{FB71BEEC-EE87-429E-ACD6-C302AB30F39E}" sibTransId="{E7D421AF-DFC9-4B01-8A4A-30B067336778}"/>
    <dgm:cxn modelId="{5E65A285-721C-4038-965C-E04EF9D3EBF2}" srcId="{66544A13-5105-44F9-A61B-AED2FAE6EF73}" destId="{8C966297-EF41-4778-81A3-9313F558E94B}" srcOrd="2" destOrd="0" parTransId="{EE16133E-D4D1-4D29-B4F9-82529D7F71AA}" sibTransId="{71F7A76A-03EF-4AA5-94C9-882A4208D944}"/>
    <dgm:cxn modelId="{B8FC1AC5-2FA1-4F98-937E-A0697AE0DEE2}" srcId="{75611DF1-6C60-47A6-AD4A-DFA945CE363D}" destId="{3082B40C-DFDB-4E9E-B6FF-475CC2431047}" srcOrd="2" destOrd="0" parTransId="{5F2B3F5A-E692-4A30-B182-CB6298D71C14}" sibTransId="{2AAFCB1F-A1FC-46D6-92D1-316663B4F3FB}"/>
    <dgm:cxn modelId="{9A28B6D0-6B21-469C-9635-8C3DD8346694}" type="presOf" srcId="{66544A13-5105-44F9-A61B-AED2FAE6EF73}" destId="{3035DB7A-BD3F-437B-9DB5-82C3A23F930C}" srcOrd="0" destOrd="0" presId="urn:microsoft.com/office/officeart/2005/8/layout/lProcess2"/>
    <dgm:cxn modelId="{9CDE6B34-1D70-4B20-A249-6DC5CCD6FE68}" srcId="{75611DF1-6C60-47A6-AD4A-DFA945CE363D}" destId="{C90617AB-E291-4984-8E5B-05636E350A04}" srcOrd="7" destOrd="0" parTransId="{EA44C2DF-234F-47FC-91C5-F803485A5591}" sibTransId="{F7075EA3-8FD9-4C1E-9007-7CA0D7E2B037}"/>
    <dgm:cxn modelId="{E7DD63F4-F815-41D8-BE20-49A6CDB44EC4}" srcId="{A15F79F7-06AF-402B-83C2-FAC1470BB24E}" destId="{DA8E79B4-2AB3-4B7F-BC7F-03DE442CA505}" srcOrd="8" destOrd="0" parTransId="{84CE9B30-3940-46A9-9E48-D62059676CC6}" sibTransId="{ED6BF6C9-E36B-4F2D-A387-A00770D67858}"/>
    <dgm:cxn modelId="{FCF9FA08-F67B-4FD6-8998-F5DF34F71772}" type="presOf" srcId="{118B1BD7-BA15-4B05-AAD3-4C6A906FC94A}" destId="{12B58ED0-8B77-4628-9012-B478ACB3DC10}" srcOrd="0" destOrd="0" presId="urn:microsoft.com/office/officeart/2005/8/layout/lProcess2"/>
    <dgm:cxn modelId="{17BBC9DA-3D56-4393-945B-43B1E423892C}" type="presOf" srcId="{E78DCEF3-F53C-40E1-8A26-660D1053688F}" destId="{6D717827-2E82-4907-A3A5-08C3314707F7}" srcOrd="0" destOrd="0" presId="urn:microsoft.com/office/officeart/2005/8/layout/lProcess2"/>
    <dgm:cxn modelId="{CB8BF8A5-5977-4C8D-923D-C8459D71FEDF}" type="presOf" srcId="{A02D2B2A-5E82-464E-BCCE-0AC9EA333B93}" destId="{E4B4B5BA-B512-4AA4-A20E-B522E990F3EB}" srcOrd="0" destOrd="0" presId="urn:microsoft.com/office/officeart/2005/8/layout/lProcess2"/>
    <dgm:cxn modelId="{E04D184A-4635-462C-8CAD-90E93A1144C1}" type="presOf" srcId="{8C966297-EF41-4778-81A3-9313F558E94B}" destId="{FFB72036-E264-4264-AC7C-93B56C6FF9BF}" srcOrd="1" destOrd="0" presId="urn:microsoft.com/office/officeart/2005/8/layout/lProcess2"/>
    <dgm:cxn modelId="{9A7AC590-CEA4-4606-904E-3633779E0AF7}" srcId="{A15F79F7-06AF-402B-83C2-FAC1470BB24E}" destId="{DFA7BA26-7A1C-4D12-B816-E1F88BF4B3A2}" srcOrd="0" destOrd="0" parTransId="{CC075559-22B3-4EF1-825D-AC383FE6F255}" sibTransId="{794547ED-C0E0-48C1-BB1D-19CFF44D3FE6}"/>
    <dgm:cxn modelId="{9FA41D29-8BCE-4D13-A4D1-CC8BC7E0DE65}" type="presOf" srcId="{57984F54-AD71-4F2F-886F-83511DBEDD47}" destId="{C28DAF8B-B778-4C45-8845-E497F71DABF7}" srcOrd="0" destOrd="0" presId="urn:microsoft.com/office/officeart/2005/8/layout/lProcess2"/>
    <dgm:cxn modelId="{AB3860D8-6ACA-4CE9-854D-5961CC246B4B}" srcId="{75611DF1-6C60-47A6-AD4A-DFA945CE363D}" destId="{57984F54-AD71-4F2F-886F-83511DBEDD47}" srcOrd="0" destOrd="0" parTransId="{B66E05A4-9649-40F7-B313-717EC4E9C559}" sibTransId="{8F776293-BAC2-44DE-BCD9-DBB9386E7306}"/>
    <dgm:cxn modelId="{5DAD9421-D078-4DDB-809E-E9E2B94F8F00}" srcId="{A15F79F7-06AF-402B-83C2-FAC1470BB24E}" destId="{584767A0-FCF4-4E8A-AF25-83FC6405CC77}" srcOrd="3" destOrd="0" parTransId="{894AF1E8-009B-4668-825A-1C889A00DACA}" sibTransId="{08C7A18B-4317-4438-9FAC-E9ABD2CCD8C7}"/>
    <dgm:cxn modelId="{0A45A5B8-9311-45C0-8E32-0982413EFE74}" type="presOf" srcId="{C90617AB-E291-4984-8E5B-05636E350A04}" destId="{04D11226-A801-4A95-A63E-95A0E1FD7D6E}" srcOrd="0" destOrd="0" presId="urn:microsoft.com/office/officeart/2005/8/layout/lProcess2"/>
    <dgm:cxn modelId="{682F82AD-08BB-4C13-94C2-A4A0AD9F17FB}" type="presOf" srcId="{765C654C-1D84-4E0B-8344-F5C3FBE9948B}" destId="{2F1271C9-AF2B-43FA-8819-B610D6E9E856}" srcOrd="0" destOrd="0" presId="urn:microsoft.com/office/officeart/2005/8/layout/lProcess2"/>
    <dgm:cxn modelId="{8BC8C90D-A5BE-484F-86C3-FC404EBFA899}" type="presOf" srcId="{A2254FBA-4429-404E-B709-BBE6A96FF6CE}" destId="{B984BE17-6637-4DAF-8B8A-3BB3DA92F64F}" srcOrd="0" destOrd="0" presId="urn:microsoft.com/office/officeart/2005/8/layout/lProcess2"/>
    <dgm:cxn modelId="{3C9F03B5-0EC5-4CE1-85A6-B3C736894DAF}" type="presOf" srcId="{DF202118-4D3A-4C93-A0D4-92C24C2C323D}" destId="{E27AEAAF-CE26-4F9F-B4E0-658E9185B45B}" srcOrd="0" destOrd="0" presId="urn:microsoft.com/office/officeart/2005/8/layout/lProcess2"/>
    <dgm:cxn modelId="{1525BBA7-7377-47E0-9646-7D1C83CECF94}" srcId="{8C966297-EF41-4778-81A3-9313F558E94B}" destId="{EC7E9F7D-65DB-4235-84AA-DF1C97EAF57D}" srcOrd="5" destOrd="0" parTransId="{0BA35AE3-9A51-4F63-B008-8F2D912BD738}" sibTransId="{17E1308C-13F0-4BE1-A91B-A6211040FDD7}"/>
    <dgm:cxn modelId="{9CDF36D2-2ECF-4D42-B694-8FC3D2B83CEE}" srcId="{66544A13-5105-44F9-A61B-AED2FAE6EF73}" destId="{A15F79F7-06AF-402B-83C2-FAC1470BB24E}" srcOrd="0" destOrd="0" parTransId="{1B8EA1C3-FBE9-44EB-8D47-2410D9B4D008}" sibTransId="{C11C740C-4538-4B3F-854A-2CE66F5DC28D}"/>
    <dgm:cxn modelId="{36FD3006-1133-43DA-B96B-9B57945108B0}" type="presOf" srcId="{EB03FF13-427B-49C2-839F-2EB3A2A219A5}" destId="{2C43E122-17E2-48BE-A227-046663AA056E}" srcOrd="0" destOrd="0" presId="urn:microsoft.com/office/officeart/2005/8/layout/lProcess2"/>
    <dgm:cxn modelId="{93ADE4F3-1EF5-4AE1-B81B-FC3E2A47F7DF}" type="presOf" srcId="{AD90EF66-9C69-4820-A82D-77178A539F2F}" destId="{4F9025C4-9F21-4C76-8E64-EAFC654192CE}" srcOrd="0" destOrd="0" presId="urn:microsoft.com/office/officeart/2005/8/layout/lProcess2"/>
    <dgm:cxn modelId="{7D97D29D-4192-4F89-9B0F-518099047CB9}" srcId="{8C966297-EF41-4778-81A3-9313F558E94B}" destId="{6C0AE0E6-0B43-4DC1-855E-CEA80C5E5120}" srcOrd="8" destOrd="0" parTransId="{A0817B46-8D91-472B-B584-52187A49DCCA}" sibTransId="{871737D4-4058-4A99-A2F2-B087410600A8}"/>
    <dgm:cxn modelId="{E3B60C46-6241-4EE4-A628-0B40958EB7F0}" srcId="{75611DF1-6C60-47A6-AD4A-DFA945CE363D}" destId="{3F8A938B-9730-47E4-B574-1AD0C1F69D35}" srcOrd="5" destOrd="0" parTransId="{786E7A3E-E6AD-4B7E-9F47-A6BD1089A070}" sibTransId="{2EF6B032-C104-45D8-A10B-DD715530C960}"/>
    <dgm:cxn modelId="{8B4BD846-E35D-462F-ADD8-8947C7F7298F}" type="presOf" srcId="{DFA7BA26-7A1C-4D12-B816-E1F88BF4B3A2}" destId="{6FDA0CCA-2DCA-4C63-B39F-92DA59869240}" srcOrd="0" destOrd="0" presId="urn:microsoft.com/office/officeart/2005/8/layout/lProcess2"/>
    <dgm:cxn modelId="{33730341-A3A7-4012-9A41-CBE830F926F8}" type="presOf" srcId="{8638E356-5B69-49EC-94D3-03AEC36FBDA0}" destId="{9271D910-29A9-44E3-AE2D-A0EABD522A9A}" srcOrd="0" destOrd="0" presId="urn:microsoft.com/office/officeart/2005/8/layout/lProcess2"/>
    <dgm:cxn modelId="{46BEF27C-DF65-422F-9823-6F146283333A}" srcId="{8C966297-EF41-4778-81A3-9313F558E94B}" destId="{9B823CA2-F946-4782-975C-553127724899}" srcOrd="0" destOrd="0" parTransId="{89146D9C-C3E9-46F6-8024-F6B095938B57}" sibTransId="{DA3ADBCD-4696-4508-867E-50E8D1371FAC}"/>
    <dgm:cxn modelId="{50C34CC2-A3E4-46DE-B232-F4FAC846752B}" type="presOf" srcId="{4563CA65-DDD2-4110-8A47-B37F6835D518}" destId="{0D75C1C8-A125-47EA-84C4-B697DDC1AC09}" srcOrd="0" destOrd="0" presId="urn:microsoft.com/office/officeart/2005/8/layout/lProcess2"/>
    <dgm:cxn modelId="{E1B5794F-E440-4BF2-BECD-65D82CD82C59}" type="presOf" srcId="{C64199F6-36CA-4A12-BF7E-BCE862F4788C}" destId="{CBE6BF6A-3093-4798-8FB8-1B346B1934AC}" srcOrd="0" destOrd="0" presId="urn:microsoft.com/office/officeart/2005/8/layout/lProcess2"/>
    <dgm:cxn modelId="{F772907F-7090-453B-8B88-8D135520E1FA}" type="presOf" srcId="{6C0AE0E6-0B43-4DC1-855E-CEA80C5E5120}" destId="{BF83D366-3EBD-4AC0-B898-0C8BAB5C0529}" srcOrd="0" destOrd="0" presId="urn:microsoft.com/office/officeart/2005/8/layout/lProcess2"/>
    <dgm:cxn modelId="{A06AE25A-FF09-45E9-B793-2BFA41E1AC67}" type="presParOf" srcId="{3035DB7A-BD3F-437B-9DB5-82C3A23F930C}" destId="{52B3362D-5142-4698-BFDC-DBD7C5B02EA1}" srcOrd="0" destOrd="0" presId="urn:microsoft.com/office/officeart/2005/8/layout/lProcess2"/>
    <dgm:cxn modelId="{B2E87B01-96A1-418C-98FF-D43D0A4CCCBC}" type="presParOf" srcId="{52B3362D-5142-4698-BFDC-DBD7C5B02EA1}" destId="{AA0354C2-72C5-40BB-9C38-5CC5125F1DE7}" srcOrd="0" destOrd="0" presId="urn:microsoft.com/office/officeart/2005/8/layout/lProcess2"/>
    <dgm:cxn modelId="{A0125B38-DB46-4376-A312-6A26B94CE8E7}" type="presParOf" srcId="{52B3362D-5142-4698-BFDC-DBD7C5B02EA1}" destId="{729AB69F-2F82-4FAC-9D36-9B8C27F4DE31}" srcOrd="1" destOrd="0" presId="urn:microsoft.com/office/officeart/2005/8/layout/lProcess2"/>
    <dgm:cxn modelId="{C46EF4D6-EE0B-4A9C-B52D-E91EBCE24CFF}" type="presParOf" srcId="{52B3362D-5142-4698-BFDC-DBD7C5B02EA1}" destId="{573BD5F3-F9F5-49C6-8813-24A73D7EFE12}" srcOrd="2" destOrd="0" presId="urn:microsoft.com/office/officeart/2005/8/layout/lProcess2"/>
    <dgm:cxn modelId="{FF2A59C1-BBE0-4F86-8D57-37EB1653A0EE}" type="presParOf" srcId="{573BD5F3-F9F5-49C6-8813-24A73D7EFE12}" destId="{4A792082-3798-4D0D-B747-B4607BF2D156}" srcOrd="0" destOrd="0" presId="urn:microsoft.com/office/officeart/2005/8/layout/lProcess2"/>
    <dgm:cxn modelId="{5D9FB918-D9FA-4B93-8A5E-86D8766E230A}" type="presParOf" srcId="{4A792082-3798-4D0D-B747-B4607BF2D156}" destId="{6FDA0CCA-2DCA-4C63-B39F-92DA59869240}" srcOrd="0" destOrd="0" presId="urn:microsoft.com/office/officeart/2005/8/layout/lProcess2"/>
    <dgm:cxn modelId="{0E75AB25-5C26-44E1-AD20-58D52CB636B1}" type="presParOf" srcId="{4A792082-3798-4D0D-B747-B4607BF2D156}" destId="{463A2D8A-E997-4533-8310-4F8332F9DD38}" srcOrd="1" destOrd="0" presId="urn:microsoft.com/office/officeart/2005/8/layout/lProcess2"/>
    <dgm:cxn modelId="{9BFD74FA-91EE-4FDE-B266-A37E9128786E}" type="presParOf" srcId="{4A792082-3798-4D0D-B747-B4607BF2D156}" destId="{6D717827-2E82-4907-A3A5-08C3314707F7}" srcOrd="2" destOrd="0" presId="urn:microsoft.com/office/officeart/2005/8/layout/lProcess2"/>
    <dgm:cxn modelId="{960152D3-08CE-4140-BED4-B0B40983CFD1}" type="presParOf" srcId="{4A792082-3798-4D0D-B747-B4607BF2D156}" destId="{B6AE4770-BEDB-4444-8657-7958D4672B36}" srcOrd="3" destOrd="0" presId="urn:microsoft.com/office/officeart/2005/8/layout/lProcess2"/>
    <dgm:cxn modelId="{D09D23AD-3A39-4710-A5E4-3329A30F7BB2}" type="presParOf" srcId="{4A792082-3798-4D0D-B747-B4607BF2D156}" destId="{2C43E122-17E2-48BE-A227-046663AA056E}" srcOrd="4" destOrd="0" presId="urn:microsoft.com/office/officeart/2005/8/layout/lProcess2"/>
    <dgm:cxn modelId="{E02C715D-4B19-4614-A595-ED0F471007E6}" type="presParOf" srcId="{4A792082-3798-4D0D-B747-B4607BF2D156}" destId="{DD054613-7A08-4C78-AADF-5026BFCFA752}" srcOrd="5" destOrd="0" presId="urn:microsoft.com/office/officeart/2005/8/layout/lProcess2"/>
    <dgm:cxn modelId="{C826D50F-91FE-4907-9E73-3496E85D61A8}" type="presParOf" srcId="{4A792082-3798-4D0D-B747-B4607BF2D156}" destId="{4D094905-0290-469F-8278-CE0D2683745A}" srcOrd="6" destOrd="0" presId="urn:microsoft.com/office/officeart/2005/8/layout/lProcess2"/>
    <dgm:cxn modelId="{D247A851-944D-4807-869F-FB2558866AB1}" type="presParOf" srcId="{4A792082-3798-4D0D-B747-B4607BF2D156}" destId="{925995E6-9F1A-4871-8DB8-5D7D271D2FE9}" srcOrd="7" destOrd="0" presId="urn:microsoft.com/office/officeart/2005/8/layout/lProcess2"/>
    <dgm:cxn modelId="{970618C7-2318-49DA-B93B-8FFE63541C5F}" type="presParOf" srcId="{4A792082-3798-4D0D-B747-B4607BF2D156}" destId="{5EEDFC0B-9B22-4C76-BA2B-3643AD0455E5}" srcOrd="8" destOrd="0" presId="urn:microsoft.com/office/officeart/2005/8/layout/lProcess2"/>
    <dgm:cxn modelId="{D763678C-5598-47C2-BB44-BB6A3F3CAB54}" type="presParOf" srcId="{4A792082-3798-4D0D-B747-B4607BF2D156}" destId="{38A7F448-CD60-48AA-AA73-21D7C8267A3E}" srcOrd="9" destOrd="0" presId="urn:microsoft.com/office/officeart/2005/8/layout/lProcess2"/>
    <dgm:cxn modelId="{72DAA47A-6156-4AEE-BA00-CEFAFC2CD834}" type="presParOf" srcId="{4A792082-3798-4D0D-B747-B4607BF2D156}" destId="{CBE6BF6A-3093-4798-8FB8-1B346B1934AC}" srcOrd="10" destOrd="0" presId="urn:microsoft.com/office/officeart/2005/8/layout/lProcess2"/>
    <dgm:cxn modelId="{84BD3785-0853-4495-9CC1-1E8AE3A3A0BE}" type="presParOf" srcId="{4A792082-3798-4D0D-B747-B4607BF2D156}" destId="{25761C07-C7DD-4F0E-AFA1-73025B3DC4B0}" srcOrd="11" destOrd="0" presId="urn:microsoft.com/office/officeart/2005/8/layout/lProcess2"/>
    <dgm:cxn modelId="{F65B44C4-F505-46C1-9D45-124CCC681F52}" type="presParOf" srcId="{4A792082-3798-4D0D-B747-B4607BF2D156}" destId="{E4B4B5BA-B512-4AA4-A20E-B522E990F3EB}" srcOrd="12" destOrd="0" presId="urn:microsoft.com/office/officeart/2005/8/layout/lProcess2"/>
    <dgm:cxn modelId="{E3F38B49-00AA-42EF-B588-EBEF3AFFDFCA}" type="presParOf" srcId="{4A792082-3798-4D0D-B747-B4607BF2D156}" destId="{6FDBC30F-C066-4674-B698-9B2080FE4766}" srcOrd="13" destOrd="0" presId="urn:microsoft.com/office/officeart/2005/8/layout/lProcess2"/>
    <dgm:cxn modelId="{5AB888D1-40FD-4FB6-A437-79C2134FBED9}" type="presParOf" srcId="{4A792082-3798-4D0D-B747-B4607BF2D156}" destId="{E27AEAAF-CE26-4F9F-B4E0-658E9185B45B}" srcOrd="14" destOrd="0" presId="urn:microsoft.com/office/officeart/2005/8/layout/lProcess2"/>
    <dgm:cxn modelId="{8C30F9B9-6182-48FB-8537-EB9748B0DC28}" type="presParOf" srcId="{4A792082-3798-4D0D-B747-B4607BF2D156}" destId="{BA03A20B-9CF1-43AF-97AB-39AA0B3D94C0}" srcOrd="15" destOrd="0" presId="urn:microsoft.com/office/officeart/2005/8/layout/lProcess2"/>
    <dgm:cxn modelId="{17081A60-4364-41B3-A233-23A979A56E13}" type="presParOf" srcId="{4A792082-3798-4D0D-B747-B4607BF2D156}" destId="{EF565AB4-48B6-4ABF-B962-6FF6E604C0EB}" srcOrd="16" destOrd="0" presId="urn:microsoft.com/office/officeart/2005/8/layout/lProcess2"/>
    <dgm:cxn modelId="{E3FE2F44-4C5C-4EA8-BD12-AF040523AF0B}" type="presParOf" srcId="{3035DB7A-BD3F-437B-9DB5-82C3A23F930C}" destId="{130D7F6A-4140-4550-8747-6426E96E0A69}" srcOrd="1" destOrd="0" presId="urn:microsoft.com/office/officeart/2005/8/layout/lProcess2"/>
    <dgm:cxn modelId="{36BAD233-BD39-469A-A010-1B62047FB30D}" type="presParOf" srcId="{3035DB7A-BD3F-437B-9DB5-82C3A23F930C}" destId="{EF215CD6-B346-4A6C-9937-C8004A655142}" srcOrd="2" destOrd="0" presId="urn:microsoft.com/office/officeart/2005/8/layout/lProcess2"/>
    <dgm:cxn modelId="{9670608B-3ADF-42EA-9D01-3176C51EF212}" type="presParOf" srcId="{EF215CD6-B346-4A6C-9937-C8004A655142}" destId="{ED2A3EC4-1907-4543-AA49-B53225189D14}" srcOrd="0" destOrd="0" presId="urn:microsoft.com/office/officeart/2005/8/layout/lProcess2"/>
    <dgm:cxn modelId="{B22592CD-5F2C-46B0-A99A-0BF7EF5EE8A7}" type="presParOf" srcId="{EF215CD6-B346-4A6C-9937-C8004A655142}" destId="{DBEC9C41-A978-4361-9480-C9DF935B55C1}" srcOrd="1" destOrd="0" presId="urn:microsoft.com/office/officeart/2005/8/layout/lProcess2"/>
    <dgm:cxn modelId="{226C33B0-6CF3-4A05-B615-CB27A644CEFA}" type="presParOf" srcId="{EF215CD6-B346-4A6C-9937-C8004A655142}" destId="{79C65FB2-A0C0-46B8-8C44-3C857AD14AEE}" srcOrd="2" destOrd="0" presId="urn:microsoft.com/office/officeart/2005/8/layout/lProcess2"/>
    <dgm:cxn modelId="{5D636A4B-CB85-4557-A8F6-C56A56AA71CA}" type="presParOf" srcId="{79C65FB2-A0C0-46B8-8C44-3C857AD14AEE}" destId="{E853EC3A-1696-4D7C-ABCF-CE5A22A2CEA8}" srcOrd="0" destOrd="0" presId="urn:microsoft.com/office/officeart/2005/8/layout/lProcess2"/>
    <dgm:cxn modelId="{E84C942B-3196-43A5-B6FF-F0B21869D91F}" type="presParOf" srcId="{E853EC3A-1696-4D7C-ABCF-CE5A22A2CEA8}" destId="{C28DAF8B-B778-4C45-8845-E497F71DABF7}" srcOrd="0" destOrd="0" presId="urn:microsoft.com/office/officeart/2005/8/layout/lProcess2"/>
    <dgm:cxn modelId="{3A36CE11-73C6-44A4-8A86-57FA23F9F2DD}" type="presParOf" srcId="{E853EC3A-1696-4D7C-ABCF-CE5A22A2CEA8}" destId="{0CF8EE76-B796-4CE0-8242-F82DD1300BA4}" srcOrd="1" destOrd="0" presId="urn:microsoft.com/office/officeart/2005/8/layout/lProcess2"/>
    <dgm:cxn modelId="{81C7D095-ADA3-4F2B-96D9-513C0FE9D1CC}" type="presParOf" srcId="{E853EC3A-1696-4D7C-ABCF-CE5A22A2CEA8}" destId="{0D75C1C8-A125-47EA-84C4-B697DDC1AC09}" srcOrd="2" destOrd="0" presId="urn:microsoft.com/office/officeart/2005/8/layout/lProcess2"/>
    <dgm:cxn modelId="{5008C37C-FF88-482B-AFF0-D2FEA0D79AAD}" type="presParOf" srcId="{E853EC3A-1696-4D7C-ABCF-CE5A22A2CEA8}" destId="{248F60ED-9CA2-4F8B-AEFD-21703839070B}" srcOrd="3" destOrd="0" presId="urn:microsoft.com/office/officeart/2005/8/layout/lProcess2"/>
    <dgm:cxn modelId="{B7CFDFBE-A367-47AA-9CF1-EA7FB519C4D1}" type="presParOf" srcId="{E853EC3A-1696-4D7C-ABCF-CE5A22A2CEA8}" destId="{F7C29C00-15F4-4628-A136-1F9459B139DB}" srcOrd="4" destOrd="0" presId="urn:microsoft.com/office/officeart/2005/8/layout/lProcess2"/>
    <dgm:cxn modelId="{B7F67190-8591-4D69-B47C-5F2E0FE29FC9}" type="presParOf" srcId="{E853EC3A-1696-4D7C-ABCF-CE5A22A2CEA8}" destId="{993190AB-6FC2-430B-9D95-F5F0F26FB467}" srcOrd="5" destOrd="0" presId="urn:microsoft.com/office/officeart/2005/8/layout/lProcess2"/>
    <dgm:cxn modelId="{45577CA2-8048-4272-A00D-5A778274325B}" type="presParOf" srcId="{E853EC3A-1696-4D7C-ABCF-CE5A22A2CEA8}" destId="{4F9025C4-9F21-4C76-8E64-EAFC654192CE}" srcOrd="6" destOrd="0" presId="urn:microsoft.com/office/officeart/2005/8/layout/lProcess2"/>
    <dgm:cxn modelId="{82316753-7980-4726-B0EC-9F9292234F93}" type="presParOf" srcId="{E853EC3A-1696-4D7C-ABCF-CE5A22A2CEA8}" destId="{448879CA-4D94-41F7-82CF-7383A2283714}" srcOrd="7" destOrd="0" presId="urn:microsoft.com/office/officeart/2005/8/layout/lProcess2"/>
    <dgm:cxn modelId="{785CE889-6D1B-4824-9CF6-2102261C5B15}" type="presParOf" srcId="{E853EC3A-1696-4D7C-ABCF-CE5A22A2CEA8}" destId="{12B58ED0-8B77-4628-9012-B478ACB3DC10}" srcOrd="8" destOrd="0" presId="urn:microsoft.com/office/officeart/2005/8/layout/lProcess2"/>
    <dgm:cxn modelId="{490C84B1-FFBA-461E-AF1D-ED15E4808A6B}" type="presParOf" srcId="{E853EC3A-1696-4D7C-ABCF-CE5A22A2CEA8}" destId="{CB45059C-C288-4B05-B985-290E79C11791}" srcOrd="9" destOrd="0" presId="urn:microsoft.com/office/officeart/2005/8/layout/lProcess2"/>
    <dgm:cxn modelId="{FCD40D98-4446-4BF9-88B2-3C8A83C3519C}" type="presParOf" srcId="{E853EC3A-1696-4D7C-ABCF-CE5A22A2CEA8}" destId="{9666F41A-CC20-49B9-908D-F03CF451168E}" srcOrd="10" destOrd="0" presId="urn:microsoft.com/office/officeart/2005/8/layout/lProcess2"/>
    <dgm:cxn modelId="{07FE1B87-72E6-4182-8EDD-A82FF6FFE3C7}" type="presParOf" srcId="{E853EC3A-1696-4D7C-ABCF-CE5A22A2CEA8}" destId="{8D7BAB11-DAE8-4CBA-8883-7B70E0742282}" srcOrd="11" destOrd="0" presId="urn:microsoft.com/office/officeart/2005/8/layout/lProcess2"/>
    <dgm:cxn modelId="{D0894518-D148-4F59-8E95-42D840B7C212}" type="presParOf" srcId="{E853EC3A-1696-4D7C-ABCF-CE5A22A2CEA8}" destId="{014CAB5A-BEDF-4C95-941B-855864307665}" srcOrd="12" destOrd="0" presId="urn:microsoft.com/office/officeart/2005/8/layout/lProcess2"/>
    <dgm:cxn modelId="{E255FF71-E9C3-492A-8003-ED990C39AFAA}" type="presParOf" srcId="{E853EC3A-1696-4D7C-ABCF-CE5A22A2CEA8}" destId="{291020D9-18AF-4A37-ABEA-15DE11829B48}" srcOrd="13" destOrd="0" presId="urn:microsoft.com/office/officeart/2005/8/layout/lProcess2"/>
    <dgm:cxn modelId="{7A54E6F5-2B87-475B-8455-3EA106F8114C}" type="presParOf" srcId="{E853EC3A-1696-4D7C-ABCF-CE5A22A2CEA8}" destId="{04D11226-A801-4A95-A63E-95A0E1FD7D6E}" srcOrd="14" destOrd="0" presId="urn:microsoft.com/office/officeart/2005/8/layout/lProcess2"/>
    <dgm:cxn modelId="{BA575759-8D80-4395-B869-B28F6DCA98A7}" type="presParOf" srcId="{E853EC3A-1696-4D7C-ABCF-CE5A22A2CEA8}" destId="{BA055DF2-0DED-49FA-AD04-4518F91A9750}" srcOrd="15" destOrd="0" presId="urn:microsoft.com/office/officeart/2005/8/layout/lProcess2"/>
    <dgm:cxn modelId="{16CEDEAB-0227-42AD-9F0B-1E73E698122D}" type="presParOf" srcId="{E853EC3A-1696-4D7C-ABCF-CE5A22A2CEA8}" destId="{9271D910-29A9-44E3-AE2D-A0EABD522A9A}" srcOrd="16" destOrd="0" presId="urn:microsoft.com/office/officeart/2005/8/layout/lProcess2"/>
    <dgm:cxn modelId="{2B0FC4E1-3BEB-4C0A-AF29-D74D64BD9FE6}" type="presParOf" srcId="{3035DB7A-BD3F-437B-9DB5-82C3A23F930C}" destId="{F9434D9B-2304-4472-A132-C6DF77FF5588}" srcOrd="3" destOrd="0" presId="urn:microsoft.com/office/officeart/2005/8/layout/lProcess2"/>
    <dgm:cxn modelId="{E4F5F48F-9722-47D2-9669-8E56AFB73287}" type="presParOf" srcId="{3035DB7A-BD3F-437B-9DB5-82C3A23F930C}" destId="{ED8F4CCB-AD56-47F6-9A80-A0208C0FB0D2}" srcOrd="4" destOrd="0" presId="urn:microsoft.com/office/officeart/2005/8/layout/lProcess2"/>
    <dgm:cxn modelId="{DAA39BDD-EE74-495B-80F1-B8DD9BF32C68}" type="presParOf" srcId="{ED8F4CCB-AD56-47F6-9A80-A0208C0FB0D2}" destId="{E8A6BED1-925E-41FC-A490-401E8B309E7E}" srcOrd="0" destOrd="0" presId="urn:microsoft.com/office/officeart/2005/8/layout/lProcess2"/>
    <dgm:cxn modelId="{A3CCFC8A-CE1E-4934-BA16-69BD8B4276D9}" type="presParOf" srcId="{ED8F4CCB-AD56-47F6-9A80-A0208C0FB0D2}" destId="{FFB72036-E264-4264-AC7C-93B56C6FF9BF}" srcOrd="1" destOrd="0" presId="urn:microsoft.com/office/officeart/2005/8/layout/lProcess2"/>
    <dgm:cxn modelId="{00B4DA6C-0909-443F-A604-33050A266A2B}" type="presParOf" srcId="{ED8F4CCB-AD56-47F6-9A80-A0208C0FB0D2}" destId="{672AF243-33DB-450F-9CB3-41A4E51D168C}" srcOrd="2" destOrd="0" presId="urn:microsoft.com/office/officeart/2005/8/layout/lProcess2"/>
    <dgm:cxn modelId="{EFEEAB32-5901-466A-89FF-711D7BFD9083}" type="presParOf" srcId="{672AF243-33DB-450F-9CB3-41A4E51D168C}" destId="{4973F8B5-A96F-446C-8D37-6E8C12A1ABF3}" srcOrd="0" destOrd="0" presId="urn:microsoft.com/office/officeart/2005/8/layout/lProcess2"/>
    <dgm:cxn modelId="{CB7EF49B-6A5E-481A-907D-921D1B4A8B3A}" type="presParOf" srcId="{4973F8B5-A96F-446C-8D37-6E8C12A1ABF3}" destId="{FFCA9DFB-D83A-46B0-843E-6DE336BB897A}" srcOrd="0" destOrd="0" presId="urn:microsoft.com/office/officeart/2005/8/layout/lProcess2"/>
    <dgm:cxn modelId="{CAC8D001-7C31-4556-9C0C-CDDF4F19FBE9}" type="presParOf" srcId="{4973F8B5-A96F-446C-8D37-6E8C12A1ABF3}" destId="{B7B08945-5AD1-453A-814B-C27BE51B324A}" srcOrd="1" destOrd="0" presId="urn:microsoft.com/office/officeart/2005/8/layout/lProcess2"/>
    <dgm:cxn modelId="{D55FFB46-5EF6-4DFB-B7B8-3B92776BF5CE}" type="presParOf" srcId="{4973F8B5-A96F-446C-8D37-6E8C12A1ABF3}" destId="{2F1271C9-AF2B-43FA-8819-B610D6E9E856}" srcOrd="2" destOrd="0" presId="urn:microsoft.com/office/officeart/2005/8/layout/lProcess2"/>
    <dgm:cxn modelId="{20C9B4E7-C623-483F-A8CF-D4F0D122310B}" type="presParOf" srcId="{4973F8B5-A96F-446C-8D37-6E8C12A1ABF3}" destId="{BCE1E2A4-B608-4771-92B8-EC05F888D601}" srcOrd="3" destOrd="0" presId="urn:microsoft.com/office/officeart/2005/8/layout/lProcess2"/>
    <dgm:cxn modelId="{C5619C62-93FB-4FD7-AE51-0F5A89D5B824}" type="presParOf" srcId="{4973F8B5-A96F-446C-8D37-6E8C12A1ABF3}" destId="{1B496ECC-AE7D-4AFC-8A0A-A803853BF7E3}" srcOrd="4" destOrd="0" presId="urn:microsoft.com/office/officeart/2005/8/layout/lProcess2"/>
    <dgm:cxn modelId="{D192A306-087C-407D-A544-F84E6A700B19}" type="presParOf" srcId="{4973F8B5-A96F-446C-8D37-6E8C12A1ABF3}" destId="{D75719CB-2668-44D1-882F-6E24DC6A8816}" srcOrd="5" destOrd="0" presId="urn:microsoft.com/office/officeart/2005/8/layout/lProcess2"/>
    <dgm:cxn modelId="{6D53E388-758F-485B-B8D0-7CBFB96C85DF}" type="presParOf" srcId="{4973F8B5-A96F-446C-8D37-6E8C12A1ABF3}" destId="{B984BE17-6637-4DAF-8B8A-3BB3DA92F64F}" srcOrd="6" destOrd="0" presId="urn:microsoft.com/office/officeart/2005/8/layout/lProcess2"/>
    <dgm:cxn modelId="{D540AB66-A084-4EC0-A87F-00C4374DE6AB}" type="presParOf" srcId="{4973F8B5-A96F-446C-8D37-6E8C12A1ABF3}" destId="{8186D9C8-A3BA-4617-98F4-50E60BD372DA}" srcOrd="7" destOrd="0" presId="urn:microsoft.com/office/officeart/2005/8/layout/lProcess2"/>
    <dgm:cxn modelId="{FFC2E543-FBD2-4A50-B894-0B0AB370AB4D}" type="presParOf" srcId="{4973F8B5-A96F-446C-8D37-6E8C12A1ABF3}" destId="{C8DA000B-1BD0-4215-A08F-C4DC59351CE8}" srcOrd="8" destOrd="0" presId="urn:microsoft.com/office/officeart/2005/8/layout/lProcess2"/>
    <dgm:cxn modelId="{18E977F8-03C7-4238-B79F-6C4DEAD0C7E9}" type="presParOf" srcId="{4973F8B5-A96F-446C-8D37-6E8C12A1ABF3}" destId="{40432C2B-2357-40BC-92A6-DBAEFE667C3F}" srcOrd="9" destOrd="0" presId="urn:microsoft.com/office/officeart/2005/8/layout/lProcess2"/>
    <dgm:cxn modelId="{3C070690-E3E7-408B-877E-EE7B27EAB905}" type="presParOf" srcId="{4973F8B5-A96F-446C-8D37-6E8C12A1ABF3}" destId="{DF88198F-431F-48BC-9055-EF140C89409F}" srcOrd="10" destOrd="0" presId="urn:microsoft.com/office/officeart/2005/8/layout/lProcess2"/>
    <dgm:cxn modelId="{0BEBF5A9-81E5-4906-A846-0F2ACE56F750}" type="presParOf" srcId="{4973F8B5-A96F-446C-8D37-6E8C12A1ABF3}" destId="{A95A84D1-D141-48BE-B150-3A1CFA474DF7}" srcOrd="11" destOrd="0" presId="urn:microsoft.com/office/officeart/2005/8/layout/lProcess2"/>
    <dgm:cxn modelId="{0CE98483-F54F-42F0-9EE3-E1817F383EE6}" type="presParOf" srcId="{4973F8B5-A96F-446C-8D37-6E8C12A1ABF3}" destId="{B19289EE-217E-43BB-882D-563E6DE9C449}" srcOrd="12" destOrd="0" presId="urn:microsoft.com/office/officeart/2005/8/layout/lProcess2"/>
    <dgm:cxn modelId="{2A2AB889-A8D1-4A2B-ABB4-EF618E781EDE}" type="presParOf" srcId="{4973F8B5-A96F-446C-8D37-6E8C12A1ABF3}" destId="{116F3446-121E-4525-8257-6221735295EE}" srcOrd="13" destOrd="0" presId="urn:microsoft.com/office/officeart/2005/8/layout/lProcess2"/>
    <dgm:cxn modelId="{E24EEA30-D81B-4DA7-9D90-D02C4FD5DBF2}" type="presParOf" srcId="{4973F8B5-A96F-446C-8D37-6E8C12A1ABF3}" destId="{AA0BCC8C-FEE6-45B2-8CEE-530A347F96EB}" srcOrd="14" destOrd="0" presId="urn:microsoft.com/office/officeart/2005/8/layout/lProcess2"/>
    <dgm:cxn modelId="{06043B08-07B8-47DD-BB6C-E4E5FF64BDB3}" type="presParOf" srcId="{4973F8B5-A96F-446C-8D37-6E8C12A1ABF3}" destId="{84A9D875-51AD-44F5-A39B-883A7AADB3D7}" srcOrd="15" destOrd="0" presId="urn:microsoft.com/office/officeart/2005/8/layout/lProcess2"/>
    <dgm:cxn modelId="{C1C60317-12A9-490B-9ABA-93663DFFE296}" type="presParOf" srcId="{4973F8B5-A96F-446C-8D37-6E8C12A1ABF3}" destId="{BF83D366-3EBD-4AC0-B898-0C8BAB5C0529}" srcOrd="1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544A13-5105-44F9-A61B-AED2FAE6EF73}" type="doc">
      <dgm:prSet loTypeId="urn:microsoft.com/office/officeart/2005/8/layout/lProcess2" loCatId="list" qsTypeId="urn:microsoft.com/office/officeart/2005/8/quickstyle/simple1#1" qsCatId="simple" csTypeId="urn:microsoft.com/office/officeart/2005/8/colors/accent6_2" csCatId="accent6" phldr="1"/>
      <dgm:spPr/>
      <dgm:t>
        <a:bodyPr/>
        <a:lstStyle/>
        <a:p>
          <a:endParaRPr lang="en-US"/>
        </a:p>
      </dgm:t>
    </dgm:pt>
    <dgm:pt modelId="{A15F79F7-06AF-402B-83C2-FAC1470BB24E}">
      <dgm:prSet custT="1">
        <dgm:style>
          <a:lnRef idx="1">
            <a:schemeClr val="dk1"/>
          </a:lnRef>
          <a:fillRef idx="2">
            <a:schemeClr val="dk1"/>
          </a:fillRef>
          <a:effectRef idx="1">
            <a:schemeClr val="dk1"/>
          </a:effectRef>
          <a:fontRef idx="minor">
            <a:schemeClr val="dk1"/>
          </a:fontRef>
        </dgm:style>
      </dgm:prSet>
      <dgm:spPr/>
      <dgm:t>
        <a:bodyPr/>
        <a:lstStyle/>
        <a:p>
          <a:pPr rtl="0"/>
          <a:r>
            <a:rPr lang="en-US" sz="1800" b="1" dirty="0" smtClean="0">
              <a:solidFill>
                <a:srgbClr val="002060"/>
              </a:solidFill>
              <a:latin typeface="Arial" pitchFamily="34" charset="0"/>
              <a:cs typeface="Arial" pitchFamily="34" charset="0"/>
            </a:rPr>
            <a:t>Program</a:t>
          </a:r>
          <a:endParaRPr lang="en-US" sz="1800" b="1" dirty="0">
            <a:solidFill>
              <a:srgbClr val="002060"/>
            </a:solidFill>
            <a:latin typeface="Arial" pitchFamily="34" charset="0"/>
            <a:cs typeface="Arial" pitchFamily="34" charset="0"/>
          </a:endParaRPr>
        </a:p>
      </dgm:t>
    </dgm:pt>
    <dgm:pt modelId="{1B8EA1C3-FBE9-44EB-8D47-2410D9B4D008}" type="parTrans" cxnId="{9CDF36D2-2ECF-4D42-B694-8FC3D2B83CEE}">
      <dgm:prSet/>
      <dgm:spPr/>
      <dgm:t>
        <a:bodyPr/>
        <a:lstStyle/>
        <a:p>
          <a:endParaRPr lang="en-US" sz="1800" b="1">
            <a:latin typeface="Arial" pitchFamily="34" charset="0"/>
            <a:cs typeface="Arial" pitchFamily="34" charset="0"/>
          </a:endParaRPr>
        </a:p>
      </dgm:t>
    </dgm:pt>
    <dgm:pt modelId="{C11C740C-4538-4B3F-854A-2CE66F5DC28D}" type="sibTrans" cxnId="{9CDF36D2-2ECF-4D42-B694-8FC3D2B83CEE}">
      <dgm:prSet/>
      <dgm:spPr/>
      <dgm:t>
        <a:bodyPr/>
        <a:lstStyle/>
        <a:p>
          <a:endParaRPr lang="en-US" sz="1800" b="1">
            <a:latin typeface="Arial" pitchFamily="34" charset="0"/>
            <a:cs typeface="Arial" pitchFamily="34" charset="0"/>
          </a:endParaRPr>
        </a:p>
      </dgm:t>
    </dgm:pt>
    <dgm:pt modelId="{EB03FF13-427B-49C2-839F-2EB3A2A219A5}">
      <dgm:prSet custT="1">
        <dgm:style>
          <a:lnRef idx="1">
            <a:schemeClr val="accent5"/>
          </a:lnRef>
          <a:fillRef idx="3">
            <a:schemeClr val="accent5"/>
          </a:fillRef>
          <a:effectRef idx="2">
            <a:schemeClr val="accent5"/>
          </a:effectRef>
          <a:fontRef idx="minor">
            <a:schemeClr val="lt1"/>
          </a:fontRef>
        </dgm:style>
      </dgm:prSet>
      <dgm:spPr/>
      <dgm:t>
        <a:bodyPr/>
        <a:lstStyle/>
        <a:p>
          <a:pPr rtl="0"/>
          <a:r>
            <a:rPr lang="en-US" sz="1800" b="1" dirty="0" smtClean="0">
              <a:latin typeface="Arial" pitchFamily="34" charset="0"/>
              <a:cs typeface="Arial" pitchFamily="34" charset="0"/>
            </a:rPr>
            <a:t>Foster Care</a:t>
          </a:r>
          <a:endParaRPr lang="en-US" sz="1800" b="1" dirty="0">
            <a:latin typeface="Arial" pitchFamily="34" charset="0"/>
            <a:cs typeface="Arial" pitchFamily="34" charset="0"/>
          </a:endParaRPr>
        </a:p>
      </dgm:t>
    </dgm:pt>
    <dgm:pt modelId="{FC345075-58A0-408B-A428-C37E5C654E7F}" type="parTrans" cxnId="{11CA81CF-4EC6-4CF6-915E-266F3059E61D}">
      <dgm:prSet/>
      <dgm:spPr/>
      <dgm:t>
        <a:bodyPr/>
        <a:lstStyle/>
        <a:p>
          <a:endParaRPr lang="en-US" sz="1800" b="1">
            <a:latin typeface="Arial" pitchFamily="34" charset="0"/>
            <a:cs typeface="Arial" pitchFamily="34" charset="0"/>
          </a:endParaRPr>
        </a:p>
      </dgm:t>
    </dgm:pt>
    <dgm:pt modelId="{A7AEEBF9-B3A4-467C-B00B-51F828AE6D78}" type="sibTrans" cxnId="{11CA81CF-4EC6-4CF6-915E-266F3059E61D}">
      <dgm:prSet/>
      <dgm:spPr/>
      <dgm:t>
        <a:bodyPr/>
        <a:lstStyle/>
        <a:p>
          <a:endParaRPr lang="en-US" sz="1800" b="1">
            <a:latin typeface="Arial" pitchFamily="34" charset="0"/>
            <a:cs typeface="Arial" pitchFamily="34" charset="0"/>
          </a:endParaRPr>
        </a:p>
      </dgm:t>
    </dgm:pt>
    <dgm:pt modelId="{584767A0-FCF4-4E8A-AF25-83FC6405CC77}">
      <dgm:prSet custT="1">
        <dgm:style>
          <a:lnRef idx="1">
            <a:schemeClr val="accent5"/>
          </a:lnRef>
          <a:fillRef idx="3">
            <a:schemeClr val="accent5"/>
          </a:fillRef>
          <a:effectRef idx="2">
            <a:schemeClr val="accent5"/>
          </a:effectRef>
          <a:fontRef idx="minor">
            <a:schemeClr val="lt1"/>
          </a:fontRef>
        </dgm:style>
      </dgm:prSet>
      <dgm:spPr/>
      <dgm:t>
        <a:bodyPr/>
        <a:lstStyle/>
        <a:p>
          <a:pPr rtl="0"/>
          <a:r>
            <a:rPr lang="en-US" sz="1800" b="1" dirty="0" smtClean="0">
              <a:latin typeface="Arial" pitchFamily="34" charset="0"/>
              <a:cs typeface="Arial" pitchFamily="34" charset="0"/>
            </a:rPr>
            <a:t>Child Welfare Services</a:t>
          </a:r>
          <a:endParaRPr lang="en-US" sz="1800" b="1" dirty="0">
            <a:latin typeface="Arial" pitchFamily="34" charset="0"/>
            <a:cs typeface="Arial" pitchFamily="34" charset="0"/>
          </a:endParaRPr>
        </a:p>
      </dgm:t>
    </dgm:pt>
    <dgm:pt modelId="{894AF1E8-009B-4668-825A-1C889A00DACA}" type="parTrans" cxnId="{5DAD9421-D078-4DDB-809E-E9E2B94F8F00}">
      <dgm:prSet/>
      <dgm:spPr/>
      <dgm:t>
        <a:bodyPr/>
        <a:lstStyle/>
        <a:p>
          <a:endParaRPr lang="en-US" sz="1800" b="1">
            <a:latin typeface="Arial" pitchFamily="34" charset="0"/>
            <a:cs typeface="Arial" pitchFamily="34" charset="0"/>
          </a:endParaRPr>
        </a:p>
      </dgm:t>
    </dgm:pt>
    <dgm:pt modelId="{08C7A18B-4317-4438-9FAC-E9ABD2CCD8C7}" type="sibTrans" cxnId="{5DAD9421-D078-4DDB-809E-E9E2B94F8F00}">
      <dgm:prSet/>
      <dgm:spPr/>
      <dgm:t>
        <a:bodyPr/>
        <a:lstStyle/>
        <a:p>
          <a:endParaRPr lang="en-US" sz="1800" b="1">
            <a:latin typeface="Arial" pitchFamily="34" charset="0"/>
            <a:cs typeface="Arial" pitchFamily="34" charset="0"/>
          </a:endParaRPr>
        </a:p>
      </dgm:t>
    </dgm:pt>
    <dgm:pt modelId="{093E0E17-D9CE-4F67-A4D3-9B750C83DDD1}">
      <dgm:prSet custT="1">
        <dgm:style>
          <a:lnRef idx="1">
            <a:schemeClr val="accent5"/>
          </a:lnRef>
          <a:fillRef idx="3">
            <a:schemeClr val="accent5"/>
          </a:fillRef>
          <a:effectRef idx="2">
            <a:schemeClr val="accent5"/>
          </a:effectRef>
          <a:fontRef idx="minor">
            <a:schemeClr val="lt1"/>
          </a:fontRef>
        </dgm:style>
      </dgm:prSet>
      <dgm:spPr/>
      <dgm:t>
        <a:bodyPr/>
        <a:lstStyle/>
        <a:p>
          <a:pPr rtl="0"/>
          <a:r>
            <a:rPr lang="en-US" sz="1800" b="1" dirty="0" smtClean="0">
              <a:latin typeface="Arial" pitchFamily="34" charset="0"/>
              <a:cs typeface="Arial" pitchFamily="34" charset="0"/>
            </a:rPr>
            <a:t>Adoptions Assistance</a:t>
          </a:r>
          <a:endParaRPr lang="en-US" sz="1800" b="1" dirty="0">
            <a:latin typeface="Arial" pitchFamily="34" charset="0"/>
            <a:cs typeface="Arial" pitchFamily="34" charset="0"/>
          </a:endParaRPr>
        </a:p>
      </dgm:t>
    </dgm:pt>
    <dgm:pt modelId="{6D99C551-3927-4475-A06E-B464ED727489}" type="parTrans" cxnId="{06BEE356-B52C-4118-BB75-640EC93FC01D}">
      <dgm:prSet/>
      <dgm:spPr/>
      <dgm:t>
        <a:bodyPr/>
        <a:lstStyle/>
        <a:p>
          <a:endParaRPr lang="en-US" sz="1800" b="1">
            <a:latin typeface="Arial" pitchFamily="34" charset="0"/>
            <a:cs typeface="Arial" pitchFamily="34" charset="0"/>
          </a:endParaRPr>
        </a:p>
      </dgm:t>
    </dgm:pt>
    <dgm:pt modelId="{83402869-9C00-4161-B3B0-8F3DF8103635}" type="sibTrans" cxnId="{06BEE356-B52C-4118-BB75-640EC93FC01D}">
      <dgm:prSet/>
      <dgm:spPr/>
      <dgm:t>
        <a:bodyPr/>
        <a:lstStyle/>
        <a:p>
          <a:endParaRPr lang="en-US" sz="1800" b="1">
            <a:latin typeface="Arial" pitchFamily="34" charset="0"/>
            <a:cs typeface="Arial" pitchFamily="34" charset="0"/>
          </a:endParaRPr>
        </a:p>
      </dgm:t>
    </dgm:pt>
    <dgm:pt modelId="{C64199F6-36CA-4A12-BF7E-BCE862F4788C}">
      <dgm:prSet custT="1">
        <dgm:style>
          <a:lnRef idx="1">
            <a:schemeClr val="accent5"/>
          </a:lnRef>
          <a:fillRef idx="3">
            <a:schemeClr val="accent5"/>
          </a:fillRef>
          <a:effectRef idx="2">
            <a:schemeClr val="accent5"/>
          </a:effectRef>
          <a:fontRef idx="minor">
            <a:schemeClr val="lt1"/>
          </a:fontRef>
        </dgm:style>
      </dgm:prSet>
      <dgm:spPr/>
      <dgm:t>
        <a:bodyPr/>
        <a:lstStyle/>
        <a:p>
          <a:pPr rtl="0"/>
          <a:r>
            <a:rPr lang="en-US" sz="1800" b="1" dirty="0" smtClean="0">
              <a:latin typeface="Arial" pitchFamily="34" charset="0"/>
              <a:cs typeface="Arial" pitchFamily="34" charset="0"/>
            </a:rPr>
            <a:t>Adoptions Eligibility</a:t>
          </a:r>
          <a:endParaRPr lang="en-US" sz="1800" b="1" dirty="0">
            <a:latin typeface="Arial" pitchFamily="34" charset="0"/>
            <a:cs typeface="Arial" pitchFamily="34" charset="0"/>
          </a:endParaRPr>
        </a:p>
      </dgm:t>
    </dgm:pt>
    <dgm:pt modelId="{0D67F979-45B2-4DB4-A179-24047B0370F6}" type="parTrans" cxnId="{D84AC182-3999-4BB0-A84A-3D3F00B3E28B}">
      <dgm:prSet/>
      <dgm:spPr/>
      <dgm:t>
        <a:bodyPr/>
        <a:lstStyle/>
        <a:p>
          <a:endParaRPr lang="en-US" sz="1800" b="1">
            <a:latin typeface="Arial" pitchFamily="34" charset="0"/>
            <a:cs typeface="Arial" pitchFamily="34" charset="0"/>
          </a:endParaRPr>
        </a:p>
      </dgm:t>
    </dgm:pt>
    <dgm:pt modelId="{A6BE77AF-693C-4B7A-80FC-51ECE73738DB}" type="sibTrans" cxnId="{D84AC182-3999-4BB0-A84A-3D3F00B3E28B}">
      <dgm:prSet/>
      <dgm:spPr/>
      <dgm:t>
        <a:bodyPr/>
        <a:lstStyle/>
        <a:p>
          <a:endParaRPr lang="en-US" sz="1800" b="1">
            <a:latin typeface="Arial" pitchFamily="34" charset="0"/>
            <a:cs typeface="Arial" pitchFamily="34" charset="0"/>
          </a:endParaRPr>
        </a:p>
      </dgm:t>
    </dgm:pt>
    <dgm:pt modelId="{A02D2B2A-5E82-464E-BCCE-0AC9EA333B93}">
      <dgm:prSet custT="1">
        <dgm:style>
          <a:lnRef idx="1">
            <a:schemeClr val="accent5"/>
          </a:lnRef>
          <a:fillRef idx="3">
            <a:schemeClr val="accent5"/>
          </a:fillRef>
          <a:effectRef idx="2">
            <a:schemeClr val="accent5"/>
          </a:effectRef>
          <a:fontRef idx="minor">
            <a:schemeClr val="lt1"/>
          </a:fontRef>
        </dgm:style>
      </dgm:prSet>
      <dgm:spPr/>
      <dgm:t>
        <a:bodyPr/>
        <a:lstStyle/>
        <a:p>
          <a:pPr rtl="0"/>
          <a:r>
            <a:rPr lang="en-US" sz="1800" b="1" dirty="0" smtClean="0">
              <a:latin typeface="Arial" pitchFamily="34" charset="0"/>
              <a:cs typeface="Arial" pitchFamily="34" charset="0"/>
            </a:rPr>
            <a:t>Adult Protective Services</a:t>
          </a:r>
          <a:endParaRPr lang="en-US" sz="1800" b="1" dirty="0">
            <a:latin typeface="Arial" pitchFamily="34" charset="0"/>
            <a:cs typeface="Arial" pitchFamily="34" charset="0"/>
          </a:endParaRPr>
        </a:p>
      </dgm:t>
    </dgm:pt>
    <dgm:pt modelId="{CD050B40-67DC-44D7-9AA3-BB65E21DE29F}" type="parTrans" cxnId="{B2A0EA83-03D1-4844-9F72-F41B38E881BC}">
      <dgm:prSet/>
      <dgm:spPr/>
      <dgm:t>
        <a:bodyPr/>
        <a:lstStyle/>
        <a:p>
          <a:endParaRPr lang="en-US" sz="1800" b="1">
            <a:latin typeface="Arial" pitchFamily="34" charset="0"/>
            <a:cs typeface="Arial" pitchFamily="34" charset="0"/>
          </a:endParaRPr>
        </a:p>
      </dgm:t>
    </dgm:pt>
    <dgm:pt modelId="{9DEAD5A4-959B-4365-A8CD-D5A220C13859}" type="sibTrans" cxnId="{B2A0EA83-03D1-4844-9F72-F41B38E881BC}">
      <dgm:prSet/>
      <dgm:spPr/>
      <dgm:t>
        <a:bodyPr/>
        <a:lstStyle/>
        <a:p>
          <a:endParaRPr lang="en-US" sz="1800" b="1">
            <a:latin typeface="Arial" pitchFamily="34" charset="0"/>
            <a:cs typeface="Arial" pitchFamily="34" charset="0"/>
          </a:endParaRPr>
        </a:p>
      </dgm:t>
    </dgm:pt>
    <dgm:pt modelId="{DF202118-4D3A-4C93-A0D4-92C24C2C323D}">
      <dgm:prSet custT="1">
        <dgm:style>
          <a:lnRef idx="1">
            <a:schemeClr val="accent5"/>
          </a:lnRef>
          <a:fillRef idx="3">
            <a:schemeClr val="accent5"/>
          </a:fillRef>
          <a:effectRef idx="2">
            <a:schemeClr val="accent5"/>
          </a:effectRef>
          <a:fontRef idx="minor">
            <a:schemeClr val="lt1"/>
          </a:fontRef>
        </dgm:style>
      </dgm:prSet>
      <dgm:spPr/>
      <dgm:t>
        <a:bodyPr/>
        <a:lstStyle/>
        <a:p>
          <a:pPr rtl="0"/>
          <a:r>
            <a:rPr lang="en-US" sz="1800" b="1" dirty="0" smtClean="0">
              <a:latin typeface="Arial" pitchFamily="34" charset="0"/>
              <a:cs typeface="Arial" pitchFamily="34" charset="0"/>
            </a:rPr>
            <a:t>Child Abuse Prevention, Intervention, &amp; Treatment (CAPIT)</a:t>
          </a:r>
          <a:endParaRPr lang="en-US" sz="1800" b="1" dirty="0">
            <a:latin typeface="Arial" pitchFamily="34" charset="0"/>
            <a:cs typeface="Arial" pitchFamily="34" charset="0"/>
          </a:endParaRPr>
        </a:p>
      </dgm:t>
    </dgm:pt>
    <dgm:pt modelId="{96FEF9A9-888B-4CBF-B3E4-CABFB24973EE}" type="parTrans" cxnId="{E397A930-E2D6-4BEA-8452-962ADA2F79FE}">
      <dgm:prSet/>
      <dgm:spPr/>
      <dgm:t>
        <a:bodyPr/>
        <a:lstStyle/>
        <a:p>
          <a:endParaRPr lang="en-US" sz="1800" b="1">
            <a:latin typeface="Arial" pitchFamily="34" charset="0"/>
            <a:cs typeface="Arial" pitchFamily="34" charset="0"/>
          </a:endParaRPr>
        </a:p>
      </dgm:t>
    </dgm:pt>
    <dgm:pt modelId="{207F56D2-8632-4BDD-A203-32D5490A30DB}" type="sibTrans" cxnId="{E397A930-E2D6-4BEA-8452-962ADA2F79FE}">
      <dgm:prSet/>
      <dgm:spPr/>
      <dgm:t>
        <a:bodyPr/>
        <a:lstStyle/>
        <a:p>
          <a:endParaRPr lang="en-US" sz="1800" b="1">
            <a:latin typeface="Arial" pitchFamily="34" charset="0"/>
            <a:cs typeface="Arial" pitchFamily="34" charset="0"/>
          </a:endParaRPr>
        </a:p>
      </dgm:t>
    </dgm:pt>
    <dgm:pt modelId="{3082B40C-DFDB-4E9E-B6FF-475CC2431047}">
      <dgm:prSet custT="1">
        <dgm:style>
          <a:lnRef idx="1">
            <a:schemeClr val="accent5"/>
          </a:lnRef>
          <a:fillRef idx="3">
            <a:schemeClr val="accent5"/>
          </a:fillRef>
          <a:effectRef idx="2">
            <a:schemeClr val="accent5"/>
          </a:effectRef>
          <a:fontRef idx="minor">
            <a:schemeClr val="lt1"/>
          </a:fontRef>
        </dgm:style>
      </dgm:prSet>
      <dgm:spPr/>
      <dgm:t>
        <a:bodyPr/>
        <a:lstStyle/>
        <a:p>
          <a:pPr rtl="0"/>
          <a:r>
            <a:rPr lang="en-US" sz="1800" b="1" dirty="0" smtClean="0">
              <a:latin typeface="Arial" pitchFamily="34" charset="0"/>
              <a:cs typeface="Arial" pitchFamily="34" charset="0"/>
            </a:rPr>
            <a:t>  60%</a:t>
          </a:r>
          <a:endParaRPr lang="en-US" sz="1800" b="1" dirty="0">
            <a:latin typeface="Arial" pitchFamily="34" charset="0"/>
            <a:cs typeface="Arial" pitchFamily="34" charset="0"/>
          </a:endParaRPr>
        </a:p>
      </dgm:t>
    </dgm:pt>
    <dgm:pt modelId="{5F2B3F5A-E692-4A30-B182-CB6298D71C14}" type="parTrans" cxnId="{B8FC1AC5-2FA1-4F98-937E-A0697AE0DEE2}">
      <dgm:prSet/>
      <dgm:spPr/>
      <dgm:t>
        <a:bodyPr/>
        <a:lstStyle/>
        <a:p>
          <a:endParaRPr lang="en-US" sz="1800" b="1">
            <a:latin typeface="Arial" pitchFamily="34" charset="0"/>
            <a:cs typeface="Arial" pitchFamily="34" charset="0"/>
          </a:endParaRPr>
        </a:p>
      </dgm:t>
    </dgm:pt>
    <dgm:pt modelId="{2AAFCB1F-A1FC-46D6-92D1-316663B4F3FB}" type="sibTrans" cxnId="{B8FC1AC5-2FA1-4F98-937E-A0697AE0DEE2}">
      <dgm:prSet/>
      <dgm:spPr/>
      <dgm:t>
        <a:bodyPr/>
        <a:lstStyle/>
        <a:p>
          <a:endParaRPr lang="en-US" sz="1800" b="1">
            <a:latin typeface="Arial" pitchFamily="34" charset="0"/>
            <a:cs typeface="Arial" pitchFamily="34" charset="0"/>
          </a:endParaRPr>
        </a:p>
      </dgm:t>
    </dgm:pt>
    <dgm:pt modelId="{AD90EF66-9C69-4820-A82D-77178A539F2F}">
      <dgm:prSet custT="1">
        <dgm:style>
          <a:lnRef idx="1">
            <a:schemeClr val="accent5"/>
          </a:lnRef>
          <a:fillRef idx="3">
            <a:schemeClr val="accent5"/>
          </a:fillRef>
          <a:effectRef idx="2">
            <a:schemeClr val="accent5"/>
          </a:effectRef>
          <a:fontRef idx="minor">
            <a:schemeClr val="lt1"/>
          </a:fontRef>
        </dgm:style>
      </dgm:prSet>
      <dgm:spPr/>
      <dgm:t>
        <a:bodyPr/>
        <a:lstStyle/>
        <a:p>
          <a:pPr rtl="0"/>
          <a:r>
            <a:rPr lang="en-US" sz="1800" b="1" dirty="0" smtClean="0">
              <a:latin typeface="Arial" pitchFamily="34" charset="0"/>
              <a:cs typeface="Arial" pitchFamily="34" charset="0"/>
            </a:rPr>
            <a:t>30%</a:t>
          </a:r>
          <a:endParaRPr lang="en-US" sz="1800" b="1" dirty="0">
            <a:latin typeface="Arial" pitchFamily="34" charset="0"/>
            <a:cs typeface="Arial" pitchFamily="34" charset="0"/>
          </a:endParaRPr>
        </a:p>
      </dgm:t>
    </dgm:pt>
    <dgm:pt modelId="{1DB7E0C0-F127-4A01-951C-8BAFDD6564DC}" type="parTrans" cxnId="{BFDD0A0B-D470-418D-AEBD-3020E8F7EAA4}">
      <dgm:prSet/>
      <dgm:spPr/>
      <dgm:t>
        <a:bodyPr/>
        <a:lstStyle/>
        <a:p>
          <a:endParaRPr lang="en-US" sz="1800" b="1">
            <a:latin typeface="Arial" pitchFamily="34" charset="0"/>
            <a:cs typeface="Arial" pitchFamily="34" charset="0"/>
          </a:endParaRPr>
        </a:p>
      </dgm:t>
    </dgm:pt>
    <dgm:pt modelId="{3C0FF6F8-2EAD-4FBA-928E-779E850AD0AE}" type="sibTrans" cxnId="{BFDD0A0B-D470-418D-AEBD-3020E8F7EAA4}">
      <dgm:prSet/>
      <dgm:spPr/>
      <dgm:t>
        <a:bodyPr/>
        <a:lstStyle/>
        <a:p>
          <a:endParaRPr lang="en-US" sz="1800" b="1">
            <a:latin typeface="Arial" pitchFamily="34" charset="0"/>
            <a:cs typeface="Arial" pitchFamily="34" charset="0"/>
          </a:endParaRPr>
        </a:p>
      </dgm:t>
    </dgm:pt>
    <dgm:pt modelId="{118B1BD7-BA15-4B05-AAD3-4C6A906FC94A}">
      <dgm:prSet custT="1">
        <dgm:style>
          <a:lnRef idx="1">
            <a:schemeClr val="accent5"/>
          </a:lnRef>
          <a:fillRef idx="3">
            <a:schemeClr val="accent5"/>
          </a:fillRef>
          <a:effectRef idx="2">
            <a:schemeClr val="accent5"/>
          </a:effectRef>
          <a:fontRef idx="minor">
            <a:schemeClr val="lt1"/>
          </a:fontRef>
        </dgm:style>
      </dgm:prSet>
      <dgm:spPr/>
      <dgm:t>
        <a:bodyPr/>
        <a:lstStyle/>
        <a:p>
          <a:pPr rtl="0"/>
          <a:r>
            <a:rPr lang="en-US" sz="1800" b="0" dirty="0" smtClean="0">
              <a:latin typeface="Arial" pitchFamily="34" charset="0"/>
              <a:cs typeface="Arial" pitchFamily="34" charset="0"/>
            </a:rPr>
            <a:t>  </a:t>
          </a:r>
          <a:r>
            <a:rPr lang="en-US" sz="1800" b="1" dirty="0" smtClean="0">
              <a:latin typeface="Arial" pitchFamily="34" charset="0"/>
              <a:cs typeface="Arial" pitchFamily="34" charset="0"/>
            </a:rPr>
            <a:t>25%</a:t>
          </a:r>
          <a:endParaRPr lang="en-US" sz="1800" b="1" dirty="0">
            <a:latin typeface="Arial" pitchFamily="34" charset="0"/>
            <a:cs typeface="Arial" pitchFamily="34" charset="0"/>
          </a:endParaRPr>
        </a:p>
      </dgm:t>
    </dgm:pt>
    <dgm:pt modelId="{B70E3CE9-F98A-478F-AA24-34DDAC849894}" type="parTrans" cxnId="{FDD4980F-5809-44F4-A8AF-FED1E564AA64}">
      <dgm:prSet/>
      <dgm:spPr/>
      <dgm:t>
        <a:bodyPr/>
        <a:lstStyle/>
        <a:p>
          <a:endParaRPr lang="en-US" sz="1800" b="1">
            <a:latin typeface="Arial" pitchFamily="34" charset="0"/>
            <a:cs typeface="Arial" pitchFamily="34" charset="0"/>
          </a:endParaRPr>
        </a:p>
      </dgm:t>
    </dgm:pt>
    <dgm:pt modelId="{01860A1F-BB69-4211-835C-567D028FC3EE}" type="sibTrans" cxnId="{FDD4980F-5809-44F4-A8AF-FED1E564AA64}">
      <dgm:prSet/>
      <dgm:spPr/>
      <dgm:t>
        <a:bodyPr/>
        <a:lstStyle/>
        <a:p>
          <a:endParaRPr lang="en-US" sz="1800" b="1">
            <a:latin typeface="Arial" pitchFamily="34" charset="0"/>
            <a:cs typeface="Arial" pitchFamily="34" charset="0"/>
          </a:endParaRPr>
        </a:p>
      </dgm:t>
    </dgm:pt>
    <dgm:pt modelId="{3F8A938B-9730-47E4-B574-1AD0C1F69D35}">
      <dgm:prSet custT="1">
        <dgm:style>
          <a:lnRef idx="1">
            <a:schemeClr val="accent5"/>
          </a:lnRef>
          <a:fillRef idx="3">
            <a:schemeClr val="accent5"/>
          </a:fillRef>
          <a:effectRef idx="2">
            <a:schemeClr val="accent5"/>
          </a:effectRef>
          <a:fontRef idx="minor">
            <a:schemeClr val="lt1"/>
          </a:fontRef>
        </dgm:style>
      </dgm:prSet>
      <dgm:spPr/>
      <dgm:t>
        <a:bodyPr/>
        <a:lstStyle/>
        <a:p>
          <a:pPr rtl="0"/>
          <a:r>
            <a:rPr lang="en-US" sz="1800" b="0" dirty="0" smtClean="0">
              <a:latin typeface="Arial" pitchFamily="34" charset="0"/>
              <a:cs typeface="Arial" pitchFamily="34" charset="0"/>
            </a:rPr>
            <a:t>  </a:t>
          </a:r>
          <a:r>
            <a:rPr lang="en-US" sz="1800" b="1" dirty="0" smtClean="0">
              <a:latin typeface="Arial" pitchFamily="34" charset="0"/>
              <a:cs typeface="Arial" pitchFamily="34" charset="0"/>
            </a:rPr>
            <a:t>0%</a:t>
          </a:r>
          <a:endParaRPr lang="en-US" sz="1800" b="1" dirty="0">
            <a:latin typeface="Arial" pitchFamily="34" charset="0"/>
            <a:cs typeface="Arial" pitchFamily="34" charset="0"/>
          </a:endParaRPr>
        </a:p>
      </dgm:t>
    </dgm:pt>
    <dgm:pt modelId="{786E7A3E-E6AD-4B7E-9F47-A6BD1089A070}" type="parTrans" cxnId="{E3B60C46-6241-4EE4-A628-0B40958EB7F0}">
      <dgm:prSet/>
      <dgm:spPr/>
      <dgm:t>
        <a:bodyPr/>
        <a:lstStyle/>
        <a:p>
          <a:endParaRPr lang="en-US" sz="1800" b="1">
            <a:latin typeface="Arial" pitchFamily="34" charset="0"/>
            <a:cs typeface="Arial" pitchFamily="34" charset="0"/>
          </a:endParaRPr>
        </a:p>
      </dgm:t>
    </dgm:pt>
    <dgm:pt modelId="{2EF6B032-C104-45D8-A10B-DD715530C960}" type="sibTrans" cxnId="{E3B60C46-6241-4EE4-A628-0B40958EB7F0}">
      <dgm:prSet/>
      <dgm:spPr/>
      <dgm:t>
        <a:bodyPr/>
        <a:lstStyle/>
        <a:p>
          <a:endParaRPr lang="en-US" sz="1800" b="1">
            <a:latin typeface="Arial" pitchFamily="34" charset="0"/>
            <a:cs typeface="Arial" pitchFamily="34" charset="0"/>
          </a:endParaRPr>
        </a:p>
      </dgm:t>
    </dgm:pt>
    <dgm:pt modelId="{BC01053E-0292-4FA8-8090-4BF212850188}">
      <dgm:prSet custT="1">
        <dgm:style>
          <a:lnRef idx="1">
            <a:schemeClr val="accent5"/>
          </a:lnRef>
          <a:fillRef idx="3">
            <a:schemeClr val="accent5"/>
          </a:fillRef>
          <a:effectRef idx="2">
            <a:schemeClr val="accent5"/>
          </a:effectRef>
          <a:fontRef idx="minor">
            <a:schemeClr val="lt1"/>
          </a:fontRef>
        </dgm:style>
      </dgm:prSet>
      <dgm:spPr/>
      <dgm:t>
        <a:bodyPr/>
        <a:lstStyle/>
        <a:p>
          <a:pPr rtl="0"/>
          <a:r>
            <a:rPr lang="en-US" sz="1800" b="0" dirty="0" smtClean="0">
              <a:latin typeface="Arial" pitchFamily="34" charset="0"/>
              <a:cs typeface="Arial" pitchFamily="34" charset="0"/>
            </a:rPr>
            <a:t>  </a:t>
          </a:r>
          <a:r>
            <a:rPr lang="en-US" sz="1800" b="1" dirty="0" smtClean="0">
              <a:latin typeface="Arial" pitchFamily="34" charset="0"/>
              <a:cs typeface="Arial" pitchFamily="34" charset="0"/>
            </a:rPr>
            <a:t>MOE</a:t>
          </a:r>
          <a:endParaRPr lang="en-US" sz="1800" b="1" dirty="0">
            <a:latin typeface="Arial" pitchFamily="34" charset="0"/>
            <a:cs typeface="Arial" pitchFamily="34" charset="0"/>
          </a:endParaRPr>
        </a:p>
      </dgm:t>
    </dgm:pt>
    <dgm:pt modelId="{9663B8C0-1743-4576-9B44-3BA72C673D7E}" type="parTrans" cxnId="{809EFB6E-A4D9-4891-91DE-BF69A107949E}">
      <dgm:prSet/>
      <dgm:spPr/>
      <dgm:t>
        <a:bodyPr/>
        <a:lstStyle/>
        <a:p>
          <a:endParaRPr lang="en-US" sz="1800" b="1">
            <a:latin typeface="Arial" pitchFamily="34" charset="0"/>
            <a:cs typeface="Arial" pitchFamily="34" charset="0"/>
          </a:endParaRPr>
        </a:p>
      </dgm:t>
    </dgm:pt>
    <dgm:pt modelId="{2594E94F-02EE-425A-8F81-90DA7157F460}" type="sibTrans" cxnId="{809EFB6E-A4D9-4891-91DE-BF69A107949E}">
      <dgm:prSet/>
      <dgm:spPr/>
      <dgm:t>
        <a:bodyPr/>
        <a:lstStyle/>
        <a:p>
          <a:endParaRPr lang="en-US" sz="1800" b="1">
            <a:latin typeface="Arial" pitchFamily="34" charset="0"/>
            <a:cs typeface="Arial" pitchFamily="34" charset="0"/>
          </a:endParaRPr>
        </a:p>
      </dgm:t>
    </dgm:pt>
    <dgm:pt modelId="{C90617AB-E291-4984-8E5B-05636E350A04}">
      <dgm:prSet custT="1">
        <dgm:style>
          <a:lnRef idx="1">
            <a:schemeClr val="accent5"/>
          </a:lnRef>
          <a:fillRef idx="3">
            <a:schemeClr val="accent5"/>
          </a:fillRef>
          <a:effectRef idx="2">
            <a:schemeClr val="accent5"/>
          </a:effectRef>
          <a:fontRef idx="minor">
            <a:schemeClr val="lt1"/>
          </a:fontRef>
        </dgm:style>
      </dgm:prSet>
      <dgm:spPr/>
      <dgm:t>
        <a:bodyPr/>
        <a:lstStyle/>
        <a:p>
          <a:pPr rtl="0"/>
          <a:r>
            <a:rPr lang="en-US" sz="1800" b="1" dirty="0" smtClean="0">
              <a:latin typeface="Arial" pitchFamily="34" charset="0"/>
              <a:cs typeface="Arial" pitchFamily="34" charset="0"/>
            </a:rPr>
            <a:t>16%</a:t>
          </a:r>
          <a:endParaRPr lang="en-US" sz="1800" b="1" dirty="0">
            <a:latin typeface="Arial" pitchFamily="34" charset="0"/>
            <a:cs typeface="Arial" pitchFamily="34" charset="0"/>
          </a:endParaRPr>
        </a:p>
      </dgm:t>
    </dgm:pt>
    <dgm:pt modelId="{EA44C2DF-234F-47FC-91C5-F803485A5591}" type="parTrans" cxnId="{9CDE6B34-1D70-4B20-A249-6DC5CCD6FE68}">
      <dgm:prSet/>
      <dgm:spPr/>
      <dgm:t>
        <a:bodyPr/>
        <a:lstStyle/>
        <a:p>
          <a:endParaRPr lang="en-US" sz="1800" b="1">
            <a:latin typeface="Arial" pitchFamily="34" charset="0"/>
            <a:cs typeface="Arial" pitchFamily="34" charset="0"/>
          </a:endParaRPr>
        </a:p>
      </dgm:t>
    </dgm:pt>
    <dgm:pt modelId="{F7075EA3-8FD9-4C1E-9007-7CA0D7E2B037}" type="sibTrans" cxnId="{9CDE6B34-1D70-4B20-A249-6DC5CCD6FE68}">
      <dgm:prSet/>
      <dgm:spPr/>
      <dgm:t>
        <a:bodyPr/>
        <a:lstStyle/>
        <a:p>
          <a:endParaRPr lang="en-US" sz="1800" b="1">
            <a:latin typeface="Arial" pitchFamily="34" charset="0"/>
            <a:cs typeface="Arial" pitchFamily="34" charset="0"/>
          </a:endParaRPr>
        </a:p>
      </dgm:t>
    </dgm:pt>
    <dgm:pt modelId="{8C966297-EF41-4778-81A3-9313F558E94B}">
      <dgm:prSet custT="1">
        <dgm:style>
          <a:lnRef idx="1">
            <a:schemeClr val="dk1"/>
          </a:lnRef>
          <a:fillRef idx="2">
            <a:schemeClr val="dk1"/>
          </a:fillRef>
          <a:effectRef idx="1">
            <a:schemeClr val="dk1"/>
          </a:effectRef>
          <a:fontRef idx="minor">
            <a:schemeClr val="dk1"/>
          </a:fontRef>
        </dgm:style>
      </dgm:prSet>
      <dgm:spPr/>
      <dgm:t>
        <a:bodyPr/>
        <a:lstStyle/>
        <a:p>
          <a:pPr rtl="0"/>
          <a:r>
            <a:rPr lang="en-US" sz="1800" b="1" dirty="0" smtClean="0">
              <a:solidFill>
                <a:srgbClr val="002060"/>
              </a:solidFill>
              <a:latin typeface="Arial" pitchFamily="34" charset="0"/>
              <a:cs typeface="Arial" pitchFamily="34" charset="0"/>
            </a:rPr>
            <a:t>New 2011 Share      (non-Fed)</a:t>
          </a:r>
          <a:endParaRPr lang="en-US" sz="1800" b="1" dirty="0">
            <a:solidFill>
              <a:srgbClr val="002060"/>
            </a:solidFill>
            <a:latin typeface="Arial" pitchFamily="34" charset="0"/>
            <a:cs typeface="Arial" pitchFamily="34" charset="0"/>
          </a:endParaRPr>
        </a:p>
      </dgm:t>
    </dgm:pt>
    <dgm:pt modelId="{EE16133E-D4D1-4D29-B4F9-82529D7F71AA}" type="parTrans" cxnId="{5E65A285-721C-4038-965C-E04EF9D3EBF2}">
      <dgm:prSet/>
      <dgm:spPr/>
      <dgm:t>
        <a:bodyPr/>
        <a:lstStyle/>
        <a:p>
          <a:endParaRPr lang="en-US" sz="1800" b="1">
            <a:latin typeface="Arial" pitchFamily="34" charset="0"/>
            <a:cs typeface="Arial" pitchFamily="34" charset="0"/>
          </a:endParaRPr>
        </a:p>
      </dgm:t>
    </dgm:pt>
    <dgm:pt modelId="{71F7A76A-03EF-4AA5-94C9-882A4208D944}" type="sibTrans" cxnId="{5E65A285-721C-4038-965C-E04EF9D3EBF2}">
      <dgm:prSet/>
      <dgm:spPr/>
      <dgm:t>
        <a:bodyPr/>
        <a:lstStyle/>
        <a:p>
          <a:endParaRPr lang="en-US" sz="1800" b="1">
            <a:latin typeface="Arial" pitchFamily="34" charset="0"/>
            <a:cs typeface="Arial" pitchFamily="34" charset="0"/>
          </a:endParaRPr>
        </a:p>
      </dgm:t>
    </dgm:pt>
    <dgm:pt modelId="{770602DC-C7D2-4A91-8355-89F3B88DC53D}">
      <dgm:prSet custT="1">
        <dgm:style>
          <a:lnRef idx="1">
            <a:schemeClr val="accent5"/>
          </a:lnRef>
          <a:fillRef idx="3">
            <a:schemeClr val="accent5"/>
          </a:fillRef>
          <a:effectRef idx="2">
            <a:schemeClr val="accent5"/>
          </a:effectRef>
          <a:fontRef idx="minor">
            <a:schemeClr val="lt1"/>
          </a:fontRef>
        </dgm:style>
      </dgm:prSet>
      <dgm:spPr/>
      <dgm:t>
        <a:bodyPr/>
        <a:lstStyle/>
        <a:p>
          <a:pPr rtl="0"/>
          <a:r>
            <a:rPr lang="en-US" sz="1800" b="1" dirty="0" smtClean="0">
              <a:effectLst/>
              <a:latin typeface="Arial" pitchFamily="34" charset="0"/>
              <a:cs typeface="Arial" pitchFamily="34" charset="0"/>
            </a:rPr>
            <a:t>100%</a:t>
          </a:r>
          <a:endParaRPr lang="en-US" sz="1800" b="1" dirty="0">
            <a:effectLst/>
            <a:latin typeface="Arial" pitchFamily="34" charset="0"/>
            <a:cs typeface="Arial" pitchFamily="34" charset="0"/>
          </a:endParaRPr>
        </a:p>
      </dgm:t>
    </dgm:pt>
    <dgm:pt modelId="{7B20A3E0-B9F7-4C84-B267-A37FEBBFB4FA}" type="parTrans" cxnId="{E9AAC020-0015-403B-AC02-B535C43EFDE3}">
      <dgm:prSet/>
      <dgm:spPr/>
      <dgm:t>
        <a:bodyPr/>
        <a:lstStyle/>
        <a:p>
          <a:endParaRPr lang="en-US" sz="1800" b="1">
            <a:latin typeface="Arial" pitchFamily="34" charset="0"/>
            <a:cs typeface="Arial" pitchFamily="34" charset="0"/>
          </a:endParaRPr>
        </a:p>
      </dgm:t>
    </dgm:pt>
    <dgm:pt modelId="{9E814565-56E9-4D4C-976D-2FF5EDA1154E}" type="sibTrans" cxnId="{E9AAC020-0015-403B-AC02-B535C43EFDE3}">
      <dgm:prSet/>
      <dgm:spPr/>
      <dgm:t>
        <a:bodyPr/>
        <a:lstStyle/>
        <a:p>
          <a:endParaRPr lang="en-US" sz="1800" b="1">
            <a:latin typeface="Arial" pitchFamily="34" charset="0"/>
            <a:cs typeface="Arial" pitchFamily="34" charset="0"/>
          </a:endParaRPr>
        </a:p>
      </dgm:t>
    </dgm:pt>
    <dgm:pt modelId="{A2254FBA-4429-404E-B709-BBE6A96FF6CE}">
      <dgm:prSet custT="1">
        <dgm:style>
          <a:lnRef idx="1">
            <a:schemeClr val="accent5"/>
          </a:lnRef>
          <a:fillRef idx="3">
            <a:schemeClr val="accent5"/>
          </a:fillRef>
          <a:effectRef idx="2">
            <a:schemeClr val="accent5"/>
          </a:effectRef>
          <a:fontRef idx="minor">
            <a:schemeClr val="lt1"/>
          </a:fontRef>
        </dgm:style>
      </dgm:prSet>
      <dgm:spPr/>
      <dgm:t>
        <a:bodyPr/>
        <a:lstStyle/>
        <a:p>
          <a:pPr rtl="0"/>
          <a:r>
            <a:rPr lang="en-US" sz="1800" b="1" dirty="0" smtClean="0">
              <a:effectLst/>
              <a:latin typeface="Arial" pitchFamily="34" charset="0"/>
              <a:cs typeface="Arial" pitchFamily="34" charset="0"/>
            </a:rPr>
            <a:t>100%</a:t>
          </a:r>
          <a:endParaRPr lang="en-US" sz="1800" b="1" dirty="0">
            <a:effectLst/>
            <a:latin typeface="Arial" pitchFamily="34" charset="0"/>
            <a:cs typeface="Arial" pitchFamily="34" charset="0"/>
          </a:endParaRPr>
        </a:p>
      </dgm:t>
    </dgm:pt>
    <dgm:pt modelId="{00219740-BE41-4708-A09A-8C1A035B3D9C}" type="parTrans" cxnId="{1324B8C9-AA5D-4944-984F-4DFA6528F1EE}">
      <dgm:prSet/>
      <dgm:spPr/>
      <dgm:t>
        <a:bodyPr/>
        <a:lstStyle/>
        <a:p>
          <a:endParaRPr lang="en-US" sz="1800" b="1">
            <a:latin typeface="Arial" pitchFamily="34" charset="0"/>
            <a:cs typeface="Arial" pitchFamily="34" charset="0"/>
          </a:endParaRPr>
        </a:p>
      </dgm:t>
    </dgm:pt>
    <dgm:pt modelId="{37168EC9-B724-4F15-8A67-7857B4D66A5F}" type="sibTrans" cxnId="{1324B8C9-AA5D-4944-984F-4DFA6528F1EE}">
      <dgm:prSet/>
      <dgm:spPr/>
      <dgm:t>
        <a:bodyPr/>
        <a:lstStyle/>
        <a:p>
          <a:endParaRPr lang="en-US" sz="1800" b="1">
            <a:latin typeface="Arial" pitchFamily="34" charset="0"/>
            <a:cs typeface="Arial" pitchFamily="34" charset="0"/>
          </a:endParaRPr>
        </a:p>
      </dgm:t>
    </dgm:pt>
    <dgm:pt modelId="{6F531EBD-9BC3-4FB7-9234-57C6339D62D0}">
      <dgm:prSet custT="1">
        <dgm:style>
          <a:lnRef idx="1">
            <a:schemeClr val="accent5"/>
          </a:lnRef>
          <a:fillRef idx="3">
            <a:schemeClr val="accent5"/>
          </a:fillRef>
          <a:effectRef idx="2">
            <a:schemeClr val="accent5"/>
          </a:effectRef>
          <a:fontRef idx="minor">
            <a:schemeClr val="lt1"/>
          </a:fontRef>
        </dgm:style>
      </dgm:prSet>
      <dgm:spPr/>
      <dgm:t>
        <a:bodyPr/>
        <a:lstStyle/>
        <a:p>
          <a:pPr rtl="0"/>
          <a:r>
            <a:rPr lang="en-US" sz="1800" b="1" dirty="0" smtClean="0">
              <a:effectLst/>
              <a:latin typeface="Arial" pitchFamily="34" charset="0"/>
              <a:cs typeface="Arial" pitchFamily="34" charset="0"/>
            </a:rPr>
            <a:t>100%</a:t>
          </a:r>
          <a:endParaRPr lang="en-US" sz="1800" b="1" dirty="0">
            <a:effectLst/>
            <a:latin typeface="Arial" pitchFamily="34" charset="0"/>
            <a:cs typeface="Arial" pitchFamily="34" charset="0"/>
          </a:endParaRPr>
        </a:p>
      </dgm:t>
    </dgm:pt>
    <dgm:pt modelId="{FB71BEEC-EE87-429E-ACD6-C302AB30F39E}" type="parTrans" cxnId="{F357DEA9-435F-4A81-A25A-88D67B8BCFE9}">
      <dgm:prSet/>
      <dgm:spPr/>
      <dgm:t>
        <a:bodyPr/>
        <a:lstStyle/>
        <a:p>
          <a:endParaRPr lang="en-US" sz="1800" b="1">
            <a:latin typeface="Arial" pitchFamily="34" charset="0"/>
            <a:cs typeface="Arial" pitchFamily="34" charset="0"/>
          </a:endParaRPr>
        </a:p>
      </dgm:t>
    </dgm:pt>
    <dgm:pt modelId="{E7D421AF-DFC9-4B01-8A4A-30B067336778}" type="sibTrans" cxnId="{F357DEA9-435F-4A81-A25A-88D67B8BCFE9}">
      <dgm:prSet/>
      <dgm:spPr/>
      <dgm:t>
        <a:bodyPr/>
        <a:lstStyle/>
        <a:p>
          <a:endParaRPr lang="en-US" sz="1800" b="1">
            <a:latin typeface="Arial" pitchFamily="34" charset="0"/>
            <a:cs typeface="Arial" pitchFamily="34" charset="0"/>
          </a:endParaRPr>
        </a:p>
      </dgm:t>
    </dgm:pt>
    <dgm:pt modelId="{EC7E9F7D-65DB-4235-84AA-DF1C97EAF57D}">
      <dgm:prSet custT="1">
        <dgm:style>
          <a:lnRef idx="1">
            <a:schemeClr val="accent5"/>
          </a:lnRef>
          <a:fillRef idx="3">
            <a:schemeClr val="accent5"/>
          </a:fillRef>
          <a:effectRef idx="2">
            <a:schemeClr val="accent5"/>
          </a:effectRef>
          <a:fontRef idx="minor">
            <a:schemeClr val="lt1"/>
          </a:fontRef>
        </dgm:style>
      </dgm:prSet>
      <dgm:spPr/>
      <dgm:t>
        <a:bodyPr/>
        <a:lstStyle/>
        <a:p>
          <a:pPr rtl="0"/>
          <a:r>
            <a:rPr lang="en-US" sz="1800" b="1" dirty="0" smtClean="0">
              <a:effectLst/>
              <a:latin typeface="Arial" pitchFamily="34" charset="0"/>
              <a:cs typeface="Arial" pitchFamily="34" charset="0"/>
            </a:rPr>
            <a:t>100%</a:t>
          </a:r>
          <a:endParaRPr lang="en-US" sz="1800" b="1" dirty="0">
            <a:effectLst/>
            <a:latin typeface="Arial" pitchFamily="34" charset="0"/>
            <a:cs typeface="Arial" pitchFamily="34" charset="0"/>
          </a:endParaRPr>
        </a:p>
      </dgm:t>
    </dgm:pt>
    <dgm:pt modelId="{0BA35AE3-9A51-4F63-B008-8F2D912BD738}" type="parTrans" cxnId="{1525BBA7-7377-47E0-9646-7D1C83CECF94}">
      <dgm:prSet/>
      <dgm:spPr/>
      <dgm:t>
        <a:bodyPr/>
        <a:lstStyle/>
        <a:p>
          <a:endParaRPr lang="en-US" sz="1800" b="1">
            <a:latin typeface="Arial" pitchFamily="34" charset="0"/>
            <a:cs typeface="Arial" pitchFamily="34" charset="0"/>
          </a:endParaRPr>
        </a:p>
      </dgm:t>
    </dgm:pt>
    <dgm:pt modelId="{17E1308C-13F0-4BE1-A91B-A6211040FDD7}" type="sibTrans" cxnId="{1525BBA7-7377-47E0-9646-7D1C83CECF94}">
      <dgm:prSet/>
      <dgm:spPr/>
      <dgm:t>
        <a:bodyPr/>
        <a:lstStyle/>
        <a:p>
          <a:endParaRPr lang="en-US" sz="1800" b="1">
            <a:latin typeface="Arial" pitchFamily="34" charset="0"/>
            <a:cs typeface="Arial" pitchFamily="34" charset="0"/>
          </a:endParaRPr>
        </a:p>
      </dgm:t>
    </dgm:pt>
    <dgm:pt modelId="{A22669A6-943F-4C59-87FA-62577D18CFD2}">
      <dgm:prSet custT="1">
        <dgm:style>
          <a:lnRef idx="1">
            <a:schemeClr val="accent5"/>
          </a:lnRef>
          <a:fillRef idx="3">
            <a:schemeClr val="accent5"/>
          </a:fillRef>
          <a:effectRef idx="2">
            <a:schemeClr val="accent5"/>
          </a:effectRef>
          <a:fontRef idx="minor">
            <a:schemeClr val="lt1"/>
          </a:fontRef>
        </dgm:style>
      </dgm:prSet>
      <dgm:spPr/>
      <dgm:t>
        <a:bodyPr/>
        <a:lstStyle/>
        <a:p>
          <a:pPr rtl="0"/>
          <a:r>
            <a:rPr lang="en-US" sz="1800" b="1" dirty="0" smtClean="0">
              <a:effectLst/>
              <a:latin typeface="Arial" pitchFamily="34" charset="0"/>
              <a:cs typeface="Arial" pitchFamily="34" charset="0"/>
            </a:rPr>
            <a:t>100%</a:t>
          </a:r>
          <a:endParaRPr lang="en-US" sz="1800" b="1" dirty="0">
            <a:effectLst/>
            <a:latin typeface="Arial" pitchFamily="34" charset="0"/>
            <a:cs typeface="Arial" pitchFamily="34" charset="0"/>
          </a:endParaRPr>
        </a:p>
      </dgm:t>
    </dgm:pt>
    <dgm:pt modelId="{5DC07B80-C43C-42F9-AA4D-F46DE2F91985}" type="parTrans" cxnId="{221FE538-60B8-4C4A-92DD-234BFE3474AF}">
      <dgm:prSet/>
      <dgm:spPr/>
      <dgm:t>
        <a:bodyPr/>
        <a:lstStyle/>
        <a:p>
          <a:endParaRPr lang="en-US" sz="1800" b="1">
            <a:latin typeface="Arial" pitchFamily="34" charset="0"/>
            <a:cs typeface="Arial" pitchFamily="34" charset="0"/>
          </a:endParaRPr>
        </a:p>
      </dgm:t>
    </dgm:pt>
    <dgm:pt modelId="{72165DB9-1C3A-4600-BB8B-3EA428308127}" type="sibTrans" cxnId="{221FE538-60B8-4C4A-92DD-234BFE3474AF}">
      <dgm:prSet/>
      <dgm:spPr/>
      <dgm:t>
        <a:bodyPr/>
        <a:lstStyle/>
        <a:p>
          <a:endParaRPr lang="en-US" sz="1800" b="1">
            <a:latin typeface="Arial" pitchFamily="34" charset="0"/>
            <a:cs typeface="Arial" pitchFamily="34" charset="0"/>
          </a:endParaRPr>
        </a:p>
      </dgm:t>
    </dgm:pt>
    <dgm:pt modelId="{BA92F151-3137-4C25-B6F8-FC8164FC9A10}">
      <dgm:prSet custT="1">
        <dgm:style>
          <a:lnRef idx="1">
            <a:schemeClr val="accent5"/>
          </a:lnRef>
          <a:fillRef idx="3">
            <a:schemeClr val="accent5"/>
          </a:fillRef>
          <a:effectRef idx="2">
            <a:schemeClr val="accent5"/>
          </a:effectRef>
          <a:fontRef idx="minor">
            <a:schemeClr val="lt1"/>
          </a:fontRef>
        </dgm:style>
      </dgm:prSet>
      <dgm:spPr/>
      <dgm:t>
        <a:bodyPr/>
        <a:lstStyle/>
        <a:p>
          <a:pPr rtl="0"/>
          <a:r>
            <a:rPr lang="en-US" sz="1800" b="1" dirty="0" smtClean="0">
              <a:effectLst/>
              <a:latin typeface="Arial" pitchFamily="34" charset="0"/>
              <a:cs typeface="Arial" pitchFamily="34" charset="0"/>
            </a:rPr>
            <a:t>100%</a:t>
          </a:r>
          <a:endParaRPr lang="en-US" sz="1800" b="1" dirty="0">
            <a:effectLst/>
            <a:latin typeface="Arial" pitchFamily="34" charset="0"/>
            <a:cs typeface="Arial" pitchFamily="34" charset="0"/>
          </a:endParaRPr>
        </a:p>
      </dgm:t>
    </dgm:pt>
    <dgm:pt modelId="{3F978E01-FB6C-4835-944B-69E707B6032D}" type="parTrans" cxnId="{F81F29BD-9644-45CE-A189-F3164F4D8896}">
      <dgm:prSet/>
      <dgm:spPr/>
      <dgm:t>
        <a:bodyPr/>
        <a:lstStyle/>
        <a:p>
          <a:endParaRPr lang="en-US" sz="1800" b="1">
            <a:latin typeface="Arial" pitchFamily="34" charset="0"/>
            <a:cs typeface="Arial" pitchFamily="34" charset="0"/>
          </a:endParaRPr>
        </a:p>
      </dgm:t>
    </dgm:pt>
    <dgm:pt modelId="{E250C72E-1F44-414D-B3F8-C72BD3A4C77D}" type="sibTrans" cxnId="{F81F29BD-9644-45CE-A189-F3164F4D8896}">
      <dgm:prSet/>
      <dgm:spPr/>
      <dgm:t>
        <a:bodyPr/>
        <a:lstStyle/>
        <a:p>
          <a:endParaRPr lang="en-US" sz="1800" b="1">
            <a:latin typeface="Arial" pitchFamily="34" charset="0"/>
            <a:cs typeface="Arial" pitchFamily="34" charset="0"/>
          </a:endParaRPr>
        </a:p>
      </dgm:t>
    </dgm:pt>
    <dgm:pt modelId="{75611DF1-6C60-47A6-AD4A-DFA945CE363D}">
      <dgm:prSet custT="1">
        <dgm:style>
          <a:lnRef idx="1">
            <a:schemeClr val="dk1"/>
          </a:lnRef>
          <a:fillRef idx="2">
            <a:schemeClr val="dk1"/>
          </a:fillRef>
          <a:effectRef idx="1">
            <a:schemeClr val="dk1"/>
          </a:effectRef>
          <a:fontRef idx="minor">
            <a:schemeClr val="dk1"/>
          </a:fontRef>
        </dgm:style>
      </dgm:prSet>
      <dgm:spPr/>
      <dgm:t>
        <a:bodyPr/>
        <a:lstStyle/>
        <a:p>
          <a:pPr rtl="0"/>
          <a:r>
            <a:rPr lang="en-US" sz="1800" b="1" dirty="0" smtClean="0">
              <a:solidFill>
                <a:srgbClr val="002060"/>
              </a:solidFill>
              <a:latin typeface="Arial" pitchFamily="34" charset="0"/>
              <a:cs typeface="Arial" pitchFamily="34" charset="0"/>
            </a:rPr>
            <a:t>1991        Share       (non-Fed)</a:t>
          </a:r>
          <a:endParaRPr lang="en-US" sz="1800" b="1" dirty="0">
            <a:solidFill>
              <a:srgbClr val="002060"/>
            </a:solidFill>
            <a:latin typeface="Arial" pitchFamily="34" charset="0"/>
            <a:cs typeface="Arial" pitchFamily="34" charset="0"/>
          </a:endParaRPr>
        </a:p>
      </dgm:t>
    </dgm:pt>
    <dgm:pt modelId="{884B0B7F-3BBE-43F2-A0E7-4DEA3E42E5E4}" type="sibTrans" cxnId="{A153652E-F1DD-4649-B9FF-EDDFD7CD7B40}">
      <dgm:prSet/>
      <dgm:spPr/>
      <dgm:t>
        <a:bodyPr/>
        <a:lstStyle/>
        <a:p>
          <a:endParaRPr lang="en-US" sz="1800" b="1">
            <a:latin typeface="Arial" pitchFamily="34" charset="0"/>
            <a:cs typeface="Arial" pitchFamily="34" charset="0"/>
          </a:endParaRPr>
        </a:p>
      </dgm:t>
    </dgm:pt>
    <dgm:pt modelId="{B14A4D77-10BD-460A-B42A-4B106232D38C}" type="parTrans" cxnId="{A153652E-F1DD-4649-B9FF-EDDFD7CD7B40}">
      <dgm:prSet/>
      <dgm:spPr/>
      <dgm:t>
        <a:bodyPr/>
        <a:lstStyle/>
        <a:p>
          <a:endParaRPr lang="en-US" sz="1800" b="1">
            <a:latin typeface="Arial" pitchFamily="34" charset="0"/>
            <a:cs typeface="Arial" pitchFamily="34" charset="0"/>
          </a:endParaRPr>
        </a:p>
      </dgm:t>
    </dgm:pt>
    <dgm:pt modelId="{3035DB7A-BD3F-437B-9DB5-82C3A23F930C}" type="pres">
      <dgm:prSet presAssocID="{66544A13-5105-44F9-A61B-AED2FAE6EF73}" presName="theList" presStyleCnt="0">
        <dgm:presLayoutVars>
          <dgm:dir/>
          <dgm:animLvl val="lvl"/>
          <dgm:resizeHandles val="exact"/>
        </dgm:presLayoutVars>
      </dgm:prSet>
      <dgm:spPr/>
      <dgm:t>
        <a:bodyPr/>
        <a:lstStyle/>
        <a:p>
          <a:endParaRPr lang="en-US"/>
        </a:p>
      </dgm:t>
    </dgm:pt>
    <dgm:pt modelId="{52B3362D-5142-4698-BFDC-DBD7C5B02EA1}" type="pres">
      <dgm:prSet presAssocID="{A15F79F7-06AF-402B-83C2-FAC1470BB24E}" presName="compNode" presStyleCnt="0"/>
      <dgm:spPr/>
    </dgm:pt>
    <dgm:pt modelId="{AA0354C2-72C5-40BB-9C38-5CC5125F1DE7}" type="pres">
      <dgm:prSet presAssocID="{A15F79F7-06AF-402B-83C2-FAC1470BB24E}" presName="aNode" presStyleLbl="bgShp" presStyleIdx="0" presStyleCnt="3" custScaleX="132983" custLinFactNeighborX="5841"/>
      <dgm:spPr/>
      <dgm:t>
        <a:bodyPr/>
        <a:lstStyle/>
        <a:p>
          <a:endParaRPr lang="en-US"/>
        </a:p>
      </dgm:t>
    </dgm:pt>
    <dgm:pt modelId="{729AB69F-2F82-4FAC-9D36-9B8C27F4DE31}" type="pres">
      <dgm:prSet presAssocID="{A15F79F7-06AF-402B-83C2-FAC1470BB24E}" presName="textNode" presStyleLbl="bgShp" presStyleIdx="0" presStyleCnt="3"/>
      <dgm:spPr/>
      <dgm:t>
        <a:bodyPr/>
        <a:lstStyle/>
        <a:p>
          <a:endParaRPr lang="en-US"/>
        </a:p>
      </dgm:t>
    </dgm:pt>
    <dgm:pt modelId="{573BD5F3-F9F5-49C6-8813-24A73D7EFE12}" type="pres">
      <dgm:prSet presAssocID="{A15F79F7-06AF-402B-83C2-FAC1470BB24E}" presName="compChildNode" presStyleCnt="0"/>
      <dgm:spPr/>
    </dgm:pt>
    <dgm:pt modelId="{4A792082-3798-4D0D-B747-B4607BF2D156}" type="pres">
      <dgm:prSet presAssocID="{A15F79F7-06AF-402B-83C2-FAC1470BB24E}" presName="theInnerList" presStyleCnt="0"/>
      <dgm:spPr/>
    </dgm:pt>
    <dgm:pt modelId="{2C43E122-17E2-48BE-A227-046663AA056E}" type="pres">
      <dgm:prSet presAssocID="{EB03FF13-427B-49C2-839F-2EB3A2A219A5}" presName="childNode" presStyleLbl="node1" presStyleIdx="0" presStyleCnt="18" custScaleX="148741" custScaleY="2000000" custLinFactNeighborX="7240">
        <dgm:presLayoutVars>
          <dgm:bulletEnabled val="1"/>
        </dgm:presLayoutVars>
      </dgm:prSet>
      <dgm:spPr/>
      <dgm:t>
        <a:bodyPr/>
        <a:lstStyle/>
        <a:p>
          <a:endParaRPr lang="en-US"/>
        </a:p>
      </dgm:t>
    </dgm:pt>
    <dgm:pt modelId="{DD054613-7A08-4C78-AADF-5026BFCFA752}" type="pres">
      <dgm:prSet presAssocID="{EB03FF13-427B-49C2-839F-2EB3A2A219A5}" presName="aSpace2" presStyleCnt="0"/>
      <dgm:spPr/>
    </dgm:pt>
    <dgm:pt modelId="{4D094905-0290-469F-8278-CE0D2683745A}" type="pres">
      <dgm:prSet presAssocID="{584767A0-FCF4-4E8A-AF25-83FC6405CC77}" presName="childNode" presStyleLbl="node1" presStyleIdx="1" presStyleCnt="18" custScaleX="148741" custScaleY="2000000" custLinFactNeighborX="7240">
        <dgm:presLayoutVars>
          <dgm:bulletEnabled val="1"/>
        </dgm:presLayoutVars>
      </dgm:prSet>
      <dgm:spPr/>
      <dgm:t>
        <a:bodyPr/>
        <a:lstStyle/>
        <a:p>
          <a:endParaRPr lang="en-US"/>
        </a:p>
      </dgm:t>
    </dgm:pt>
    <dgm:pt modelId="{925995E6-9F1A-4871-8DB8-5D7D271D2FE9}" type="pres">
      <dgm:prSet presAssocID="{584767A0-FCF4-4E8A-AF25-83FC6405CC77}" presName="aSpace2" presStyleCnt="0"/>
      <dgm:spPr/>
    </dgm:pt>
    <dgm:pt modelId="{5EEDFC0B-9B22-4C76-BA2B-3643AD0455E5}" type="pres">
      <dgm:prSet presAssocID="{093E0E17-D9CE-4F67-A4D3-9B750C83DDD1}" presName="childNode" presStyleLbl="node1" presStyleIdx="2" presStyleCnt="18" custScaleX="148741" custScaleY="2000000" custLinFactNeighborX="7240">
        <dgm:presLayoutVars>
          <dgm:bulletEnabled val="1"/>
        </dgm:presLayoutVars>
      </dgm:prSet>
      <dgm:spPr/>
      <dgm:t>
        <a:bodyPr/>
        <a:lstStyle/>
        <a:p>
          <a:endParaRPr lang="en-US"/>
        </a:p>
      </dgm:t>
    </dgm:pt>
    <dgm:pt modelId="{38A7F448-CD60-48AA-AA73-21D7C8267A3E}" type="pres">
      <dgm:prSet presAssocID="{093E0E17-D9CE-4F67-A4D3-9B750C83DDD1}" presName="aSpace2" presStyleCnt="0"/>
      <dgm:spPr/>
    </dgm:pt>
    <dgm:pt modelId="{CBE6BF6A-3093-4798-8FB8-1B346B1934AC}" type="pres">
      <dgm:prSet presAssocID="{C64199F6-36CA-4A12-BF7E-BCE862F4788C}" presName="childNode" presStyleLbl="node1" presStyleIdx="3" presStyleCnt="18" custScaleX="148741" custScaleY="2000000" custLinFactNeighborX="7240">
        <dgm:presLayoutVars>
          <dgm:bulletEnabled val="1"/>
        </dgm:presLayoutVars>
      </dgm:prSet>
      <dgm:spPr/>
      <dgm:t>
        <a:bodyPr/>
        <a:lstStyle/>
        <a:p>
          <a:endParaRPr lang="en-US"/>
        </a:p>
      </dgm:t>
    </dgm:pt>
    <dgm:pt modelId="{25761C07-C7DD-4F0E-AFA1-73025B3DC4B0}" type="pres">
      <dgm:prSet presAssocID="{C64199F6-36CA-4A12-BF7E-BCE862F4788C}" presName="aSpace2" presStyleCnt="0"/>
      <dgm:spPr/>
    </dgm:pt>
    <dgm:pt modelId="{E4B4B5BA-B512-4AA4-A20E-B522E990F3EB}" type="pres">
      <dgm:prSet presAssocID="{A02D2B2A-5E82-464E-BCCE-0AC9EA333B93}" presName="childNode" presStyleLbl="node1" presStyleIdx="4" presStyleCnt="18" custScaleX="148741" custScaleY="2000000" custLinFactNeighborX="7240">
        <dgm:presLayoutVars>
          <dgm:bulletEnabled val="1"/>
        </dgm:presLayoutVars>
      </dgm:prSet>
      <dgm:spPr/>
      <dgm:t>
        <a:bodyPr/>
        <a:lstStyle/>
        <a:p>
          <a:endParaRPr lang="en-US"/>
        </a:p>
      </dgm:t>
    </dgm:pt>
    <dgm:pt modelId="{6FDBC30F-C066-4674-B698-9B2080FE4766}" type="pres">
      <dgm:prSet presAssocID="{A02D2B2A-5E82-464E-BCCE-0AC9EA333B93}" presName="aSpace2" presStyleCnt="0"/>
      <dgm:spPr/>
    </dgm:pt>
    <dgm:pt modelId="{E27AEAAF-CE26-4F9F-B4E0-658E9185B45B}" type="pres">
      <dgm:prSet presAssocID="{DF202118-4D3A-4C93-A0D4-92C24C2C323D}" presName="childNode" presStyleLbl="node1" presStyleIdx="5" presStyleCnt="18" custScaleX="148741" custScaleY="2000000" custLinFactNeighborX="7240">
        <dgm:presLayoutVars>
          <dgm:bulletEnabled val="1"/>
        </dgm:presLayoutVars>
      </dgm:prSet>
      <dgm:spPr/>
      <dgm:t>
        <a:bodyPr/>
        <a:lstStyle/>
        <a:p>
          <a:endParaRPr lang="en-US"/>
        </a:p>
      </dgm:t>
    </dgm:pt>
    <dgm:pt modelId="{130D7F6A-4140-4550-8747-6426E96E0A69}" type="pres">
      <dgm:prSet presAssocID="{A15F79F7-06AF-402B-83C2-FAC1470BB24E}" presName="aSpace" presStyleCnt="0"/>
      <dgm:spPr/>
    </dgm:pt>
    <dgm:pt modelId="{EF215CD6-B346-4A6C-9937-C8004A655142}" type="pres">
      <dgm:prSet presAssocID="{75611DF1-6C60-47A6-AD4A-DFA945CE363D}" presName="compNode" presStyleCnt="0"/>
      <dgm:spPr/>
    </dgm:pt>
    <dgm:pt modelId="{ED2A3EC4-1907-4543-AA49-B53225189D14}" type="pres">
      <dgm:prSet presAssocID="{75611DF1-6C60-47A6-AD4A-DFA945CE363D}" presName="aNode" presStyleLbl="bgShp" presStyleIdx="1" presStyleCnt="3" custScaleX="53505" custLinFactNeighborX="2626"/>
      <dgm:spPr/>
      <dgm:t>
        <a:bodyPr/>
        <a:lstStyle/>
        <a:p>
          <a:endParaRPr lang="en-US"/>
        </a:p>
      </dgm:t>
    </dgm:pt>
    <dgm:pt modelId="{DBEC9C41-A978-4361-9480-C9DF935B55C1}" type="pres">
      <dgm:prSet presAssocID="{75611DF1-6C60-47A6-AD4A-DFA945CE363D}" presName="textNode" presStyleLbl="bgShp" presStyleIdx="1" presStyleCnt="3"/>
      <dgm:spPr/>
      <dgm:t>
        <a:bodyPr/>
        <a:lstStyle/>
        <a:p>
          <a:endParaRPr lang="en-US"/>
        </a:p>
      </dgm:t>
    </dgm:pt>
    <dgm:pt modelId="{79C65FB2-A0C0-46B8-8C44-3C857AD14AEE}" type="pres">
      <dgm:prSet presAssocID="{75611DF1-6C60-47A6-AD4A-DFA945CE363D}" presName="compChildNode" presStyleCnt="0"/>
      <dgm:spPr/>
    </dgm:pt>
    <dgm:pt modelId="{E853EC3A-1696-4D7C-ABCF-CE5A22A2CEA8}" type="pres">
      <dgm:prSet presAssocID="{75611DF1-6C60-47A6-AD4A-DFA945CE363D}" presName="theInnerList" presStyleCnt="0"/>
      <dgm:spPr/>
    </dgm:pt>
    <dgm:pt modelId="{F7C29C00-15F4-4628-A136-1F9459B139DB}" type="pres">
      <dgm:prSet presAssocID="{3082B40C-DFDB-4E9E-B6FF-475CC2431047}" presName="childNode" presStyleLbl="node1" presStyleIdx="6" presStyleCnt="18" custScaleX="47615" custScaleY="2000000" custLinFactNeighborX="3722">
        <dgm:presLayoutVars>
          <dgm:bulletEnabled val="1"/>
        </dgm:presLayoutVars>
      </dgm:prSet>
      <dgm:spPr/>
      <dgm:t>
        <a:bodyPr/>
        <a:lstStyle/>
        <a:p>
          <a:endParaRPr lang="en-US"/>
        </a:p>
      </dgm:t>
    </dgm:pt>
    <dgm:pt modelId="{993190AB-6FC2-430B-9D95-F5F0F26FB467}" type="pres">
      <dgm:prSet presAssocID="{3082B40C-DFDB-4E9E-B6FF-475CC2431047}" presName="aSpace2" presStyleCnt="0"/>
      <dgm:spPr/>
    </dgm:pt>
    <dgm:pt modelId="{4F9025C4-9F21-4C76-8E64-EAFC654192CE}" type="pres">
      <dgm:prSet presAssocID="{AD90EF66-9C69-4820-A82D-77178A539F2F}" presName="childNode" presStyleLbl="node1" presStyleIdx="7" presStyleCnt="18" custScaleX="47615" custScaleY="2000000" custLinFactNeighborX="3722">
        <dgm:presLayoutVars>
          <dgm:bulletEnabled val="1"/>
        </dgm:presLayoutVars>
      </dgm:prSet>
      <dgm:spPr/>
      <dgm:t>
        <a:bodyPr/>
        <a:lstStyle/>
        <a:p>
          <a:endParaRPr lang="en-US"/>
        </a:p>
      </dgm:t>
    </dgm:pt>
    <dgm:pt modelId="{448879CA-4D94-41F7-82CF-7383A2283714}" type="pres">
      <dgm:prSet presAssocID="{AD90EF66-9C69-4820-A82D-77178A539F2F}" presName="aSpace2" presStyleCnt="0"/>
      <dgm:spPr/>
    </dgm:pt>
    <dgm:pt modelId="{12B58ED0-8B77-4628-9012-B478ACB3DC10}" type="pres">
      <dgm:prSet presAssocID="{118B1BD7-BA15-4B05-AAD3-4C6A906FC94A}" presName="childNode" presStyleLbl="node1" presStyleIdx="8" presStyleCnt="18" custScaleX="47615" custScaleY="2000000" custLinFactNeighborX="3722">
        <dgm:presLayoutVars>
          <dgm:bulletEnabled val="1"/>
        </dgm:presLayoutVars>
      </dgm:prSet>
      <dgm:spPr/>
      <dgm:t>
        <a:bodyPr/>
        <a:lstStyle/>
        <a:p>
          <a:endParaRPr lang="en-US"/>
        </a:p>
      </dgm:t>
    </dgm:pt>
    <dgm:pt modelId="{CB45059C-C288-4B05-B985-290E79C11791}" type="pres">
      <dgm:prSet presAssocID="{118B1BD7-BA15-4B05-AAD3-4C6A906FC94A}" presName="aSpace2" presStyleCnt="0"/>
      <dgm:spPr/>
    </dgm:pt>
    <dgm:pt modelId="{9666F41A-CC20-49B9-908D-F03CF451168E}" type="pres">
      <dgm:prSet presAssocID="{3F8A938B-9730-47E4-B574-1AD0C1F69D35}" presName="childNode" presStyleLbl="node1" presStyleIdx="9" presStyleCnt="18" custScaleX="47615" custScaleY="2000000" custLinFactNeighborX="3722">
        <dgm:presLayoutVars>
          <dgm:bulletEnabled val="1"/>
        </dgm:presLayoutVars>
      </dgm:prSet>
      <dgm:spPr/>
      <dgm:t>
        <a:bodyPr/>
        <a:lstStyle/>
        <a:p>
          <a:endParaRPr lang="en-US"/>
        </a:p>
      </dgm:t>
    </dgm:pt>
    <dgm:pt modelId="{8D7BAB11-DAE8-4CBA-8883-7B70E0742282}" type="pres">
      <dgm:prSet presAssocID="{3F8A938B-9730-47E4-B574-1AD0C1F69D35}" presName="aSpace2" presStyleCnt="0"/>
      <dgm:spPr/>
    </dgm:pt>
    <dgm:pt modelId="{014CAB5A-BEDF-4C95-941B-855864307665}" type="pres">
      <dgm:prSet presAssocID="{BC01053E-0292-4FA8-8090-4BF212850188}" presName="childNode" presStyleLbl="node1" presStyleIdx="10" presStyleCnt="18" custScaleX="47615" custScaleY="2000000" custLinFactNeighborX="3722">
        <dgm:presLayoutVars>
          <dgm:bulletEnabled val="1"/>
        </dgm:presLayoutVars>
      </dgm:prSet>
      <dgm:spPr/>
      <dgm:t>
        <a:bodyPr/>
        <a:lstStyle/>
        <a:p>
          <a:endParaRPr lang="en-US"/>
        </a:p>
      </dgm:t>
    </dgm:pt>
    <dgm:pt modelId="{291020D9-18AF-4A37-ABEA-15DE11829B48}" type="pres">
      <dgm:prSet presAssocID="{BC01053E-0292-4FA8-8090-4BF212850188}" presName="aSpace2" presStyleCnt="0"/>
      <dgm:spPr/>
    </dgm:pt>
    <dgm:pt modelId="{04D11226-A801-4A95-A63E-95A0E1FD7D6E}" type="pres">
      <dgm:prSet presAssocID="{C90617AB-E291-4984-8E5B-05636E350A04}" presName="childNode" presStyleLbl="node1" presStyleIdx="11" presStyleCnt="18" custScaleX="47615" custScaleY="2000000" custLinFactNeighborX="3722">
        <dgm:presLayoutVars>
          <dgm:bulletEnabled val="1"/>
        </dgm:presLayoutVars>
      </dgm:prSet>
      <dgm:spPr/>
      <dgm:t>
        <a:bodyPr/>
        <a:lstStyle/>
        <a:p>
          <a:endParaRPr lang="en-US"/>
        </a:p>
      </dgm:t>
    </dgm:pt>
    <dgm:pt modelId="{F9434D9B-2304-4472-A132-C6DF77FF5588}" type="pres">
      <dgm:prSet presAssocID="{75611DF1-6C60-47A6-AD4A-DFA945CE363D}" presName="aSpace" presStyleCnt="0"/>
      <dgm:spPr/>
    </dgm:pt>
    <dgm:pt modelId="{ED8F4CCB-AD56-47F6-9A80-A0208C0FB0D2}" type="pres">
      <dgm:prSet presAssocID="{8C966297-EF41-4778-81A3-9313F558E94B}" presName="compNode" presStyleCnt="0"/>
      <dgm:spPr/>
    </dgm:pt>
    <dgm:pt modelId="{E8A6BED1-925E-41FC-A490-401E8B309E7E}" type="pres">
      <dgm:prSet presAssocID="{8C966297-EF41-4778-81A3-9313F558E94B}" presName="aNode" presStyleLbl="bgShp" presStyleIdx="2" presStyleCnt="3" custScaleX="51336"/>
      <dgm:spPr/>
      <dgm:t>
        <a:bodyPr/>
        <a:lstStyle/>
        <a:p>
          <a:endParaRPr lang="en-US"/>
        </a:p>
      </dgm:t>
    </dgm:pt>
    <dgm:pt modelId="{FFB72036-E264-4264-AC7C-93B56C6FF9BF}" type="pres">
      <dgm:prSet presAssocID="{8C966297-EF41-4778-81A3-9313F558E94B}" presName="textNode" presStyleLbl="bgShp" presStyleIdx="2" presStyleCnt="3"/>
      <dgm:spPr/>
      <dgm:t>
        <a:bodyPr/>
        <a:lstStyle/>
        <a:p>
          <a:endParaRPr lang="en-US"/>
        </a:p>
      </dgm:t>
    </dgm:pt>
    <dgm:pt modelId="{672AF243-33DB-450F-9CB3-41A4E51D168C}" type="pres">
      <dgm:prSet presAssocID="{8C966297-EF41-4778-81A3-9313F558E94B}" presName="compChildNode" presStyleCnt="0"/>
      <dgm:spPr/>
    </dgm:pt>
    <dgm:pt modelId="{4973F8B5-A96F-446C-8D37-6E8C12A1ABF3}" type="pres">
      <dgm:prSet presAssocID="{8C966297-EF41-4778-81A3-9313F558E94B}" presName="theInnerList" presStyleCnt="0"/>
      <dgm:spPr/>
    </dgm:pt>
    <dgm:pt modelId="{1B496ECC-AE7D-4AFC-8A0A-A803853BF7E3}" type="pres">
      <dgm:prSet presAssocID="{770602DC-C7D2-4A91-8355-89F3B88DC53D}" presName="childNode" presStyleLbl="node1" presStyleIdx="12" presStyleCnt="18" custScaleX="51336" custScaleY="2000000">
        <dgm:presLayoutVars>
          <dgm:bulletEnabled val="1"/>
        </dgm:presLayoutVars>
      </dgm:prSet>
      <dgm:spPr/>
      <dgm:t>
        <a:bodyPr/>
        <a:lstStyle/>
        <a:p>
          <a:endParaRPr lang="en-US"/>
        </a:p>
      </dgm:t>
    </dgm:pt>
    <dgm:pt modelId="{D75719CB-2668-44D1-882F-6E24DC6A8816}" type="pres">
      <dgm:prSet presAssocID="{770602DC-C7D2-4A91-8355-89F3B88DC53D}" presName="aSpace2" presStyleCnt="0"/>
      <dgm:spPr/>
    </dgm:pt>
    <dgm:pt modelId="{B984BE17-6637-4DAF-8B8A-3BB3DA92F64F}" type="pres">
      <dgm:prSet presAssocID="{A2254FBA-4429-404E-B709-BBE6A96FF6CE}" presName="childNode" presStyleLbl="node1" presStyleIdx="13" presStyleCnt="18" custScaleX="51336" custScaleY="2000000">
        <dgm:presLayoutVars>
          <dgm:bulletEnabled val="1"/>
        </dgm:presLayoutVars>
      </dgm:prSet>
      <dgm:spPr/>
      <dgm:t>
        <a:bodyPr/>
        <a:lstStyle/>
        <a:p>
          <a:endParaRPr lang="en-US"/>
        </a:p>
      </dgm:t>
    </dgm:pt>
    <dgm:pt modelId="{8186D9C8-A3BA-4617-98F4-50E60BD372DA}" type="pres">
      <dgm:prSet presAssocID="{A2254FBA-4429-404E-B709-BBE6A96FF6CE}" presName="aSpace2" presStyleCnt="0"/>
      <dgm:spPr/>
    </dgm:pt>
    <dgm:pt modelId="{C8DA000B-1BD0-4215-A08F-C4DC59351CE8}" type="pres">
      <dgm:prSet presAssocID="{6F531EBD-9BC3-4FB7-9234-57C6339D62D0}" presName="childNode" presStyleLbl="node1" presStyleIdx="14" presStyleCnt="18" custScaleX="51336" custScaleY="2000000">
        <dgm:presLayoutVars>
          <dgm:bulletEnabled val="1"/>
        </dgm:presLayoutVars>
      </dgm:prSet>
      <dgm:spPr/>
      <dgm:t>
        <a:bodyPr/>
        <a:lstStyle/>
        <a:p>
          <a:endParaRPr lang="en-US"/>
        </a:p>
      </dgm:t>
    </dgm:pt>
    <dgm:pt modelId="{40432C2B-2357-40BC-92A6-DBAEFE667C3F}" type="pres">
      <dgm:prSet presAssocID="{6F531EBD-9BC3-4FB7-9234-57C6339D62D0}" presName="aSpace2" presStyleCnt="0"/>
      <dgm:spPr/>
    </dgm:pt>
    <dgm:pt modelId="{DF88198F-431F-48BC-9055-EF140C89409F}" type="pres">
      <dgm:prSet presAssocID="{EC7E9F7D-65DB-4235-84AA-DF1C97EAF57D}" presName="childNode" presStyleLbl="node1" presStyleIdx="15" presStyleCnt="18" custScaleX="51336" custScaleY="2000000">
        <dgm:presLayoutVars>
          <dgm:bulletEnabled val="1"/>
        </dgm:presLayoutVars>
      </dgm:prSet>
      <dgm:spPr/>
      <dgm:t>
        <a:bodyPr/>
        <a:lstStyle/>
        <a:p>
          <a:endParaRPr lang="en-US"/>
        </a:p>
      </dgm:t>
    </dgm:pt>
    <dgm:pt modelId="{A95A84D1-D141-48BE-B150-3A1CFA474DF7}" type="pres">
      <dgm:prSet presAssocID="{EC7E9F7D-65DB-4235-84AA-DF1C97EAF57D}" presName="aSpace2" presStyleCnt="0"/>
      <dgm:spPr/>
    </dgm:pt>
    <dgm:pt modelId="{B19289EE-217E-43BB-882D-563E6DE9C449}" type="pres">
      <dgm:prSet presAssocID="{A22669A6-943F-4C59-87FA-62577D18CFD2}" presName="childNode" presStyleLbl="node1" presStyleIdx="16" presStyleCnt="18" custScaleX="51336" custScaleY="2000000">
        <dgm:presLayoutVars>
          <dgm:bulletEnabled val="1"/>
        </dgm:presLayoutVars>
      </dgm:prSet>
      <dgm:spPr/>
      <dgm:t>
        <a:bodyPr/>
        <a:lstStyle/>
        <a:p>
          <a:endParaRPr lang="en-US"/>
        </a:p>
      </dgm:t>
    </dgm:pt>
    <dgm:pt modelId="{116F3446-121E-4525-8257-6221735295EE}" type="pres">
      <dgm:prSet presAssocID="{A22669A6-943F-4C59-87FA-62577D18CFD2}" presName="aSpace2" presStyleCnt="0"/>
      <dgm:spPr/>
    </dgm:pt>
    <dgm:pt modelId="{AA0BCC8C-FEE6-45B2-8CEE-530A347F96EB}" type="pres">
      <dgm:prSet presAssocID="{BA92F151-3137-4C25-B6F8-FC8164FC9A10}" presName="childNode" presStyleLbl="node1" presStyleIdx="17" presStyleCnt="18" custScaleX="51336" custScaleY="2000000">
        <dgm:presLayoutVars>
          <dgm:bulletEnabled val="1"/>
        </dgm:presLayoutVars>
      </dgm:prSet>
      <dgm:spPr/>
      <dgm:t>
        <a:bodyPr/>
        <a:lstStyle/>
        <a:p>
          <a:endParaRPr lang="en-US"/>
        </a:p>
      </dgm:t>
    </dgm:pt>
  </dgm:ptLst>
  <dgm:cxnLst>
    <dgm:cxn modelId="{34B2DDFE-22B4-4FE7-A9EE-F3B1C629F35F}" type="presOf" srcId="{3F8A938B-9730-47E4-B574-1AD0C1F69D35}" destId="{9666F41A-CC20-49B9-908D-F03CF451168E}" srcOrd="0" destOrd="0" presId="urn:microsoft.com/office/officeart/2005/8/layout/lProcess2"/>
    <dgm:cxn modelId="{B2A0EA83-03D1-4844-9F72-F41B38E881BC}" srcId="{A15F79F7-06AF-402B-83C2-FAC1470BB24E}" destId="{A02D2B2A-5E82-464E-BCCE-0AC9EA333B93}" srcOrd="4" destOrd="0" parTransId="{CD050B40-67DC-44D7-9AA3-BB65E21DE29F}" sibTransId="{9DEAD5A4-959B-4365-A8CD-D5A220C13859}"/>
    <dgm:cxn modelId="{E9AAC020-0015-403B-AC02-B535C43EFDE3}" srcId="{8C966297-EF41-4778-81A3-9313F558E94B}" destId="{770602DC-C7D2-4A91-8355-89F3B88DC53D}" srcOrd="0" destOrd="0" parTransId="{7B20A3E0-B9F7-4C84-B267-A37FEBBFB4FA}" sibTransId="{9E814565-56E9-4D4C-976D-2FF5EDA1154E}"/>
    <dgm:cxn modelId="{79137292-C8BF-4BB6-A9B7-9DF7F92FFA80}" type="presOf" srcId="{EC7E9F7D-65DB-4235-84AA-DF1C97EAF57D}" destId="{DF88198F-431F-48BC-9055-EF140C89409F}" srcOrd="0" destOrd="0" presId="urn:microsoft.com/office/officeart/2005/8/layout/lProcess2"/>
    <dgm:cxn modelId="{E3B60C46-6241-4EE4-A628-0B40958EB7F0}" srcId="{75611DF1-6C60-47A6-AD4A-DFA945CE363D}" destId="{3F8A938B-9730-47E4-B574-1AD0C1F69D35}" srcOrd="3" destOrd="0" parTransId="{786E7A3E-E6AD-4B7E-9F47-A6BD1089A070}" sibTransId="{2EF6B032-C104-45D8-A10B-DD715530C960}"/>
    <dgm:cxn modelId="{B8FC1AC5-2FA1-4F98-937E-A0697AE0DEE2}" srcId="{75611DF1-6C60-47A6-AD4A-DFA945CE363D}" destId="{3082B40C-DFDB-4E9E-B6FF-475CC2431047}" srcOrd="0" destOrd="0" parTransId="{5F2B3F5A-E692-4A30-B182-CB6298D71C14}" sibTransId="{2AAFCB1F-A1FC-46D6-92D1-316663B4F3FB}"/>
    <dgm:cxn modelId="{683824DE-4179-478E-B968-D2AFDED4322B}" type="presOf" srcId="{584767A0-FCF4-4E8A-AF25-83FC6405CC77}" destId="{4D094905-0290-469F-8278-CE0D2683745A}" srcOrd="0" destOrd="0" presId="urn:microsoft.com/office/officeart/2005/8/layout/lProcess2"/>
    <dgm:cxn modelId="{5713F789-F2A0-4716-AF5E-F1C003CFB913}" type="presOf" srcId="{75611DF1-6C60-47A6-AD4A-DFA945CE363D}" destId="{DBEC9C41-A978-4361-9480-C9DF935B55C1}" srcOrd="1" destOrd="0" presId="urn:microsoft.com/office/officeart/2005/8/layout/lProcess2"/>
    <dgm:cxn modelId="{BB434193-312B-4A7F-AC76-EBA1D74EB7D0}" type="presOf" srcId="{A2254FBA-4429-404E-B709-BBE6A96FF6CE}" destId="{B984BE17-6637-4DAF-8B8A-3BB3DA92F64F}" srcOrd="0" destOrd="0" presId="urn:microsoft.com/office/officeart/2005/8/layout/lProcess2"/>
    <dgm:cxn modelId="{0F5A76E5-0FC2-4415-B9CF-28C45B9F3EEC}" type="presOf" srcId="{093E0E17-D9CE-4F67-A4D3-9B750C83DDD1}" destId="{5EEDFC0B-9B22-4C76-BA2B-3643AD0455E5}" srcOrd="0" destOrd="0" presId="urn:microsoft.com/office/officeart/2005/8/layout/lProcess2"/>
    <dgm:cxn modelId="{73D79A7B-CC03-4380-92F2-20BE8CA88C79}" type="presOf" srcId="{A02D2B2A-5E82-464E-BCCE-0AC9EA333B93}" destId="{E4B4B5BA-B512-4AA4-A20E-B522E990F3EB}" srcOrd="0" destOrd="0" presId="urn:microsoft.com/office/officeart/2005/8/layout/lProcess2"/>
    <dgm:cxn modelId="{1324B8C9-AA5D-4944-984F-4DFA6528F1EE}" srcId="{8C966297-EF41-4778-81A3-9313F558E94B}" destId="{A2254FBA-4429-404E-B709-BBE6A96FF6CE}" srcOrd="1" destOrd="0" parTransId="{00219740-BE41-4708-A09A-8C1A035B3D9C}" sibTransId="{37168EC9-B724-4F15-8A67-7857B4D66A5F}"/>
    <dgm:cxn modelId="{221FE538-60B8-4C4A-92DD-234BFE3474AF}" srcId="{8C966297-EF41-4778-81A3-9313F558E94B}" destId="{A22669A6-943F-4C59-87FA-62577D18CFD2}" srcOrd="4" destOrd="0" parTransId="{5DC07B80-C43C-42F9-AA4D-F46DE2F91985}" sibTransId="{72165DB9-1C3A-4600-BB8B-3EA428308127}"/>
    <dgm:cxn modelId="{336C5398-87EB-4998-87B1-7539E1070A8F}" type="presOf" srcId="{66544A13-5105-44F9-A61B-AED2FAE6EF73}" destId="{3035DB7A-BD3F-437B-9DB5-82C3A23F930C}" srcOrd="0" destOrd="0" presId="urn:microsoft.com/office/officeart/2005/8/layout/lProcess2"/>
    <dgm:cxn modelId="{2D284B0A-57C8-4F69-A492-9D2872C506EA}" type="presOf" srcId="{75611DF1-6C60-47A6-AD4A-DFA945CE363D}" destId="{ED2A3EC4-1907-4543-AA49-B53225189D14}" srcOrd="0" destOrd="0" presId="urn:microsoft.com/office/officeart/2005/8/layout/lProcess2"/>
    <dgm:cxn modelId="{854462F3-C3E7-4848-A200-5DE4107C3755}" type="presOf" srcId="{C90617AB-E291-4984-8E5B-05636E350A04}" destId="{04D11226-A801-4A95-A63E-95A0E1FD7D6E}" srcOrd="0" destOrd="0" presId="urn:microsoft.com/office/officeart/2005/8/layout/lProcess2"/>
    <dgm:cxn modelId="{844621F0-89F3-4283-9850-F17D21D2F8CD}" type="presOf" srcId="{8C966297-EF41-4778-81A3-9313F558E94B}" destId="{FFB72036-E264-4264-AC7C-93B56C6FF9BF}" srcOrd="1" destOrd="0" presId="urn:microsoft.com/office/officeart/2005/8/layout/lProcess2"/>
    <dgm:cxn modelId="{585BB06C-CC38-4968-861E-7A2C8CEFC200}" type="presOf" srcId="{C64199F6-36CA-4A12-BF7E-BCE862F4788C}" destId="{CBE6BF6A-3093-4798-8FB8-1B346B1934AC}" srcOrd="0" destOrd="0" presId="urn:microsoft.com/office/officeart/2005/8/layout/lProcess2"/>
    <dgm:cxn modelId="{E397A930-E2D6-4BEA-8452-962ADA2F79FE}" srcId="{A15F79F7-06AF-402B-83C2-FAC1470BB24E}" destId="{DF202118-4D3A-4C93-A0D4-92C24C2C323D}" srcOrd="5" destOrd="0" parTransId="{96FEF9A9-888B-4CBF-B3E4-CABFB24973EE}" sibTransId="{207F56D2-8632-4BDD-A203-32D5490A30DB}"/>
    <dgm:cxn modelId="{BDE84E2F-DB26-46CD-B751-A9C70E782274}" type="presOf" srcId="{A15F79F7-06AF-402B-83C2-FAC1470BB24E}" destId="{729AB69F-2F82-4FAC-9D36-9B8C27F4DE31}" srcOrd="1" destOrd="0" presId="urn:microsoft.com/office/officeart/2005/8/layout/lProcess2"/>
    <dgm:cxn modelId="{B0446F39-329C-4B0C-B058-0417BE9B585E}" type="presOf" srcId="{3082B40C-DFDB-4E9E-B6FF-475CC2431047}" destId="{F7C29C00-15F4-4628-A136-1F9459B139DB}" srcOrd="0" destOrd="0" presId="urn:microsoft.com/office/officeart/2005/8/layout/lProcess2"/>
    <dgm:cxn modelId="{9CDE6B34-1D70-4B20-A249-6DC5CCD6FE68}" srcId="{75611DF1-6C60-47A6-AD4A-DFA945CE363D}" destId="{C90617AB-E291-4984-8E5B-05636E350A04}" srcOrd="5" destOrd="0" parTransId="{EA44C2DF-234F-47FC-91C5-F803485A5591}" sibTransId="{F7075EA3-8FD9-4C1E-9007-7CA0D7E2B037}"/>
    <dgm:cxn modelId="{4EB2D08F-F009-4172-B9B7-735861A84D5A}" type="presOf" srcId="{770602DC-C7D2-4A91-8355-89F3B88DC53D}" destId="{1B496ECC-AE7D-4AFC-8A0A-A803853BF7E3}" srcOrd="0" destOrd="0" presId="urn:microsoft.com/office/officeart/2005/8/layout/lProcess2"/>
    <dgm:cxn modelId="{5E65A285-721C-4038-965C-E04EF9D3EBF2}" srcId="{66544A13-5105-44F9-A61B-AED2FAE6EF73}" destId="{8C966297-EF41-4778-81A3-9313F558E94B}" srcOrd="2" destOrd="0" parTransId="{EE16133E-D4D1-4D29-B4F9-82529D7F71AA}" sibTransId="{71F7A76A-03EF-4AA5-94C9-882A4208D944}"/>
    <dgm:cxn modelId="{1525BBA7-7377-47E0-9646-7D1C83CECF94}" srcId="{8C966297-EF41-4778-81A3-9313F558E94B}" destId="{EC7E9F7D-65DB-4235-84AA-DF1C97EAF57D}" srcOrd="3" destOrd="0" parTransId="{0BA35AE3-9A51-4F63-B008-8F2D912BD738}" sibTransId="{17E1308C-13F0-4BE1-A91B-A6211040FDD7}"/>
    <dgm:cxn modelId="{622D98BD-B91E-4809-A253-D4D518CCE93B}" type="presOf" srcId="{A22669A6-943F-4C59-87FA-62577D18CFD2}" destId="{B19289EE-217E-43BB-882D-563E6DE9C449}" srcOrd="0" destOrd="0" presId="urn:microsoft.com/office/officeart/2005/8/layout/lProcess2"/>
    <dgm:cxn modelId="{A153652E-F1DD-4649-B9FF-EDDFD7CD7B40}" srcId="{66544A13-5105-44F9-A61B-AED2FAE6EF73}" destId="{75611DF1-6C60-47A6-AD4A-DFA945CE363D}" srcOrd="1" destOrd="0" parTransId="{B14A4D77-10BD-460A-B42A-4B106232D38C}" sibTransId="{884B0B7F-3BBE-43F2-A0E7-4DEA3E42E5E4}"/>
    <dgm:cxn modelId="{734F9249-DC27-4CB0-92AB-C9038F143A86}" type="presOf" srcId="{BA92F151-3137-4C25-B6F8-FC8164FC9A10}" destId="{AA0BCC8C-FEE6-45B2-8CEE-530A347F96EB}" srcOrd="0" destOrd="0" presId="urn:microsoft.com/office/officeart/2005/8/layout/lProcess2"/>
    <dgm:cxn modelId="{0DEF911C-7AEE-405E-9C3B-CFFFF17E6641}" type="presOf" srcId="{A15F79F7-06AF-402B-83C2-FAC1470BB24E}" destId="{AA0354C2-72C5-40BB-9C38-5CC5125F1DE7}" srcOrd="0" destOrd="0" presId="urn:microsoft.com/office/officeart/2005/8/layout/lProcess2"/>
    <dgm:cxn modelId="{9CDF36D2-2ECF-4D42-B694-8FC3D2B83CEE}" srcId="{66544A13-5105-44F9-A61B-AED2FAE6EF73}" destId="{A15F79F7-06AF-402B-83C2-FAC1470BB24E}" srcOrd="0" destOrd="0" parTransId="{1B8EA1C3-FBE9-44EB-8D47-2410D9B4D008}" sibTransId="{C11C740C-4538-4B3F-854A-2CE66F5DC28D}"/>
    <dgm:cxn modelId="{06BEE356-B52C-4118-BB75-640EC93FC01D}" srcId="{A15F79F7-06AF-402B-83C2-FAC1470BB24E}" destId="{093E0E17-D9CE-4F67-A4D3-9B750C83DDD1}" srcOrd="2" destOrd="0" parTransId="{6D99C551-3927-4475-A06E-B464ED727489}" sibTransId="{83402869-9C00-4161-B3B0-8F3DF8103635}"/>
    <dgm:cxn modelId="{5DAD9421-D078-4DDB-809E-E9E2B94F8F00}" srcId="{A15F79F7-06AF-402B-83C2-FAC1470BB24E}" destId="{584767A0-FCF4-4E8A-AF25-83FC6405CC77}" srcOrd="1" destOrd="0" parTransId="{894AF1E8-009B-4668-825A-1C889A00DACA}" sibTransId="{08C7A18B-4317-4438-9FAC-E9ABD2CCD8C7}"/>
    <dgm:cxn modelId="{5CDE8C05-B485-471A-BE96-AF7E59A907CB}" type="presOf" srcId="{6F531EBD-9BC3-4FB7-9234-57C6339D62D0}" destId="{C8DA000B-1BD0-4215-A08F-C4DC59351CE8}" srcOrd="0" destOrd="0" presId="urn:microsoft.com/office/officeart/2005/8/layout/lProcess2"/>
    <dgm:cxn modelId="{11CA81CF-4EC6-4CF6-915E-266F3059E61D}" srcId="{A15F79F7-06AF-402B-83C2-FAC1470BB24E}" destId="{EB03FF13-427B-49C2-839F-2EB3A2A219A5}" srcOrd="0" destOrd="0" parTransId="{FC345075-58A0-408B-A428-C37E5C654E7F}" sibTransId="{A7AEEBF9-B3A4-467C-B00B-51F828AE6D78}"/>
    <dgm:cxn modelId="{9365D682-156F-48FD-8A9B-4A78EA0F4C17}" type="presOf" srcId="{EB03FF13-427B-49C2-839F-2EB3A2A219A5}" destId="{2C43E122-17E2-48BE-A227-046663AA056E}" srcOrd="0" destOrd="0" presId="urn:microsoft.com/office/officeart/2005/8/layout/lProcess2"/>
    <dgm:cxn modelId="{D84AC182-3999-4BB0-A84A-3D3F00B3E28B}" srcId="{A15F79F7-06AF-402B-83C2-FAC1470BB24E}" destId="{C64199F6-36CA-4A12-BF7E-BCE862F4788C}" srcOrd="3" destOrd="0" parTransId="{0D67F979-45B2-4DB4-A179-24047B0370F6}" sibTransId="{A6BE77AF-693C-4B7A-80FC-51ECE73738DB}"/>
    <dgm:cxn modelId="{87001D60-8FC5-41B2-80EA-971A356E7732}" type="presOf" srcId="{DF202118-4D3A-4C93-A0D4-92C24C2C323D}" destId="{E27AEAAF-CE26-4F9F-B4E0-658E9185B45B}" srcOrd="0" destOrd="0" presId="urn:microsoft.com/office/officeart/2005/8/layout/lProcess2"/>
    <dgm:cxn modelId="{9C1F42B6-09DF-4715-907F-3010EC2ADE5B}" type="presOf" srcId="{AD90EF66-9C69-4820-A82D-77178A539F2F}" destId="{4F9025C4-9F21-4C76-8E64-EAFC654192CE}" srcOrd="0" destOrd="0" presId="urn:microsoft.com/office/officeart/2005/8/layout/lProcess2"/>
    <dgm:cxn modelId="{2D2E7E3B-FE7D-465B-ADAD-C40FB466AD89}" type="presOf" srcId="{8C966297-EF41-4778-81A3-9313F558E94B}" destId="{E8A6BED1-925E-41FC-A490-401E8B309E7E}" srcOrd="0" destOrd="0" presId="urn:microsoft.com/office/officeart/2005/8/layout/lProcess2"/>
    <dgm:cxn modelId="{FDD4980F-5809-44F4-A8AF-FED1E564AA64}" srcId="{75611DF1-6C60-47A6-AD4A-DFA945CE363D}" destId="{118B1BD7-BA15-4B05-AAD3-4C6A906FC94A}" srcOrd="2" destOrd="0" parTransId="{B70E3CE9-F98A-478F-AA24-34DDAC849894}" sibTransId="{01860A1F-BB69-4211-835C-567D028FC3EE}"/>
    <dgm:cxn modelId="{F81F29BD-9644-45CE-A189-F3164F4D8896}" srcId="{8C966297-EF41-4778-81A3-9313F558E94B}" destId="{BA92F151-3137-4C25-B6F8-FC8164FC9A10}" srcOrd="5" destOrd="0" parTransId="{3F978E01-FB6C-4835-944B-69E707B6032D}" sibTransId="{E250C72E-1F44-414D-B3F8-C72BD3A4C77D}"/>
    <dgm:cxn modelId="{F357DEA9-435F-4A81-A25A-88D67B8BCFE9}" srcId="{8C966297-EF41-4778-81A3-9313F558E94B}" destId="{6F531EBD-9BC3-4FB7-9234-57C6339D62D0}" srcOrd="2" destOrd="0" parTransId="{FB71BEEC-EE87-429E-ACD6-C302AB30F39E}" sibTransId="{E7D421AF-DFC9-4B01-8A4A-30B067336778}"/>
    <dgm:cxn modelId="{5049CA8A-4642-40F7-BEDD-58472DAEA306}" type="presOf" srcId="{118B1BD7-BA15-4B05-AAD3-4C6A906FC94A}" destId="{12B58ED0-8B77-4628-9012-B478ACB3DC10}" srcOrd="0" destOrd="0" presId="urn:microsoft.com/office/officeart/2005/8/layout/lProcess2"/>
    <dgm:cxn modelId="{BFDD0A0B-D470-418D-AEBD-3020E8F7EAA4}" srcId="{75611DF1-6C60-47A6-AD4A-DFA945CE363D}" destId="{AD90EF66-9C69-4820-A82D-77178A539F2F}" srcOrd="1" destOrd="0" parTransId="{1DB7E0C0-F127-4A01-951C-8BAFDD6564DC}" sibTransId="{3C0FF6F8-2EAD-4FBA-928E-779E850AD0AE}"/>
    <dgm:cxn modelId="{809EFB6E-A4D9-4891-91DE-BF69A107949E}" srcId="{75611DF1-6C60-47A6-AD4A-DFA945CE363D}" destId="{BC01053E-0292-4FA8-8090-4BF212850188}" srcOrd="4" destOrd="0" parTransId="{9663B8C0-1743-4576-9B44-3BA72C673D7E}" sibTransId="{2594E94F-02EE-425A-8F81-90DA7157F460}"/>
    <dgm:cxn modelId="{0CA66EEC-1B51-473F-8BC8-7D26BC406BC4}" type="presOf" srcId="{BC01053E-0292-4FA8-8090-4BF212850188}" destId="{014CAB5A-BEDF-4C95-941B-855864307665}" srcOrd="0" destOrd="0" presId="urn:microsoft.com/office/officeart/2005/8/layout/lProcess2"/>
    <dgm:cxn modelId="{F074A1D5-8CC7-4BD2-AD62-9CB78D3BC84E}" type="presParOf" srcId="{3035DB7A-BD3F-437B-9DB5-82C3A23F930C}" destId="{52B3362D-5142-4698-BFDC-DBD7C5B02EA1}" srcOrd="0" destOrd="0" presId="urn:microsoft.com/office/officeart/2005/8/layout/lProcess2"/>
    <dgm:cxn modelId="{7E42BD0B-075E-49AA-8F6E-DD40AB0608AA}" type="presParOf" srcId="{52B3362D-5142-4698-BFDC-DBD7C5B02EA1}" destId="{AA0354C2-72C5-40BB-9C38-5CC5125F1DE7}" srcOrd="0" destOrd="0" presId="urn:microsoft.com/office/officeart/2005/8/layout/lProcess2"/>
    <dgm:cxn modelId="{88BD6903-D95C-4497-BE76-FE736A94613D}" type="presParOf" srcId="{52B3362D-5142-4698-BFDC-DBD7C5B02EA1}" destId="{729AB69F-2F82-4FAC-9D36-9B8C27F4DE31}" srcOrd="1" destOrd="0" presId="urn:microsoft.com/office/officeart/2005/8/layout/lProcess2"/>
    <dgm:cxn modelId="{8D395AA9-F835-4D37-8FBF-A04003D08BEB}" type="presParOf" srcId="{52B3362D-5142-4698-BFDC-DBD7C5B02EA1}" destId="{573BD5F3-F9F5-49C6-8813-24A73D7EFE12}" srcOrd="2" destOrd="0" presId="urn:microsoft.com/office/officeart/2005/8/layout/lProcess2"/>
    <dgm:cxn modelId="{87F67B48-9A97-4A12-A3CF-07A445402CC1}" type="presParOf" srcId="{573BD5F3-F9F5-49C6-8813-24A73D7EFE12}" destId="{4A792082-3798-4D0D-B747-B4607BF2D156}" srcOrd="0" destOrd="0" presId="urn:microsoft.com/office/officeart/2005/8/layout/lProcess2"/>
    <dgm:cxn modelId="{9187E794-A103-4C94-A52A-27BA5818FADE}" type="presParOf" srcId="{4A792082-3798-4D0D-B747-B4607BF2D156}" destId="{2C43E122-17E2-48BE-A227-046663AA056E}" srcOrd="0" destOrd="0" presId="urn:microsoft.com/office/officeart/2005/8/layout/lProcess2"/>
    <dgm:cxn modelId="{7C38DE3E-6626-4F68-B1FE-1DFF1AE73586}" type="presParOf" srcId="{4A792082-3798-4D0D-B747-B4607BF2D156}" destId="{DD054613-7A08-4C78-AADF-5026BFCFA752}" srcOrd="1" destOrd="0" presId="urn:microsoft.com/office/officeart/2005/8/layout/lProcess2"/>
    <dgm:cxn modelId="{0F6AB63E-F5B9-43E5-A05E-F65E5AB7C248}" type="presParOf" srcId="{4A792082-3798-4D0D-B747-B4607BF2D156}" destId="{4D094905-0290-469F-8278-CE0D2683745A}" srcOrd="2" destOrd="0" presId="urn:microsoft.com/office/officeart/2005/8/layout/lProcess2"/>
    <dgm:cxn modelId="{764638CE-D8FE-45BC-8680-FB7B365D43F8}" type="presParOf" srcId="{4A792082-3798-4D0D-B747-B4607BF2D156}" destId="{925995E6-9F1A-4871-8DB8-5D7D271D2FE9}" srcOrd="3" destOrd="0" presId="urn:microsoft.com/office/officeart/2005/8/layout/lProcess2"/>
    <dgm:cxn modelId="{0106D3FD-C1B2-4327-8A56-F0B60BB706A3}" type="presParOf" srcId="{4A792082-3798-4D0D-B747-B4607BF2D156}" destId="{5EEDFC0B-9B22-4C76-BA2B-3643AD0455E5}" srcOrd="4" destOrd="0" presId="urn:microsoft.com/office/officeart/2005/8/layout/lProcess2"/>
    <dgm:cxn modelId="{3A8F4BDB-6734-4A73-8588-F3BEF1D9BFEF}" type="presParOf" srcId="{4A792082-3798-4D0D-B747-B4607BF2D156}" destId="{38A7F448-CD60-48AA-AA73-21D7C8267A3E}" srcOrd="5" destOrd="0" presId="urn:microsoft.com/office/officeart/2005/8/layout/lProcess2"/>
    <dgm:cxn modelId="{C14D0A9A-F5F7-41B2-8098-F565F4877BFB}" type="presParOf" srcId="{4A792082-3798-4D0D-B747-B4607BF2D156}" destId="{CBE6BF6A-3093-4798-8FB8-1B346B1934AC}" srcOrd="6" destOrd="0" presId="urn:microsoft.com/office/officeart/2005/8/layout/lProcess2"/>
    <dgm:cxn modelId="{5395848A-9496-47F7-8FC5-989E5F2489CF}" type="presParOf" srcId="{4A792082-3798-4D0D-B747-B4607BF2D156}" destId="{25761C07-C7DD-4F0E-AFA1-73025B3DC4B0}" srcOrd="7" destOrd="0" presId="urn:microsoft.com/office/officeart/2005/8/layout/lProcess2"/>
    <dgm:cxn modelId="{18684FC6-FF21-4E34-B72B-27671D4C69BA}" type="presParOf" srcId="{4A792082-3798-4D0D-B747-B4607BF2D156}" destId="{E4B4B5BA-B512-4AA4-A20E-B522E990F3EB}" srcOrd="8" destOrd="0" presId="urn:microsoft.com/office/officeart/2005/8/layout/lProcess2"/>
    <dgm:cxn modelId="{F6A8F355-872B-4FF7-89A8-733AD2CFB1B0}" type="presParOf" srcId="{4A792082-3798-4D0D-B747-B4607BF2D156}" destId="{6FDBC30F-C066-4674-B698-9B2080FE4766}" srcOrd="9" destOrd="0" presId="urn:microsoft.com/office/officeart/2005/8/layout/lProcess2"/>
    <dgm:cxn modelId="{8EC78098-2AAF-4D8A-AD97-6CBEDB3ACBBD}" type="presParOf" srcId="{4A792082-3798-4D0D-B747-B4607BF2D156}" destId="{E27AEAAF-CE26-4F9F-B4E0-658E9185B45B}" srcOrd="10" destOrd="0" presId="urn:microsoft.com/office/officeart/2005/8/layout/lProcess2"/>
    <dgm:cxn modelId="{3833DAFA-E42A-44BC-831D-1BFD87C8FF02}" type="presParOf" srcId="{3035DB7A-BD3F-437B-9DB5-82C3A23F930C}" destId="{130D7F6A-4140-4550-8747-6426E96E0A69}" srcOrd="1" destOrd="0" presId="urn:microsoft.com/office/officeart/2005/8/layout/lProcess2"/>
    <dgm:cxn modelId="{B4798024-0546-444C-8906-7C50418D994D}" type="presParOf" srcId="{3035DB7A-BD3F-437B-9DB5-82C3A23F930C}" destId="{EF215CD6-B346-4A6C-9937-C8004A655142}" srcOrd="2" destOrd="0" presId="urn:microsoft.com/office/officeart/2005/8/layout/lProcess2"/>
    <dgm:cxn modelId="{CB728358-B27E-4235-8A4C-0F9F965D517C}" type="presParOf" srcId="{EF215CD6-B346-4A6C-9937-C8004A655142}" destId="{ED2A3EC4-1907-4543-AA49-B53225189D14}" srcOrd="0" destOrd="0" presId="urn:microsoft.com/office/officeart/2005/8/layout/lProcess2"/>
    <dgm:cxn modelId="{B697293E-09FE-4DAC-9FE6-330A45DAE15F}" type="presParOf" srcId="{EF215CD6-B346-4A6C-9937-C8004A655142}" destId="{DBEC9C41-A978-4361-9480-C9DF935B55C1}" srcOrd="1" destOrd="0" presId="urn:microsoft.com/office/officeart/2005/8/layout/lProcess2"/>
    <dgm:cxn modelId="{A722AB05-AB27-4F3D-94FD-5E93954EDA3F}" type="presParOf" srcId="{EF215CD6-B346-4A6C-9937-C8004A655142}" destId="{79C65FB2-A0C0-46B8-8C44-3C857AD14AEE}" srcOrd="2" destOrd="0" presId="urn:microsoft.com/office/officeart/2005/8/layout/lProcess2"/>
    <dgm:cxn modelId="{FC2AB052-E5AF-49E9-BE97-E442A1563B25}" type="presParOf" srcId="{79C65FB2-A0C0-46B8-8C44-3C857AD14AEE}" destId="{E853EC3A-1696-4D7C-ABCF-CE5A22A2CEA8}" srcOrd="0" destOrd="0" presId="urn:microsoft.com/office/officeart/2005/8/layout/lProcess2"/>
    <dgm:cxn modelId="{47B78EC7-FD57-4854-B9CF-594AFD9EF8D5}" type="presParOf" srcId="{E853EC3A-1696-4D7C-ABCF-CE5A22A2CEA8}" destId="{F7C29C00-15F4-4628-A136-1F9459B139DB}" srcOrd="0" destOrd="0" presId="urn:microsoft.com/office/officeart/2005/8/layout/lProcess2"/>
    <dgm:cxn modelId="{6E588722-E5BC-404A-BF64-4FAD444B088C}" type="presParOf" srcId="{E853EC3A-1696-4D7C-ABCF-CE5A22A2CEA8}" destId="{993190AB-6FC2-430B-9D95-F5F0F26FB467}" srcOrd="1" destOrd="0" presId="urn:microsoft.com/office/officeart/2005/8/layout/lProcess2"/>
    <dgm:cxn modelId="{68B2E575-DB38-4944-BD39-05324D2EABA8}" type="presParOf" srcId="{E853EC3A-1696-4D7C-ABCF-CE5A22A2CEA8}" destId="{4F9025C4-9F21-4C76-8E64-EAFC654192CE}" srcOrd="2" destOrd="0" presId="urn:microsoft.com/office/officeart/2005/8/layout/lProcess2"/>
    <dgm:cxn modelId="{DB6E9DD7-4A41-404F-B9E8-2D9760708FAB}" type="presParOf" srcId="{E853EC3A-1696-4D7C-ABCF-CE5A22A2CEA8}" destId="{448879CA-4D94-41F7-82CF-7383A2283714}" srcOrd="3" destOrd="0" presId="urn:microsoft.com/office/officeart/2005/8/layout/lProcess2"/>
    <dgm:cxn modelId="{07EF3352-BA2D-4E5A-9BE6-E84E284ACF7F}" type="presParOf" srcId="{E853EC3A-1696-4D7C-ABCF-CE5A22A2CEA8}" destId="{12B58ED0-8B77-4628-9012-B478ACB3DC10}" srcOrd="4" destOrd="0" presId="urn:microsoft.com/office/officeart/2005/8/layout/lProcess2"/>
    <dgm:cxn modelId="{A252B611-D529-4B6B-B01B-35C6E8FD7E54}" type="presParOf" srcId="{E853EC3A-1696-4D7C-ABCF-CE5A22A2CEA8}" destId="{CB45059C-C288-4B05-B985-290E79C11791}" srcOrd="5" destOrd="0" presId="urn:microsoft.com/office/officeart/2005/8/layout/lProcess2"/>
    <dgm:cxn modelId="{3560801E-FBE7-4587-8258-0E63DD88165E}" type="presParOf" srcId="{E853EC3A-1696-4D7C-ABCF-CE5A22A2CEA8}" destId="{9666F41A-CC20-49B9-908D-F03CF451168E}" srcOrd="6" destOrd="0" presId="urn:microsoft.com/office/officeart/2005/8/layout/lProcess2"/>
    <dgm:cxn modelId="{1F7D85DC-017F-4262-9F8E-F66FCE9B53B6}" type="presParOf" srcId="{E853EC3A-1696-4D7C-ABCF-CE5A22A2CEA8}" destId="{8D7BAB11-DAE8-4CBA-8883-7B70E0742282}" srcOrd="7" destOrd="0" presId="urn:microsoft.com/office/officeart/2005/8/layout/lProcess2"/>
    <dgm:cxn modelId="{2176F09E-3F0C-47C4-BAA8-C57EFFF598D4}" type="presParOf" srcId="{E853EC3A-1696-4D7C-ABCF-CE5A22A2CEA8}" destId="{014CAB5A-BEDF-4C95-941B-855864307665}" srcOrd="8" destOrd="0" presId="urn:microsoft.com/office/officeart/2005/8/layout/lProcess2"/>
    <dgm:cxn modelId="{BC85E3B3-522E-448B-BDD8-012FE1A0112C}" type="presParOf" srcId="{E853EC3A-1696-4D7C-ABCF-CE5A22A2CEA8}" destId="{291020D9-18AF-4A37-ABEA-15DE11829B48}" srcOrd="9" destOrd="0" presId="urn:microsoft.com/office/officeart/2005/8/layout/lProcess2"/>
    <dgm:cxn modelId="{B6923A4D-9980-4071-B39D-31E7F98D438E}" type="presParOf" srcId="{E853EC3A-1696-4D7C-ABCF-CE5A22A2CEA8}" destId="{04D11226-A801-4A95-A63E-95A0E1FD7D6E}" srcOrd="10" destOrd="0" presId="urn:microsoft.com/office/officeart/2005/8/layout/lProcess2"/>
    <dgm:cxn modelId="{78371DA5-3849-4D08-B2E5-E9409D14F35C}" type="presParOf" srcId="{3035DB7A-BD3F-437B-9DB5-82C3A23F930C}" destId="{F9434D9B-2304-4472-A132-C6DF77FF5588}" srcOrd="3" destOrd="0" presId="urn:microsoft.com/office/officeart/2005/8/layout/lProcess2"/>
    <dgm:cxn modelId="{A56D4578-40CE-4655-9777-ECB7F7FF4BAB}" type="presParOf" srcId="{3035DB7A-BD3F-437B-9DB5-82C3A23F930C}" destId="{ED8F4CCB-AD56-47F6-9A80-A0208C0FB0D2}" srcOrd="4" destOrd="0" presId="urn:microsoft.com/office/officeart/2005/8/layout/lProcess2"/>
    <dgm:cxn modelId="{3AC9513D-C6FE-4E6F-89EA-98E2177BA356}" type="presParOf" srcId="{ED8F4CCB-AD56-47F6-9A80-A0208C0FB0D2}" destId="{E8A6BED1-925E-41FC-A490-401E8B309E7E}" srcOrd="0" destOrd="0" presId="urn:microsoft.com/office/officeart/2005/8/layout/lProcess2"/>
    <dgm:cxn modelId="{78159A27-6196-4883-88BB-A125366B0DA5}" type="presParOf" srcId="{ED8F4CCB-AD56-47F6-9A80-A0208C0FB0D2}" destId="{FFB72036-E264-4264-AC7C-93B56C6FF9BF}" srcOrd="1" destOrd="0" presId="urn:microsoft.com/office/officeart/2005/8/layout/lProcess2"/>
    <dgm:cxn modelId="{1BBD3E3F-F825-4108-BFAD-D36B1F4813FC}" type="presParOf" srcId="{ED8F4CCB-AD56-47F6-9A80-A0208C0FB0D2}" destId="{672AF243-33DB-450F-9CB3-41A4E51D168C}" srcOrd="2" destOrd="0" presId="urn:microsoft.com/office/officeart/2005/8/layout/lProcess2"/>
    <dgm:cxn modelId="{454835EF-A317-436A-AA5B-BB9ECABE44D9}" type="presParOf" srcId="{672AF243-33DB-450F-9CB3-41A4E51D168C}" destId="{4973F8B5-A96F-446C-8D37-6E8C12A1ABF3}" srcOrd="0" destOrd="0" presId="urn:microsoft.com/office/officeart/2005/8/layout/lProcess2"/>
    <dgm:cxn modelId="{65E26364-97D3-4E61-9D46-8AD51CF312E7}" type="presParOf" srcId="{4973F8B5-A96F-446C-8D37-6E8C12A1ABF3}" destId="{1B496ECC-AE7D-4AFC-8A0A-A803853BF7E3}" srcOrd="0" destOrd="0" presId="urn:microsoft.com/office/officeart/2005/8/layout/lProcess2"/>
    <dgm:cxn modelId="{C1F08F46-6BC9-4D51-A580-EEAAE0757ACC}" type="presParOf" srcId="{4973F8B5-A96F-446C-8D37-6E8C12A1ABF3}" destId="{D75719CB-2668-44D1-882F-6E24DC6A8816}" srcOrd="1" destOrd="0" presId="urn:microsoft.com/office/officeart/2005/8/layout/lProcess2"/>
    <dgm:cxn modelId="{EA8A1A95-B287-4966-BE41-3EC0BBB4FEC2}" type="presParOf" srcId="{4973F8B5-A96F-446C-8D37-6E8C12A1ABF3}" destId="{B984BE17-6637-4DAF-8B8A-3BB3DA92F64F}" srcOrd="2" destOrd="0" presId="urn:microsoft.com/office/officeart/2005/8/layout/lProcess2"/>
    <dgm:cxn modelId="{DA62B682-02F0-41E6-B3DA-8899A4E2A946}" type="presParOf" srcId="{4973F8B5-A96F-446C-8D37-6E8C12A1ABF3}" destId="{8186D9C8-A3BA-4617-98F4-50E60BD372DA}" srcOrd="3" destOrd="0" presId="urn:microsoft.com/office/officeart/2005/8/layout/lProcess2"/>
    <dgm:cxn modelId="{0A60ADF8-42B7-455E-8829-B38F2F12693A}" type="presParOf" srcId="{4973F8B5-A96F-446C-8D37-6E8C12A1ABF3}" destId="{C8DA000B-1BD0-4215-A08F-C4DC59351CE8}" srcOrd="4" destOrd="0" presId="urn:microsoft.com/office/officeart/2005/8/layout/lProcess2"/>
    <dgm:cxn modelId="{0A53207B-2D79-41A0-8F96-2117BB7320C8}" type="presParOf" srcId="{4973F8B5-A96F-446C-8D37-6E8C12A1ABF3}" destId="{40432C2B-2357-40BC-92A6-DBAEFE667C3F}" srcOrd="5" destOrd="0" presId="urn:microsoft.com/office/officeart/2005/8/layout/lProcess2"/>
    <dgm:cxn modelId="{DC9C6C5C-A82A-40A3-B596-76D00F58D860}" type="presParOf" srcId="{4973F8B5-A96F-446C-8D37-6E8C12A1ABF3}" destId="{DF88198F-431F-48BC-9055-EF140C89409F}" srcOrd="6" destOrd="0" presId="urn:microsoft.com/office/officeart/2005/8/layout/lProcess2"/>
    <dgm:cxn modelId="{AF92CA71-32B4-4D55-99D9-7D75ED97B993}" type="presParOf" srcId="{4973F8B5-A96F-446C-8D37-6E8C12A1ABF3}" destId="{A95A84D1-D141-48BE-B150-3A1CFA474DF7}" srcOrd="7" destOrd="0" presId="urn:microsoft.com/office/officeart/2005/8/layout/lProcess2"/>
    <dgm:cxn modelId="{6E50A781-043E-4132-A651-B884CDAB50CA}" type="presParOf" srcId="{4973F8B5-A96F-446C-8D37-6E8C12A1ABF3}" destId="{B19289EE-217E-43BB-882D-563E6DE9C449}" srcOrd="8" destOrd="0" presId="urn:microsoft.com/office/officeart/2005/8/layout/lProcess2"/>
    <dgm:cxn modelId="{B9C641AD-5A60-4222-8D69-BFE5669458E5}" type="presParOf" srcId="{4973F8B5-A96F-446C-8D37-6E8C12A1ABF3}" destId="{116F3446-121E-4525-8257-6221735295EE}" srcOrd="9" destOrd="0" presId="urn:microsoft.com/office/officeart/2005/8/layout/lProcess2"/>
    <dgm:cxn modelId="{39DDE111-0EAF-405E-9370-C1244B9FCE47}" type="presParOf" srcId="{4973F8B5-A96F-446C-8D37-6E8C12A1ABF3}" destId="{AA0BCC8C-FEE6-45B2-8CEE-530A347F96EB}" srcOrd="1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ED6ED0-F594-4330-9B3A-D275580AA463}" type="doc">
      <dgm:prSet loTypeId="urn:microsoft.com/office/officeart/2005/8/layout/vList2" loCatId="list" qsTypeId="urn:microsoft.com/office/officeart/2005/8/quickstyle/3d2" qsCatId="3D" csTypeId="urn:microsoft.com/office/officeart/2005/8/colors/colorful4" csCatId="colorful" phldr="1"/>
      <dgm:spPr/>
      <dgm:t>
        <a:bodyPr/>
        <a:lstStyle/>
        <a:p>
          <a:endParaRPr lang="en-US"/>
        </a:p>
      </dgm:t>
    </dgm:pt>
    <dgm:pt modelId="{0A729F5B-CCB4-4E27-9DA2-02948512741A}">
      <dgm:prSet custT="1"/>
      <dgm:spPr/>
      <dgm:t>
        <a:bodyPr/>
        <a:lstStyle/>
        <a:p>
          <a:pPr rtl="0"/>
          <a:r>
            <a:rPr lang="en-US" sz="2200" b="1" dirty="0" smtClean="0">
              <a:latin typeface="Arial" pitchFamily="34" charset="0"/>
              <a:cs typeface="Arial" pitchFamily="34" charset="0"/>
            </a:rPr>
            <a:t>Reflects mandated growth in social services programs</a:t>
          </a:r>
          <a:endParaRPr lang="en-US" sz="2200" b="1" dirty="0">
            <a:latin typeface="Arial" pitchFamily="34" charset="0"/>
            <a:cs typeface="Arial" pitchFamily="34" charset="0"/>
          </a:endParaRPr>
        </a:p>
      </dgm:t>
    </dgm:pt>
    <dgm:pt modelId="{48A40E57-EC68-4BB4-A195-CCCE3923EF04}" type="parTrans" cxnId="{9F7980A6-CE48-4943-9D1B-442729974497}">
      <dgm:prSet/>
      <dgm:spPr/>
      <dgm:t>
        <a:bodyPr/>
        <a:lstStyle/>
        <a:p>
          <a:endParaRPr lang="en-US"/>
        </a:p>
      </dgm:t>
    </dgm:pt>
    <dgm:pt modelId="{CD231588-B02C-499B-89A1-CBF8E14DA27C}" type="sibTrans" cxnId="{9F7980A6-CE48-4943-9D1B-442729974497}">
      <dgm:prSet/>
      <dgm:spPr/>
      <dgm:t>
        <a:bodyPr/>
        <a:lstStyle/>
        <a:p>
          <a:endParaRPr lang="en-US"/>
        </a:p>
      </dgm:t>
    </dgm:pt>
    <dgm:pt modelId="{4905E2C7-4C6B-45E3-BFBB-E2DEB2AB4C8B}">
      <dgm:prSet custT="1"/>
      <dgm:spPr/>
      <dgm:t>
        <a:bodyPr/>
        <a:lstStyle/>
        <a:p>
          <a:pPr rtl="0"/>
          <a:r>
            <a:rPr lang="en-US" sz="2200" b="1" dirty="0" smtClean="0">
              <a:latin typeface="Arial" pitchFamily="34" charset="0"/>
              <a:cs typeface="Arial" pitchFamily="34" charset="0"/>
            </a:rPr>
            <a:t>Amount based on program expenditures, not caseload</a:t>
          </a:r>
          <a:endParaRPr lang="en-US" sz="2200" b="1" dirty="0">
            <a:latin typeface="Arial" pitchFamily="34" charset="0"/>
            <a:cs typeface="Arial" pitchFamily="34" charset="0"/>
          </a:endParaRPr>
        </a:p>
      </dgm:t>
    </dgm:pt>
    <dgm:pt modelId="{15FF0441-DC4F-42E2-8C0D-0970480CD750}" type="parTrans" cxnId="{EA0C1294-CFC6-49CB-B3D8-8837425A9529}">
      <dgm:prSet/>
      <dgm:spPr/>
      <dgm:t>
        <a:bodyPr/>
        <a:lstStyle/>
        <a:p>
          <a:endParaRPr lang="en-US"/>
        </a:p>
      </dgm:t>
    </dgm:pt>
    <dgm:pt modelId="{96CCABFA-6961-4CD9-A368-9B5BC26E853C}" type="sibTrans" cxnId="{EA0C1294-CFC6-49CB-B3D8-8837425A9529}">
      <dgm:prSet/>
      <dgm:spPr/>
      <dgm:t>
        <a:bodyPr/>
        <a:lstStyle/>
        <a:p>
          <a:endParaRPr lang="en-US"/>
        </a:p>
      </dgm:t>
    </dgm:pt>
    <dgm:pt modelId="{E6264C8A-5B6B-4DE1-B1DA-F1AC59F9E01D}">
      <dgm:prSet custT="1"/>
      <dgm:spPr/>
      <dgm:t>
        <a:bodyPr/>
        <a:lstStyle/>
        <a:p>
          <a:pPr rtl="0"/>
          <a:r>
            <a:rPr lang="en-US" sz="2200" b="1" dirty="0" smtClean="0">
              <a:latin typeface="Arial" pitchFamily="34" charset="0"/>
              <a:cs typeface="Arial" pitchFamily="34" charset="0"/>
            </a:rPr>
            <a:t>Calculation based on change in County cost due to mandated cost increases (i.e. growth in caseload)</a:t>
          </a:r>
          <a:endParaRPr lang="en-US" sz="2200" b="1" dirty="0">
            <a:latin typeface="Arial" pitchFamily="34" charset="0"/>
            <a:cs typeface="Arial" pitchFamily="34" charset="0"/>
          </a:endParaRPr>
        </a:p>
      </dgm:t>
    </dgm:pt>
    <dgm:pt modelId="{7ED08833-4768-4773-999F-F83389571EEB}" type="parTrans" cxnId="{12EC39BD-4D06-4746-B67C-E77470589125}">
      <dgm:prSet/>
      <dgm:spPr/>
      <dgm:t>
        <a:bodyPr/>
        <a:lstStyle/>
        <a:p>
          <a:endParaRPr lang="en-US"/>
        </a:p>
      </dgm:t>
    </dgm:pt>
    <dgm:pt modelId="{4C0773F5-658B-4592-ADC2-D2405B356D1F}" type="sibTrans" cxnId="{12EC39BD-4D06-4746-B67C-E77470589125}">
      <dgm:prSet/>
      <dgm:spPr/>
      <dgm:t>
        <a:bodyPr/>
        <a:lstStyle/>
        <a:p>
          <a:endParaRPr lang="en-US"/>
        </a:p>
      </dgm:t>
    </dgm:pt>
    <dgm:pt modelId="{11D1D072-5447-457D-B0A2-27B97EE02F79}">
      <dgm:prSet custT="1"/>
      <dgm:spPr/>
      <dgm:t>
        <a:bodyPr/>
        <a:lstStyle/>
        <a:p>
          <a:pPr rtl="0"/>
          <a:endParaRPr lang="en-US" sz="2000" dirty="0">
            <a:latin typeface="Arial" pitchFamily="34" charset="0"/>
            <a:cs typeface="Arial" pitchFamily="34" charset="0"/>
          </a:endParaRPr>
        </a:p>
      </dgm:t>
    </dgm:pt>
    <dgm:pt modelId="{3AD249C0-DA76-4E72-8EDD-9287DE7DE153}" type="parTrans" cxnId="{3C8C991E-ECD0-40AF-9AD8-BD822CF0A1EC}">
      <dgm:prSet/>
      <dgm:spPr/>
      <dgm:t>
        <a:bodyPr/>
        <a:lstStyle/>
        <a:p>
          <a:endParaRPr lang="en-US"/>
        </a:p>
      </dgm:t>
    </dgm:pt>
    <dgm:pt modelId="{AADC118B-8002-43F9-9445-E8D4DBF0EE64}" type="sibTrans" cxnId="{3C8C991E-ECD0-40AF-9AD8-BD822CF0A1EC}">
      <dgm:prSet/>
      <dgm:spPr/>
      <dgm:t>
        <a:bodyPr/>
        <a:lstStyle/>
        <a:p>
          <a:endParaRPr lang="en-US"/>
        </a:p>
      </dgm:t>
    </dgm:pt>
    <dgm:pt modelId="{DCCFA02A-8297-4C58-B58C-1956DB74134C}">
      <dgm:prSet custT="1"/>
      <dgm:spPr/>
      <dgm:t>
        <a:bodyPr/>
        <a:lstStyle/>
        <a:p>
          <a:pPr rtl="0"/>
          <a:r>
            <a:rPr lang="en-US" sz="2200" b="1" dirty="0" smtClean="0">
              <a:latin typeface="Arial" pitchFamily="34" charset="0"/>
              <a:cs typeface="Arial" pitchFamily="34" charset="0"/>
            </a:rPr>
            <a:t>State Department of Social Services and Health Care Services calculate draft amounts for each county</a:t>
          </a:r>
          <a:endParaRPr lang="en-US" sz="2200" b="1" dirty="0">
            <a:latin typeface="Arial" pitchFamily="34" charset="0"/>
            <a:cs typeface="Arial" pitchFamily="34" charset="0"/>
          </a:endParaRPr>
        </a:p>
      </dgm:t>
    </dgm:pt>
    <dgm:pt modelId="{919FC597-6D67-4151-B930-34400EA78D4F}" type="parTrans" cxnId="{631811D3-5910-40D2-B222-82754F8E33C3}">
      <dgm:prSet/>
      <dgm:spPr/>
      <dgm:t>
        <a:bodyPr/>
        <a:lstStyle/>
        <a:p>
          <a:endParaRPr lang="en-US"/>
        </a:p>
      </dgm:t>
    </dgm:pt>
    <dgm:pt modelId="{7C922138-6FB7-45C1-8851-35FFDEBFE1AD}" type="sibTrans" cxnId="{631811D3-5910-40D2-B222-82754F8E33C3}">
      <dgm:prSet/>
      <dgm:spPr/>
      <dgm:t>
        <a:bodyPr/>
        <a:lstStyle/>
        <a:p>
          <a:endParaRPr lang="en-US"/>
        </a:p>
      </dgm:t>
    </dgm:pt>
    <dgm:pt modelId="{99A04CE1-3503-4DF6-96F8-C2A754373EAB}">
      <dgm:prSet custT="1"/>
      <dgm:spPr/>
      <dgm:t>
        <a:bodyPr/>
        <a:lstStyle/>
        <a:p>
          <a:pPr rtl="0"/>
          <a:r>
            <a:rPr lang="en-US" sz="2200" b="1" dirty="0" smtClean="0">
              <a:latin typeface="Arial" pitchFamily="34" charset="0"/>
              <a:cs typeface="Arial" pitchFamily="34" charset="0"/>
            </a:rPr>
            <a:t>Counties Review  to validate amounts and recommend adjustments</a:t>
          </a:r>
          <a:endParaRPr lang="en-US" sz="2200" b="1" dirty="0">
            <a:latin typeface="Arial" pitchFamily="34" charset="0"/>
            <a:cs typeface="Arial" pitchFamily="34" charset="0"/>
          </a:endParaRPr>
        </a:p>
      </dgm:t>
    </dgm:pt>
    <dgm:pt modelId="{3C1507C3-C908-41D5-A678-AEBD547744F4}" type="parTrans" cxnId="{428528B6-6E2C-4DAC-BDE9-E9B8CD9AFE7C}">
      <dgm:prSet/>
      <dgm:spPr/>
      <dgm:t>
        <a:bodyPr/>
        <a:lstStyle/>
        <a:p>
          <a:endParaRPr lang="en-US"/>
        </a:p>
      </dgm:t>
    </dgm:pt>
    <dgm:pt modelId="{BDCFB99F-CF1A-4DAD-8A15-F53F2FC135E8}" type="sibTrans" cxnId="{428528B6-6E2C-4DAC-BDE9-E9B8CD9AFE7C}">
      <dgm:prSet/>
      <dgm:spPr/>
      <dgm:t>
        <a:bodyPr/>
        <a:lstStyle/>
        <a:p>
          <a:endParaRPr lang="en-US"/>
        </a:p>
      </dgm:t>
    </dgm:pt>
    <dgm:pt modelId="{4F32CC11-DB00-437E-BEA6-DBA4D6E34BE0}">
      <dgm:prSet custT="1"/>
      <dgm:spPr/>
      <dgm:t>
        <a:bodyPr/>
        <a:lstStyle/>
        <a:p>
          <a:pPr rtl="0"/>
          <a:endParaRPr lang="en-US" sz="2000" dirty="0">
            <a:latin typeface="Arial" pitchFamily="34" charset="0"/>
            <a:cs typeface="Arial" pitchFamily="34" charset="0"/>
          </a:endParaRPr>
        </a:p>
      </dgm:t>
    </dgm:pt>
    <dgm:pt modelId="{1E8372AC-8FDE-4C75-B64A-C9E3F7C2D7B5}" type="parTrans" cxnId="{5111651E-D95E-4E6C-90EB-AE89CFA31CFE}">
      <dgm:prSet/>
      <dgm:spPr/>
      <dgm:t>
        <a:bodyPr/>
        <a:lstStyle/>
        <a:p>
          <a:endParaRPr lang="en-US"/>
        </a:p>
      </dgm:t>
    </dgm:pt>
    <dgm:pt modelId="{94609C18-4F6C-41C8-A0BF-1E44A62C5DD1}" type="sibTrans" cxnId="{5111651E-D95E-4E6C-90EB-AE89CFA31CFE}">
      <dgm:prSet/>
      <dgm:spPr/>
      <dgm:t>
        <a:bodyPr/>
        <a:lstStyle/>
        <a:p>
          <a:endParaRPr lang="en-US"/>
        </a:p>
      </dgm:t>
    </dgm:pt>
    <dgm:pt modelId="{151026D1-95DA-418D-AE79-35FB5670F405}">
      <dgm:prSet custT="1"/>
      <dgm:spPr/>
      <dgm:t>
        <a:bodyPr/>
        <a:lstStyle/>
        <a:p>
          <a:pPr rtl="0"/>
          <a:endParaRPr lang="en-US" sz="2000" dirty="0">
            <a:latin typeface="Arial" pitchFamily="34" charset="0"/>
            <a:cs typeface="Arial" pitchFamily="34" charset="0"/>
          </a:endParaRPr>
        </a:p>
      </dgm:t>
    </dgm:pt>
    <dgm:pt modelId="{B942939E-C2CD-48A5-B4ED-785473799C5D}" type="parTrans" cxnId="{D45456F9-E37D-4CCD-9E8F-7D110123697A}">
      <dgm:prSet/>
      <dgm:spPr/>
      <dgm:t>
        <a:bodyPr/>
        <a:lstStyle/>
        <a:p>
          <a:endParaRPr lang="en-US"/>
        </a:p>
      </dgm:t>
    </dgm:pt>
    <dgm:pt modelId="{8CCF5D6B-6A95-4617-B9EA-43EE0DF5C2EA}" type="sibTrans" cxnId="{D45456F9-E37D-4CCD-9E8F-7D110123697A}">
      <dgm:prSet/>
      <dgm:spPr/>
      <dgm:t>
        <a:bodyPr/>
        <a:lstStyle/>
        <a:p>
          <a:endParaRPr lang="en-US"/>
        </a:p>
      </dgm:t>
    </dgm:pt>
    <dgm:pt modelId="{0C8F2A87-FB4B-478D-98B8-8F6C05258E65}">
      <dgm:prSet custT="1"/>
      <dgm:spPr/>
      <dgm:t>
        <a:bodyPr/>
        <a:lstStyle/>
        <a:p>
          <a:pPr rtl="0"/>
          <a:endParaRPr lang="en-US" sz="2000" dirty="0">
            <a:latin typeface="Arial" pitchFamily="34" charset="0"/>
            <a:cs typeface="Arial" pitchFamily="34" charset="0"/>
          </a:endParaRPr>
        </a:p>
      </dgm:t>
    </dgm:pt>
    <dgm:pt modelId="{2043ADA5-5C99-495B-8DF9-E4A77784E60E}" type="parTrans" cxnId="{FFCDB93C-A55B-43F0-8951-71916DE40ECD}">
      <dgm:prSet/>
      <dgm:spPr/>
      <dgm:t>
        <a:bodyPr/>
        <a:lstStyle/>
        <a:p>
          <a:endParaRPr lang="en-US"/>
        </a:p>
      </dgm:t>
    </dgm:pt>
    <dgm:pt modelId="{AEDB227F-B11D-48DF-9745-FD8860FF5D9D}" type="sibTrans" cxnId="{FFCDB93C-A55B-43F0-8951-71916DE40ECD}">
      <dgm:prSet/>
      <dgm:spPr/>
      <dgm:t>
        <a:bodyPr/>
        <a:lstStyle/>
        <a:p>
          <a:endParaRPr lang="en-US"/>
        </a:p>
      </dgm:t>
    </dgm:pt>
    <dgm:pt modelId="{A676A75F-6619-45DA-8181-B1594D8082C4}" type="pres">
      <dgm:prSet presAssocID="{C7ED6ED0-F594-4330-9B3A-D275580AA463}" presName="linear" presStyleCnt="0">
        <dgm:presLayoutVars>
          <dgm:animLvl val="lvl"/>
          <dgm:resizeHandles val="exact"/>
        </dgm:presLayoutVars>
      </dgm:prSet>
      <dgm:spPr/>
      <dgm:t>
        <a:bodyPr/>
        <a:lstStyle/>
        <a:p>
          <a:endParaRPr lang="en-US"/>
        </a:p>
      </dgm:t>
    </dgm:pt>
    <dgm:pt modelId="{06E730DF-694E-4966-8208-0D1174648E7C}" type="pres">
      <dgm:prSet presAssocID="{0A729F5B-CCB4-4E27-9DA2-02948512741A}" presName="parentText" presStyleLbl="node1" presStyleIdx="0" presStyleCnt="5" custLinFactNeighborY="-26737">
        <dgm:presLayoutVars>
          <dgm:chMax val="0"/>
          <dgm:bulletEnabled val="1"/>
        </dgm:presLayoutVars>
      </dgm:prSet>
      <dgm:spPr/>
      <dgm:t>
        <a:bodyPr/>
        <a:lstStyle/>
        <a:p>
          <a:endParaRPr lang="en-US"/>
        </a:p>
      </dgm:t>
    </dgm:pt>
    <dgm:pt modelId="{485340E8-4B75-4C41-9826-CB95D8A9B5C3}" type="pres">
      <dgm:prSet presAssocID="{CD231588-B02C-499B-89A1-CBF8E14DA27C}" presName="spacer" presStyleCnt="0"/>
      <dgm:spPr/>
      <dgm:t>
        <a:bodyPr/>
        <a:lstStyle/>
        <a:p>
          <a:endParaRPr lang="en-US"/>
        </a:p>
      </dgm:t>
    </dgm:pt>
    <dgm:pt modelId="{CF5F0BB7-3797-49BC-9CBD-61797E35750A}" type="pres">
      <dgm:prSet presAssocID="{4905E2C7-4C6B-45E3-BFBB-E2DEB2AB4C8B}" presName="parentText" presStyleLbl="node1" presStyleIdx="1" presStyleCnt="5">
        <dgm:presLayoutVars>
          <dgm:chMax val="0"/>
          <dgm:bulletEnabled val="1"/>
        </dgm:presLayoutVars>
      </dgm:prSet>
      <dgm:spPr/>
      <dgm:t>
        <a:bodyPr/>
        <a:lstStyle/>
        <a:p>
          <a:endParaRPr lang="en-US"/>
        </a:p>
      </dgm:t>
    </dgm:pt>
    <dgm:pt modelId="{E4E67787-9321-4055-A8C4-29DFD9A47668}" type="pres">
      <dgm:prSet presAssocID="{96CCABFA-6961-4CD9-A368-9B5BC26E853C}" presName="spacer" presStyleCnt="0"/>
      <dgm:spPr/>
      <dgm:t>
        <a:bodyPr/>
        <a:lstStyle/>
        <a:p>
          <a:endParaRPr lang="en-US"/>
        </a:p>
      </dgm:t>
    </dgm:pt>
    <dgm:pt modelId="{A077F7F6-BB35-481B-A0F9-453533AC6469}" type="pres">
      <dgm:prSet presAssocID="{E6264C8A-5B6B-4DE1-B1DA-F1AC59F9E01D}" presName="parentText" presStyleLbl="node1" presStyleIdx="2" presStyleCnt="5">
        <dgm:presLayoutVars>
          <dgm:chMax val="0"/>
          <dgm:bulletEnabled val="1"/>
        </dgm:presLayoutVars>
      </dgm:prSet>
      <dgm:spPr/>
      <dgm:t>
        <a:bodyPr/>
        <a:lstStyle/>
        <a:p>
          <a:endParaRPr lang="en-US"/>
        </a:p>
      </dgm:t>
    </dgm:pt>
    <dgm:pt modelId="{BC6F1041-E269-41FF-A961-6B79671686AF}" type="pres">
      <dgm:prSet presAssocID="{E6264C8A-5B6B-4DE1-B1DA-F1AC59F9E01D}" presName="childText" presStyleLbl="revTx" presStyleIdx="0" presStyleCnt="1">
        <dgm:presLayoutVars>
          <dgm:bulletEnabled val="1"/>
        </dgm:presLayoutVars>
      </dgm:prSet>
      <dgm:spPr/>
      <dgm:t>
        <a:bodyPr/>
        <a:lstStyle/>
        <a:p>
          <a:endParaRPr lang="en-US"/>
        </a:p>
      </dgm:t>
    </dgm:pt>
    <dgm:pt modelId="{B44E23AB-B355-49E0-A35D-54F4FA2E5FA9}" type="pres">
      <dgm:prSet presAssocID="{DCCFA02A-8297-4C58-B58C-1956DB74134C}" presName="parentText" presStyleLbl="node1" presStyleIdx="3" presStyleCnt="5">
        <dgm:presLayoutVars>
          <dgm:chMax val="0"/>
          <dgm:bulletEnabled val="1"/>
        </dgm:presLayoutVars>
      </dgm:prSet>
      <dgm:spPr/>
      <dgm:t>
        <a:bodyPr/>
        <a:lstStyle/>
        <a:p>
          <a:endParaRPr lang="en-US"/>
        </a:p>
      </dgm:t>
    </dgm:pt>
    <dgm:pt modelId="{46ED995A-9228-4F7F-9450-B51A930C5715}" type="pres">
      <dgm:prSet presAssocID="{7C922138-6FB7-45C1-8851-35FFDEBFE1AD}" presName="spacer" presStyleCnt="0"/>
      <dgm:spPr/>
      <dgm:t>
        <a:bodyPr/>
        <a:lstStyle/>
        <a:p>
          <a:endParaRPr lang="en-US"/>
        </a:p>
      </dgm:t>
    </dgm:pt>
    <dgm:pt modelId="{FC8EAFF5-1278-423D-8214-F84E350C3666}" type="pres">
      <dgm:prSet presAssocID="{99A04CE1-3503-4DF6-96F8-C2A754373EAB}" presName="parentText" presStyleLbl="node1" presStyleIdx="4" presStyleCnt="5">
        <dgm:presLayoutVars>
          <dgm:chMax val="0"/>
          <dgm:bulletEnabled val="1"/>
        </dgm:presLayoutVars>
      </dgm:prSet>
      <dgm:spPr/>
      <dgm:t>
        <a:bodyPr/>
        <a:lstStyle/>
        <a:p>
          <a:endParaRPr lang="en-US"/>
        </a:p>
      </dgm:t>
    </dgm:pt>
  </dgm:ptLst>
  <dgm:cxnLst>
    <dgm:cxn modelId="{631811D3-5910-40D2-B222-82754F8E33C3}" srcId="{C7ED6ED0-F594-4330-9B3A-D275580AA463}" destId="{DCCFA02A-8297-4C58-B58C-1956DB74134C}" srcOrd="3" destOrd="0" parTransId="{919FC597-6D67-4151-B930-34400EA78D4F}" sibTransId="{7C922138-6FB7-45C1-8851-35FFDEBFE1AD}"/>
    <dgm:cxn modelId="{428528B6-6E2C-4DAC-BDE9-E9B8CD9AFE7C}" srcId="{C7ED6ED0-F594-4330-9B3A-D275580AA463}" destId="{99A04CE1-3503-4DF6-96F8-C2A754373EAB}" srcOrd="4" destOrd="0" parTransId="{3C1507C3-C908-41D5-A678-AEBD547744F4}" sibTransId="{BDCFB99F-CF1A-4DAD-8A15-F53F2FC135E8}"/>
    <dgm:cxn modelId="{8D61EE5D-D07C-408C-AB59-649B0AE81FD9}" type="presOf" srcId="{99A04CE1-3503-4DF6-96F8-C2A754373EAB}" destId="{FC8EAFF5-1278-423D-8214-F84E350C3666}" srcOrd="0" destOrd="0" presId="urn:microsoft.com/office/officeart/2005/8/layout/vList2"/>
    <dgm:cxn modelId="{5111651E-D95E-4E6C-90EB-AE89CFA31CFE}" srcId="{E6264C8A-5B6B-4DE1-B1DA-F1AC59F9E01D}" destId="{4F32CC11-DB00-437E-BEA6-DBA4D6E34BE0}" srcOrd="0" destOrd="0" parTransId="{1E8372AC-8FDE-4C75-B64A-C9E3F7C2D7B5}" sibTransId="{94609C18-4F6C-41C8-A0BF-1E44A62C5DD1}"/>
    <dgm:cxn modelId="{3C8C991E-ECD0-40AF-9AD8-BD822CF0A1EC}" srcId="{E6264C8A-5B6B-4DE1-B1DA-F1AC59F9E01D}" destId="{11D1D072-5447-457D-B0A2-27B97EE02F79}" srcOrd="3" destOrd="0" parTransId="{3AD249C0-DA76-4E72-8EDD-9287DE7DE153}" sibTransId="{AADC118B-8002-43F9-9445-E8D4DBF0EE64}"/>
    <dgm:cxn modelId="{9F7980A6-CE48-4943-9D1B-442729974497}" srcId="{C7ED6ED0-F594-4330-9B3A-D275580AA463}" destId="{0A729F5B-CCB4-4E27-9DA2-02948512741A}" srcOrd="0" destOrd="0" parTransId="{48A40E57-EC68-4BB4-A195-CCCE3923EF04}" sibTransId="{CD231588-B02C-499B-89A1-CBF8E14DA27C}"/>
    <dgm:cxn modelId="{6A832266-92A7-49F6-82E7-B8CC74917806}" type="presOf" srcId="{4F32CC11-DB00-437E-BEA6-DBA4D6E34BE0}" destId="{BC6F1041-E269-41FF-A961-6B79671686AF}" srcOrd="0" destOrd="0" presId="urn:microsoft.com/office/officeart/2005/8/layout/vList2"/>
    <dgm:cxn modelId="{D45456F9-E37D-4CCD-9E8F-7D110123697A}" srcId="{E6264C8A-5B6B-4DE1-B1DA-F1AC59F9E01D}" destId="{151026D1-95DA-418D-AE79-35FB5670F405}" srcOrd="1" destOrd="0" parTransId="{B942939E-C2CD-48A5-B4ED-785473799C5D}" sibTransId="{8CCF5D6B-6A95-4617-B9EA-43EE0DF5C2EA}"/>
    <dgm:cxn modelId="{EA0C1294-CFC6-49CB-B3D8-8837425A9529}" srcId="{C7ED6ED0-F594-4330-9B3A-D275580AA463}" destId="{4905E2C7-4C6B-45E3-BFBB-E2DEB2AB4C8B}" srcOrd="1" destOrd="0" parTransId="{15FF0441-DC4F-42E2-8C0D-0970480CD750}" sibTransId="{96CCABFA-6961-4CD9-A368-9B5BC26E853C}"/>
    <dgm:cxn modelId="{631C40E3-155F-4CB9-A69C-6BE1A48E7EF7}" type="presOf" srcId="{11D1D072-5447-457D-B0A2-27B97EE02F79}" destId="{BC6F1041-E269-41FF-A961-6B79671686AF}" srcOrd="0" destOrd="3" presId="urn:microsoft.com/office/officeart/2005/8/layout/vList2"/>
    <dgm:cxn modelId="{C75B171D-C348-4F62-B82F-A78CF22C2C04}" type="presOf" srcId="{4905E2C7-4C6B-45E3-BFBB-E2DEB2AB4C8B}" destId="{CF5F0BB7-3797-49BC-9CBD-61797E35750A}" srcOrd="0" destOrd="0" presId="urn:microsoft.com/office/officeart/2005/8/layout/vList2"/>
    <dgm:cxn modelId="{6DADC352-42D3-43F3-AEA7-EC3A4B4C1206}" type="presOf" srcId="{0A729F5B-CCB4-4E27-9DA2-02948512741A}" destId="{06E730DF-694E-4966-8208-0D1174648E7C}" srcOrd="0" destOrd="0" presId="urn:microsoft.com/office/officeart/2005/8/layout/vList2"/>
    <dgm:cxn modelId="{FFCDB93C-A55B-43F0-8951-71916DE40ECD}" srcId="{E6264C8A-5B6B-4DE1-B1DA-F1AC59F9E01D}" destId="{0C8F2A87-FB4B-478D-98B8-8F6C05258E65}" srcOrd="2" destOrd="0" parTransId="{2043ADA5-5C99-495B-8DF9-E4A77784E60E}" sibTransId="{AEDB227F-B11D-48DF-9745-FD8860FF5D9D}"/>
    <dgm:cxn modelId="{57BEED6F-47DB-4E54-BF7A-E1FDD1B5D95D}" type="presOf" srcId="{C7ED6ED0-F594-4330-9B3A-D275580AA463}" destId="{A676A75F-6619-45DA-8181-B1594D8082C4}" srcOrd="0" destOrd="0" presId="urn:microsoft.com/office/officeart/2005/8/layout/vList2"/>
    <dgm:cxn modelId="{EC40225B-4C2F-482A-9D58-B28552087830}" type="presOf" srcId="{DCCFA02A-8297-4C58-B58C-1956DB74134C}" destId="{B44E23AB-B355-49E0-A35D-54F4FA2E5FA9}" srcOrd="0" destOrd="0" presId="urn:microsoft.com/office/officeart/2005/8/layout/vList2"/>
    <dgm:cxn modelId="{149681B7-E964-48E2-B6A1-4F3FDA3AF2BB}" type="presOf" srcId="{0C8F2A87-FB4B-478D-98B8-8F6C05258E65}" destId="{BC6F1041-E269-41FF-A961-6B79671686AF}" srcOrd="0" destOrd="2" presId="urn:microsoft.com/office/officeart/2005/8/layout/vList2"/>
    <dgm:cxn modelId="{1CE9719E-7B8D-4200-9C85-ECEEF1E1CF00}" type="presOf" srcId="{E6264C8A-5B6B-4DE1-B1DA-F1AC59F9E01D}" destId="{A077F7F6-BB35-481B-A0F9-453533AC6469}" srcOrd="0" destOrd="0" presId="urn:microsoft.com/office/officeart/2005/8/layout/vList2"/>
    <dgm:cxn modelId="{CEFD5E22-F172-42AC-B9D8-39A19BBA4006}" type="presOf" srcId="{151026D1-95DA-418D-AE79-35FB5670F405}" destId="{BC6F1041-E269-41FF-A961-6B79671686AF}" srcOrd="0" destOrd="1" presId="urn:microsoft.com/office/officeart/2005/8/layout/vList2"/>
    <dgm:cxn modelId="{12EC39BD-4D06-4746-B67C-E77470589125}" srcId="{C7ED6ED0-F594-4330-9B3A-D275580AA463}" destId="{E6264C8A-5B6B-4DE1-B1DA-F1AC59F9E01D}" srcOrd="2" destOrd="0" parTransId="{7ED08833-4768-4773-999F-F83389571EEB}" sibTransId="{4C0773F5-658B-4592-ADC2-D2405B356D1F}"/>
    <dgm:cxn modelId="{AC29857E-54C7-4CDF-AD26-C69E87D78033}" type="presParOf" srcId="{A676A75F-6619-45DA-8181-B1594D8082C4}" destId="{06E730DF-694E-4966-8208-0D1174648E7C}" srcOrd="0" destOrd="0" presId="urn:microsoft.com/office/officeart/2005/8/layout/vList2"/>
    <dgm:cxn modelId="{CC993EE6-48A7-40F1-B3C1-C591DA883D8C}" type="presParOf" srcId="{A676A75F-6619-45DA-8181-B1594D8082C4}" destId="{485340E8-4B75-4C41-9826-CB95D8A9B5C3}" srcOrd="1" destOrd="0" presId="urn:microsoft.com/office/officeart/2005/8/layout/vList2"/>
    <dgm:cxn modelId="{D8829B1E-6A71-4350-BACF-2FD4131F98C1}" type="presParOf" srcId="{A676A75F-6619-45DA-8181-B1594D8082C4}" destId="{CF5F0BB7-3797-49BC-9CBD-61797E35750A}" srcOrd="2" destOrd="0" presId="urn:microsoft.com/office/officeart/2005/8/layout/vList2"/>
    <dgm:cxn modelId="{A156DBC2-04F4-4091-9DEB-ECAFC8A165A4}" type="presParOf" srcId="{A676A75F-6619-45DA-8181-B1594D8082C4}" destId="{E4E67787-9321-4055-A8C4-29DFD9A47668}" srcOrd="3" destOrd="0" presId="urn:microsoft.com/office/officeart/2005/8/layout/vList2"/>
    <dgm:cxn modelId="{64F3B8F7-A7E3-44A0-9889-435060945714}" type="presParOf" srcId="{A676A75F-6619-45DA-8181-B1594D8082C4}" destId="{A077F7F6-BB35-481B-A0F9-453533AC6469}" srcOrd="4" destOrd="0" presId="urn:microsoft.com/office/officeart/2005/8/layout/vList2"/>
    <dgm:cxn modelId="{3CF988C8-8C02-4345-9EB3-E381DFFA82F7}" type="presParOf" srcId="{A676A75F-6619-45DA-8181-B1594D8082C4}" destId="{BC6F1041-E269-41FF-A961-6B79671686AF}" srcOrd="5" destOrd="0" presId="urn:microsoft.com/office/officeart/2005/8/layout/vList2"/>
    <dgm:cxn modelId="{6FC44E33-3A96-40F1-947C-D0B24E96E86F}" type="presParOf" srcId="{A676A75F-6619-45DA-8181-B1594D8082C4}" destId="{B44E23AB-B355-49E0-A35D-54F4FA2E5FA9}" srcOrd="6" destOrd="0" presId="urn:microsoft.com/office/officeart/2005/8/layout/vList2"/>
    <dgm:cxn modelId="{E175F1AF-71B3-497D-B769-F3EA49C2C553}" type="presParOf" srcId="{A676A75F-6619-45DA-8181-B1594D8082C4}" destId="{46ED995A-9228-4F7F-9450-B51A930C5715}" srcOrd="7" destOrd="0" presId="urn:microsoft.com/office/officeart/2005/8/layout/vList2"/>
    <dgm:cxn modelId="{8DED8B12-8189-4B7F-AC59-D0854A90BF5C}" type="presParOf" srcId="{A676A75F-6619-45DA-8181-B1594D8082C4}" destId="{FC8EAFF5-1278-423D-8214-F84E350C3666}"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354C2-72C5-40BB-9C38-5CC5125F1DE7}">
      <dsp:nvSpPr>
        <dsp:cNvPr id="0" name=""/>
        <dsp:cNvSpPr/>
      </dsp:nvSpPr>
      <dsp:spPr>
        <a:xfrm>
          <a:off x="186844" y="0"/>
          <a:ext cx="4248269" cy="5334000"/>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rgbClr val="002060"/>
              </a:solidFill>
              <a:latin typeface="Arial" pitchFamily="34" charset="0"/>
              <a:cs typeface="Arial" pitchFamily="34" charset="0"/>
            </a:rPr>
            <a:t>Program</a:t>
          </a:r>
          <a:endParaRPr lang="en-US" sz="2400" b="1" kern="1200" dirty="0">
            <a:solidFill>
              <a:srgbClr val="002060"/>
            </a:solidFill>
            <a:latin typeface="Arial" pitchFamily="34" charset="0"/>
            <a:cs typeface="Arial" pitchFamily="34" charset="0"/>
          </a:endParaRPr>
        </a:p>
      </dsp:txBody>
      <dsp:txXfrm>
        <a:off x="186844" y="0"/>
        <a:ext cx="4248269" cy="1600200"/>
      </dsp:txXfrm>
    </dsp:sp>
    <dsp:sp modelId="{6FDA0CCA-2DCA-4C63-B39F-92DA59869240}">
      <dsp:nvSpPr>
        <dsp:cNvPr id="0" name=""/>
        <dsp:cNvSpPr/>
      </dsp:nvSpPr>
      <dsp:spPr>
        <a:xfrm>
          <a:off x="408743" y="1600757"/>
          <a:ext cx="3801338" cy="382494"/>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50800" tIns="38100" rIns="50800" bIns="38100" numCol="1" spcCol="1270" anchor="ctr" anchorCtr="0">
          <a:noAutofit/>
        </a:bodyPr>
        <a:lstStyle/>
        <a:p>
          <a:pPr lvl="0" algn="ctr" defTabSz="889000" rtl="0">
            <a:lnSpc>
              <a:spcPct val="90000"/>
            </a:lnSpc>
            <a:spcBef>
              <a:spcPct val="0"/>
            </a:spcBef>
            <a:spcAft>
              <a:spcPct val="35000"/>
            </a:spcAft>
          </a:pPr>
          <a:r>
            <a:rPr lang="en-US" sz="2000" b="0" kern="1200" dirty="0" smtClean="0">
              <a:latin typeface="Arial" pitchFamily="34" charset="0"/>
              <a:cs typeface="Arial" pitchFamily="34" charset="0"/>
            </a:rPr>
            <a:t>CalWORKs Aid Payments</a:t>
          </a:r>
          <a:endParaRPr lang="en-US" sz="2000" b="0" kern="1200" dirty="0">
            <a:latin typeface="Arial" pitchFamily="34" charset="0"/>
            <a:cs typeface="Arial" pitchFamily="34" charset="0"/>
          </a:endParaRPr>
        </a:p>
      </dsp:txBody>
      <dsp:txXfrm>
        <a:off x="419946" y="1611960"/>
        <a:ext cx="3778932" cy="360088"/>
      </dsp:txXfrm>
    </dsp:sp>
    <dsp:sp modelId="{6D717827-2E82-4907-A3A5-08C3314707F7}">
      <dsp:nvSpPr>
        <dsp:cNvPr id="0" name=""/>
        <dsp:cNvSpPr/>
      </dsp:nvSpPr>
      <dsp:spPr>
        <a:xfrm>
          <a:off x="408743" y="1986193"/>
          <a:ext cx="3801338" cy="382494"/>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50800" tIns="38100" rIns="50800" bIns="38100" numCol="1" spcCol="1270" anchor="ctr" anchorCtr="0">
          <a:noAutofit/>
        </a:bodyPr>
        <a:lstStyle/>
        <a:p>
          <a:pPr lvl="0" algn="ctr" defTabSz="889000" rtl="0">
            <a:lnSpc>
              <a:spcPct val="90000"/>
            </a:lnSpc>
            <a:spcBef>
              <a:spcPct val="0"/>
            </a:spcBef>
            <a:spcAft>
              <a:spcPct val="35000"/>
            </a:spcAft>
          </a:pPr>
          <a:r>
            <a:rPr lang="en-US" sz="2000" b="0" kern="1200" dirty="0" smtClean="0">
              <a:latin typeface="Arial" pitchFamily="34" charset="0"/>
              <a:cs typeface="Arial" pitchFamily="34" charset="0"/>
            </a:rPr>
            <a:t>CalWORKs Eligibility</a:t>
          </a:r>
          <a:endParaRPr lang="en-US" sz="2000" b="0" kern="1200" dirty="0">
            <a:latin typeface="Arial" pitchFamily="34" charset="0"/>
            <a:cs typeface="Arial" pitchFamily="34" charset="0"/>
          </a:endParaRPr>
        </a:p>
      </dsp:txBody>
      <dsp:txXfrm>
        <a:off x="419946" y="1997396"/>
        <a:ext cx="3778932" cy="360088"/>
      </dsp:txXfrm>
    </dsp:sp>
    <dsp:sp modelId="{2C43E122-17E2-48BE-A227-046663AA056E}">
      <dsp:nvSpPr>
        <dsp:cNvPr id="0" name=""/>
        <dsp:cNvSpPr/>
      </dsp:nvSpPr>
      <dsp:spPr>
        <a:xfrm>
          <a:off x="408743" y="2371630"/>
          <a:ext cx="3801338" cy="382494"/>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50800" tIns="38100" rIns="50800" bIns="38100" numCol="1" spcCol="1270" anchor="ctr" anchorCtr="0">
          <a:noAutofit/>
        </a:bodyPr>
        <a:lstStyle/>
        <a:p>
          <a:pPr lvl="0" algn="ctr" defTabSz="889000" rtl="0">
            <a:lnSpc>
              <a:spcPct val="90000"/>
            </a:lnSpc>
            <a:spcBef>
              <a:spcPct val="0"/>
            </a:spcBef>
            <a:spcAft>
              <a:spcPct val="35000"/>
            </a:spcAft>
          </a:pPr>
          <a:r>
            <a:rPr lang="en-US" sz="2000" b="0" kern="1200" dirty="0" smtClean="0">
              <a:latin typeface="Arial" pitchFamily="34" charset="0"/>
              <a:cs typeface="Arial" pitchFamily="34" charset="0"/>
            </a:rPr>
            <a:t>Foster Care</a:t>
          </a:r>
          <a:endParaRPr lang="en-US" sz="2000" b="0" kern="1200" dirty="0">
            <a:latin typeface="Arial" pitchFamily="34" charset="0"/>
            <a:cs typeface="Arial" pitchFamily="34" charset="0"/>
          </a:endParaRPr>
        </a:p>
      </dsp:txBody>
      <dsp:txXfrm>
        <a:off x="419946" y="2382833"/>
        <a:ext cx="3778932" cy="360088"/>
      </dsp:txXfrm>
    </dsp:sp>
    <dsp:sp modelId="{4D094905-0290-469F-8278-CE0D2683745A}">
      <dsp:nvSpPr>
        <dsp:cNvPr id="0" name=""/>
        <dsp:cNvSpPr/>
      </dsp:nvSpPr>
      <dsp:spPr>
        <a:xfrm>
          <a:off x="408743" y="2757066"/>
          <a:ext cx="3801338" cy="382494"/>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50800" tIns="38100" rIns="50800" bIns="38100" numCol="1" spcCol="1270" anchor="ctr" anchorCtr="0">
          <a:noAutofit/>
        </a:bodyPr>
        <a:lstStyle/>
        <a:p>
          <a:pPr lvl="0" algn="ctr" defTabSz="889000" rtl="0">
            <a:lnSpc>
              <a:spcPct val="90000"/>
            </a:lnSpc>
            <a:spcBef>
              <a:spcPct val="0"/>
            </a:spcBef>
            <a:spcAft>
              <a:spcPct val="35000"/>
            </a:spcAft>
          </a:pPr>
          <a:r>
            <a:rPr lang="en-US" sz="2000" b="0" kern="1200" dirty="0" smtClean="0">
              <a:latin typeface="Arial" pitchFamily="34" charset="0"/>
              <a:cs typeface="Arial" pitchFamily="34" charset="0"/>
            </a:rPr>
            <a:t>Child Welfare Services</a:t>
          </a:r>
          <a:endParaRPr lang="en-US" sz="2000" b="0" kern="1200" dirty="0">
            <a:latin typeface="Arial" pitchFamily="34" charset="0"/>
            <a:cs typeface="Arial" pitchFamily="34" charset="0"/>
          </a:endParaRPr>
        </a:p>
      </dsp:txBody>
      <dsp:txXfrm>
        <a:off x="419946" y="2768269"/>
        <a:ext cx="3778932" cy="360088"/>
      </dsp:txXfrm>
    </dsp:sp>
    <dsp:sp modelId="{5EEDFC0B-9B22-4C76-BA2B-3643AD0455E5}">
      <dsp:nvSpPr>
        <dsp:cNvPr id="0" name=""/>
        <dsp:cNvSpPr/>
      </dsp:nvSpPr>
      <dsp:spPr>
        <a:xfrm>
          <a:off x="408743" y="3142502"/>
          <a:ext cx="3801338" cy="382494"/>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50800" tIns="38100" rIns="50800" bIns="38100" numCol="1" spcCol="1270" anchor="ctr" anchorCtr="0">
          <a:noAutofit/>
        </a:bodyPr>
        <a:lstStyle/>
        <a:p>
          <a:pPr lvl="0" algn="ctr" defTabSz="889000" rtl="0">
            <a:lnSpc>
              <a:spcPct val="90000"/>
            </a:lnSpc>
            <a:spcBef>
              <a:spcPct val="0"/>
            </a:spcBef>
            <a:spcAft>
              <a:spcPct val="35000"/>
            </a:spcAft>
          </a:pPr>
          <a:r>
            <a:rPr lang="en-US" sz="2000" b="0" kern="1200" dirty="0" smtClean="0">
              <a:latin typeface="Arial" pitchFamily="34" charset="0"/>
              <a:cs typeface="Arial" pitchFamily="34" charset="0"/>
            </a:rPr>
            <a:t>Adoptions Assistance</a:t>
          </a:r>
          <a:endParaRPr lang="en-US" sz="2000" b="0" kern="1200" dirty="0">
            <a:latin typeface="Arial" pitchFamily="34" charset="0"/>
            <a:cs typeface="Arial" pitchFamily="34" charset="0"/>
          </a:endParaRPr>
        </a:p>
      </dsp:txBody>
      <dsp:txXfrm>
        <a:off x="419946" y="3153705"/>
        <a:ext cx="3778932" cy="360088"/>
      </dsp:txXfrm>
    </dsp:sp>
    <dsp:sp modelId="{CBE6BF6A-3093-4798-8FB8-1B346B1934AC}">
      <dsp:nvSpPr>
        <dsp:cNvPr id="0" name=""/>
        <dsp:cNvSpPr/>
      </dsp:nvSpPr>
      <dsp:spPr>
        <a:xfrm>
          <a:off x="408743" y="3527939"/>
          <a:ext cx="3801338" cy="382494"/>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48260" tIns="36195" rIns="48260" bIns="36195" numCol="1" spcCol="1270" anchor="ctr" anchorCtr="0">
          <a:noAutofit/>
        </a:bodyPr>
        <a:lstStyle/>
        <a:p>
          <a:pPr lvl="0" algn="ctr" defTabSz="844550" rtl="0">
            <a:lnSpc>
              <a:spcPct val="90000"/>
            </a:lnSpc>
            <a:spcBef>
              <a:spcPct val="0"/>
            </a:spcBef>
            <a:spcAft>
              <a:spcPct val="35000"/>
            </a:spcAft>
          </a:pPr>
          <a:r>
            <a:rPr lang="en-US" sz="1900" b="0" kern="1200" dirty="0" smtClean="0">
              <a:latin typeface="Arial" pitchFamily="34" charset="0"/>
              <a:cs typeface="Arial" pitchFamily="34" charset="0"/>
            </a:rPr>
            <a:t>CalWORKs Employment Services</a:t>
          </a:r>
          <a:endParaRPr lang="en-US" sz="1900" b="0" kern="1200" dirty="0">
            <a:latin typeface="Arial" pitchFamily="34" charset="0"/>
            <a:cs typeface="Arial" pitchFamily="34" charset="0"/>
          </a:endParaRPr>
        </a:p>
      </dsp:txBody>
      <dsp:txXfrm>
        <a:off x="419946" y="3539142"/>
        <a:ext cx="3778932" cy="360088"/>
      </dsp:txXfrm>
    </dsp:sp>
    <dsp:sp modelId="{E4B4B5BA-B512-4AA4-A20E-B522E990F3EB}">
      <dsp:nvSpPr>
        <dsp:cNvPr id="0" name=""/>
        <dsp:cNvSpPr/>
      </dsp:nvSpPr>
      <dsp:spPr>
        <a:xfrm>
          <a:off x="408743" y="3913375"/>
          <a:ext cx="3801338" cy="382494"/>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50800" tIns="38100" rIns="50800" bIns="38100" numCol="1" spcCol="1270" anchor="ctr" anchorCtr="0">
          <a:noAutofit/>
        </a:bodyPr>
        <a:lstStyle/>
        <a:p>
          <a:pPr lvl="0" algn="ctr" defTabSz="889000" rtl="0">
            <a:lnSpc>
              <a:spcPct val="90000"/>
            </a:lnSpc>
            <a:spcBef>
              <a:spcPct val="0"/>
            </a:spcBef>
            <a:spcAft>
              <a:spcPct val="35000"/>
            </a:spcAft>
          </a:pPr>
          <a:r>
            <a:rPr lang="en-US" sz="2000" b="0" kern="1200" dirty="0" smtClean="0">
              <a:latin typeface="Arial" pitchFamily="34" charset="0"/>
              <a:cs typeface="Arial" pitchFamily="34" charset="0"/>
            </a:rPr>
            <a:t>In-Home Supportive Services</a:t>
          </a:r>
          <a:endParaRPr lang="en-US" sz="2000" b="0" kern="1200" dirty="0">
            <a:latin typeface="Arial" pitchFamily="34" charset="0"/>
            <a:cs typeface="Arial" pitchFamily="34" charset="0"/>
          </a:endParaRPr>
        </a:p>
      </dsp:txBody>
      <dsp:txXfrm>
        <a:off x="419946" y="3924578"/>
        <a:ext cx="3778932" cy="360088"/>
      </dsp:txXfrm>
    </dsp:sp>
    <dsp:sp modelId="{E27AEAAF-CE26-4F9F-B4E0-658E9185B45B}">
      <dsp:nvSpPr>
        <dsp:cNvPr id="0" name=""/>
        <dsp:cNvSpPr/>
      </dsp:nvSpPr>
      <dsp:spPr>
        <a:xfrm>
          <a:off x="408743" y="4298812"/>
          <a:ext cx="3801338" cy="382494"/>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50800" tIns="38100" rIns="50800" bIns="38100" numCol="1" spcCol="1270" anchor="ctr" anchorCtr="0">
          <a:noAutofit/>
        </a:bodyPr>
        <a:lstStyle/>
        <a:p>
          <a:pPr lvl="0" algn="ctr" defTabSz="889000" rtl="0">
            <a:lnSpc>
              <a:spcPct val="90000"/>
            </a:lnSpc>
            <a:spcBef>
              <a:spcPct val="0"/>
            </a:spcBef>
            <a:spcAft>
              <a:spcPct val="35000"/>
            </a:spcAft>
          </a:pPr>
          <a:r>
            <a:rPr lang="en-US" sz="2000" b="0" kern="1200" dirty="0" smtClean="0">
              <a:latin typeface="Arial" pitchFamily="34" charset="0"/>
              <a:cs typeface="Arial" pitchFamily="34" charset="0"/>
            </a:rPr>
            <a:t>County Services Block Grant</a:t>
          </a:r>
          <a:endParaRPr lang="en-US" sz="2000" b="0" kern="1200" dirty="0">
            <a:latin typeface="Arial" pitchFamily="34" charset="0"/>
            <a:cs typeface="Arial" pitchFamily="34" charset="0"/>
          </a:endParaRPr>
        </a:p>
      </dsp:txBody>
      <dsp:txXfrm>
        <a:off x="419946" y="4310015"/>
        <a:ext cx="3778932" cy="360088"/>
      </dsp:txXfrm>
    </dsp:sp>
    <dsp:sp modelId="{EF565AB4-48B6-4ABF-B962-6FF6E604C0EB}">
      <dsp:nvSpPr>
        <dsp:cNvPr id="0" name=""/>
        <dsp:cNvSpPr/>
      </dsp:nvSpPr>
      <dsp:spPr>
        <a:xfrm>
          <a:off x="408743" y="4684248"/>
          <a:ext cx="3801338" cy="382494"/>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50800" tIns="38100" rIns="50800" bIns="38100" numCol="1" spcCol="1270" anchor="ctr" anchorCtr="0">
          <a:noAutofit/>
        </a:bodyPr>
        <a:lstStyle/>
        <a:p>
          <a:pPr lvl="0" algn="ctr" defTabSz="889000" rtl="0">
            <a:lnSpc>
              <a:spcPct val="90000"/>
            </a:lnSpc>
            <a:spcBef>
              <a:spcPct val="0"/>
            </a:spcBef>
            <a:spcAft>
              <a:spcPct val="35000"/>
            </a:spcAft>
          </a:pPr>
          <a:r>
            <a:rPr lang="en-US" sz="2000" b="0" kern="1200" dirty="0" smtClean="0">
              <a:solidFill>
                <a:schemeClr val="bg1"/>
              </a:solidFill>
              <a:latin typeface="Arial" pitchFamily="34" charset="0"/>
              <a:cs typeface="Arial" pitchFamily="34" charset="0"/>
            </a:rPr>
            <a:t>California Children’s Services</a:t>
          </a:r>
          <a:endParaRPr lang="en-US" sz="2000" b="0" kern="1200" dirty="0">
            <a:solidFill>
              <a:schemeClr val="bg1"/>
            </a:solidFill>
            <a:latin typeface="Arial" pitchFamily="34" charset="0"/>
            <a:cs typeface="Arial" pitchFamily="34" charset="0"/>
          </a:endParaRPr>
        </a:p>
      </dsp:txBody>
      <dsp:txXfrm>
        <a:off x="419946" y="4695451"/>
        <a:ext cx="3778932" cy="360088"/>
      </dsp:txXfrm>
    </dsp:sp>
    <dsp:sp modelId="{ED2A3EC4-1907-4543-AA49-B53225189D14}">
      <dsp:nvSpPr>
        <dsp:cNvPr id="0" name=""/>
        <dsp:cNvSpPr/>
      </dsp:nvSpPr>
      <dsp:spPr>
        <a:xfrm>
          <a:off x="4572001" y="0"/>
          <a:ext cx="1709268" cy="5334000"/>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rgbClr val="002060"/>
              </a:solidFill>
              <a:latin typeface="Arial" pitchFamily="34" charset="0"/>
              <a:cs typeface="Arial" pitchFamily="34" charset="0"/>
            </a:rPr>
            <a:t>Old   Share   </a:t>
          </a:r>
          <a:r>
            <a:rPr lang="en-US" sz="1800" b="1" kern="1200" dirty="0" smtClean="0">
              <a:solidFill>
                <a:srgbClr val="002060"/>
              </a:solidFill>
              <a:latin typeface="Arial" pitchFamily="34" charset="0"/>
              <a:cs typeface="Arial" pitchFamily="34" charset="0"/>
            </a:rPr>
            <a:t>(non-Fed)</a:t>
          </a:r>
          <a:endParaRPr lang="en-US" sz="1800" b="1" kern="1200" dirty="0">
            <a:solidFill>
              <a:srgbClr val="002060"/>
            </a:solidFill>
            <a:latin typeface="Arial" pitchFamily="34" charset="0"/>
            <a:cs typeface="Arial" pitchFamily="34" charset="0"/>
          </a:endParaRPr>
        </a:p>
      </dsp:txBody>
      <dsp:txXfrm>
        <a:off x="4572001" y="0"/>
        <a:ext cx="1709268" cy="1600200"/>
      </dsp:txXfrm>
    </dsp:sp>
    <dsp:sp modelId="{C28DAF8B-B778-4C45-8845-E497F71DABF7}">
      <dsp:nvSpPr>
        <dsp:cNvPr id="0" name=""/>
        <dsp:cNvSpPr/>
      </dsp:nvSpPr>
      <dsp:spPr>
        <a:xfrm>
          <a:off x="4829425" y="1600757"/>
          <a:ext cx="1216885" cy="382494"/>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50800" tIns="38100" rIns="50800" bIns="38100" numCol="1" spcCol="1270" anchor="ctr" anchorCtr="0">
          <a:noAutofit/>
        </a:bodyPr>
        <a:lstStyle/>
        <a:p>
          <a:pPr lvl="0" algn="ctr" defTabSz="889000" rtl="0">
            <a:lnSpc>
              <a:spcPct val="90000"/>
            </a:lnSpc>
            <a:spcBef>
              <a:spcPct val="0"/>
            </a:spcBef>
            <a:spcAft>
              <a:spcPct val="35000"/>
            </a:spcAft>
          </a:pPr>
          <a:r>
            <a:rPr lang="en-US" sz="2000" b="0" kern="1200" dirty="0" smtClean="0">
              <a:latin typeface="Arial" pitchFamily="34" charset="0"/>
              <a:cs typeface="Arial" pitchFamily="34" charset="0"/>
            </a:rPr>
            <a:t>11% </a:t>
          </a:r>
          <a:endParaRPr lang="en-US" sz="2000" b="0" kern="1200" dirty="0">
            <a:latin typeface="Arial" pitchFamily="34" charset="0"/>
            <a:cs typeface="Arial" pitchFamily="34" charset="0"/>
          </a:endParaRPr>
        </a:p>
      </dsp:txBody>
      <dsp:txXfrm>
        <a:off x="4840628" y="1611960"/>
        <a:ext cx="1194479" cy="360088"/>
      </dsp:txXfrm>
    </dsp:sp>
    <dsp:sp modelId="{0D75C1C8-A125-47EA-84C4-B697DDC1AC09}">
      <dsp:nvSpPr>
        <dsp:cNvPr id="0" name=""/>
        <dsp:cNvSpPr/>
      </dsp:nvSpPr>
      <dsp:spPr>
        <a:xfrm>
          <a:off x="4829425" y="1986193"/>
          <a:ext cx="1216885" cy="382494"/>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50800" tIns="38100" rIns="50800" bIns="38100" numCol="1" spcCol="1270" anchor="ctr" anchorCtr="0">
          <a:noAutofit/>
        </a:bodyPr>
        <a:lstStyle/>
        <a:p>
          <a:pPr lvl="0" algn="ctr" defTabSz="889000" rtl="0">
            <a:lnSpc>
              <a:spcPct val="90000"/>
            </a:lnSpc>
            <a:spcBef>
              <a:spcPct val="0"/>
            </a:spcBef>
            <a:spcAft>
              <a:spcPct val="35000"/>
            </a:spcAft>
          </a:pPr>
          <a:r>
            <a:rPr lang="en-US" sz="2000" b="0" kern="1200" dirty="0" smtClean="0">
              <a:latin typeface="Arial" pitchFamily="34" charset="0"/>
              <a:cs typeface="Arial" pitchFamily="34" charset="0"/>
            </a:rPr>
            <a:t>50%</a:t>
          </a:r>
          <a:endParaRPr lang="en-US" sz="2000" b="0" kern="1200" dirty="0">
            <a:latin typeface="Arial" pitchFamily="34" charset="0"/>
            <a:cs typeface="Arial" pitchFamily="34" charset="0"/>
          </a:endParaRPr>
        </a:p>
      </dsp:txBody>
      <dsp:txXfrm>
        <a:off x="4840628" y="1997396"/>
        <a:ext cx="1194479" cy="360088"/>
      </dsp:txXfrm>
    </dsp:sp>
    <dsp:sp modelId="{F7C29C00-15F4-4628-A136-1F9459B139DB}">
      <dsp:nvSpPr>
        <dsp:cNvPr id="0" name=""/>
        <dsp:cNvSpPr/>
      </dsp:nvSpPr>
      <dsp:spPr>
        <a:xfrm>
          <a:off x="4829425" y="2371630"/>
          <a:ext cx="1216885" cy="382494"/>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43180" tIns="32385" rIns="43180" bIns="32385" numCol="1" spcCol="1270" anchor="ctr" anchorCtr="0">
          <a:noAutofit/>
        </a:bodyPr>
        <a:lstStyle/>
        <a:p>
          <a:pPr lvl="0" algn="ctr" defTabSz="755650" rtl="0">
            <a:lnSpc>
              <a:spcPct val="90000"/>
            </a:lnSpc>
            <a:spcBef>
              <a:spcPct val="0"/>
            </a:spcBef>
            <a:spcAft>
              <a:spcPct val="35000"/>
            </a:spcAft>
          </a:pPr>
          <a:r>
            <a:rPr lang="en-US" sz="1700" b="0" kern="1200" dirty="0" smtClean="0">
              <a:latin typeface="Arial" pitchFamily="34" charset="0"/>
              <a:cs typeface="Arial" pitchFamily="34" charset="0"/>
            </a:rPr>
            <a:t>  </a:t>
          </a:r>
          <a:r>
            <a:rPr lang="en-US" sz="2000" b="0" kern="1200" dirty="0" smtClean="0">
              <a:latin typeface="Arial" pitchFamily="34" charset="0"/>
              <a:cs typeface="Arial" pitchFamily="34" charset="0"/>
            </a:rPr>
            <a:t>5%</a:t>
          </a:r>
          <a:endParaRPr lang="en-US" sz="2000" b="0" kern="1200" dirty="0">
            <a:latin typeface="Arial" pitchFamily="34" charset="0"/>
            <a:cs typeface="Arial" pitchFamily="34" charset="0"/>
          </a:endParaRPr>
        </a:p>
      </dsp:txBody>
      <dsp:txXfrm>
        <a:off x="4840628" y="2382833"/>
        <a:ext cx="1194479" cy="360088"/>
      </dsp:txXfrm>
    </dsp:sp>
    <dsp:sp modelId="{4F9025C4-9F21-4C76-8E64-EAFC654192CE}">
      <dsp:nvSpPr>
        <dsp:cNvPr id="0" name=""/>
        <dsp:cNvSpPr/>
      </dsp:nvSpPr>
      <dsp:spPr>
        <a:xfrm>
          <a:off x="4829425" y="2757066"/>
          <a:ext cx="1216885" cy="382494"/>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50800" tIns="38100" rIns="50800" bIns="38100" numCol="1" spcCol="1270" anchor="ctr" anchorCtr="0">
          <a:noAutofit/>
        </a:bodyPr>
        <a:lstStyle/>
        <a:p>
          <a:pPr lvl="0" algn="ctr" defTabSz="889000" rtl="0">
            <a:lnSpc>
              <a:spcPct val="90000"/>
            </a:lnSpc>
            <a:spcBef>
              <a:spcPct val="0"/>
            </a:spcBef>
            <a:spcAft>
              <a:spcPct val="35000"/>
            </a:spcAft>
          </a:pPr>
          <a:r>
            <a:rPr lang="en-US" sz="2000" b="0" kern="1200" dirty="0" smtClean="0">
              <a:latin typeface="Arial" pitchFamily="34" charset="0"/>
              <a:cs typeface="Arial" pitchFamily="34" charset="0"/>
            </a:rPr>
            <a:t>24%</a:t>
          </a:r>
          <a:endParaRPr lang="en-US" sz="2000" b="0" kern="1200" dirty="0">
            <a:latin typeface="Arial" pitchFamily="34" charset="0"/>
            <a:cs typeface="Arial" pitchFamily="34" charset="0"/>
          </a:endParaRPr>
        </a:p>
      </dsp:txBody>
      <dsp:txXfrm>
        <a:off x="4840628" y="2768269"/>
        <a:ext cx="1194479" cy="360088"/>
      </dsp:txXfrm>
    </dsp:sp>
    <dsp:sp modelId="{12B58ED0-8B77-4628-9012-B478ACB3DC10}">
      <dsp:nvSpPr>
        <dsp:cNvPr id="0" name=""/>
        <dsp:cNvSpPr/>
      </dsp:nvSpPr>
      <dsp:spPr>
        <a:xfrm>
          <a:off x="4829425" y="3142502"/>
          <a:ext cx="1216885" cy="382494"/>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43180" tIns="32385" rIns="43180" bIns="32385" numCol="1" spcCol="1270" anchor="ctr" anchorCtr="0">
          <a:noAutofit/>
        </a:bodyPr>
        <a:lstStyle/>
        <a:p>
          <a:pPr lvl="0" algn="ctr" defTabSz="755650" rtl="0">
            <a:lnSpc>
              <a:spcPct val="90000"/>
            </a:lnSpc>
            <a:spcBef>
              <a:spcPct val="0"/>
            </a:spcBef>
            <a:spcAft>
              <a:spcPct val="35000"/>
            </a:spcAft>
          </a:pPr>
          <a:r>
            <a:rPr lang="en-US" sz="1700" b="0" kern="1200" dirty="0" smtClean="0">
              <a:latin typeface="Arial" pitchFamily="34" charset="0"/>
              <a:cs typeface="Arial" pitchFamily="34" charset="0"/>
            </a:rPr>
            <a:t> </a:t>
          </a:r>
          <a:r>
            <a:rPr lang="en-US" sz="2000" b="0" kern="1200" dirty="0" smtClean="0">
              <a:latin typeface="Arial" pitchFamily="34" charset="0"/>
              <a:cs typeface="Arial" pitchFamily="34" charset="0"/>
            </a:rPr>
            <a:t> 0%</a:t>
          </a:r>
          <a:endParaRPr lang="en-US" sz="2000" b="0" kern="1200" dirty="0">
            <a:latin typeface="Arial" pitchFamily="34" charset="0"/>
            <a:cs typeface="Arial" pitchFamily="34" charset="0"/>
          </a:endParaRPr>
        </a:p>
      </dsp:txBody>
      <dsp:txXfrm>
        <a:off x="4840628" y="3153705"/>
        <a:ext cx="1194479" cy="360088"/>
      </dsp:txXfrm>
    </dsp:sp>
    <dsp:sp modelId="{9666F41A-CC20-49B9-908D-F03CF451168E}">
      <dsp:nvSpPr>
        <dsp:cNvPr id="0" name=""/>
        <dsp:cNvSpPr/>
      </dsp:nvSpPr>
      <dsp:spPr>
        <a:xfrm>
          <a:off x="4829425" y="3527939"/>
          <a:ext cx="1216885" cy="382494"/>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43180" tIns="32385" rIns="43180" bIns="32385" numCol="1" spcCol="1270" anchor="ctr" anchorCtr="0">
          <a:noAutofit/>
        </a:bodyPr>
        <a:lstStyle/>
        <a:p>
          <a:pPr lvl="0" algn="ctr" defTabSz="755650" rtl="0">
            <a:lnSpc>
              <a:spcPct val="90000"/>
            </a:lnSpc>
            <a:spcBef>
              <a:spcPct val="0"/>
            </a:spcBef>
            <a:spcAft>
              <a:spcPct val="35000"/>
            </a:spcAft>
          </a:pPr>
          <a:r>
            <a:rPr lang="en-US" sz="1700" b="0" kern="1200" dirty="0" smtClean="0">
              <a:latin typeface="Arial" pitchFamily="34" charset="0"/>
              <a:cs typeface="Arial" pitchFamily="34" charset="0"/>
            </a:rPr>
            <a:t> </a:t>
          </a:r>
          <a:r>
            <a:rPr lang="en-US" sz="1800" b="0" kern="1200" dirty="0" smtClean="0">
              <a:latin typeface="Arial" pitchFamily="34" charset="0"/>
              <a:cs typeface="Arial" pitchFamily="34" charset="0"/>
            </a:rPr>
            <a:t> </a:t>
          </a:r>
          <a:r>
            <a:rPr lang="en-US" sz="2000" b="0" kern="1200" dirty="0" smtClean="0">
              <a:latin typeface="Arial" pitchFamily="34" charset="0"/>
              <a:cs typeface="Arial" pitchFamily="34" charset="0"/>
            </a:rPr>
            <a:t>0%</a:t>
          </a:r>
          <a:endParaRPr lang="en-US" sz="2000" b="0" kern="1200" dirty="0">
            <a:latin typeface="Arial" pitchFamily="34" charset="0"/>
            <a:cs typeface="Arial" pitchFamily="34" charset="0"/>
          </a:endParaRPr>
        </a:p>
      </dsp:txBody>
      <dsp:txXfrm>
        <a:off x="4840628" y="3539142"/>
        <a:ext cx="1194479" cy="360088"/>
      </dsp:txXfrm>
    </dsp:sp>
    <dsp:sp modelId="{014CAB5A-BEDF-4C95-941B-855864307665}">
      <dsp:nvSpPr>
        <dsp:cNvPr id="0" name=""/>
        <dsp:cNvSpPr/>
      </dsp:nvSpPr>
      <dsp:spPr>
        <a:xfrm>
          <a:off x="4829425" y="3913375"/>
          <a:ext cx="1216885" cy="382494"/>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43180" tIns="32385" rIns="43180" bIns="32385" numCol="1" spcCol="1270" anchor="ctr" anchorCtr="0">
          <a:noAutofit/>
        </a:bodyPr>
        <a:lstStyle/>
        <a:p>
          <a:pPr lvl="0" algn="ctr" defTabSz="755650" rtl="0">
            <a:lnSpc>
              <a:spcPct val="90000"/>
            </a:lnSpc>
            <a:spcBef>
              <a:spcPct val="0"/>
            </a:spcBef>
            <a:spcAft>
              <a:spcPct val="35000"/>
            </a:spcAft>
          </a:pPr>
          <a:r>
            <a:rPr lang="en-US" sz="1700" b="0" kern="1200" dirty="0" smtClean="0">
              <a:latin typeface="Arial" pitchFamily="34" charset="0"/>
              <a:cs typeface="Arial" pitchFamily="34" charset="0"/>
            </a:rPr>
            <a:t>  </a:t>
          </a:r>
          <a:r>
            <a:rPr lang="en-US" sz="2000" b="0" kern="1200" dirty="0" smtClean="0">
              <a:latin typeface="Arial" pitchFamily="34" charset="0"/>
              <a:cs typeface="Arial" pitchFamily="34" charset="0"/>
            </a:rPr>
            <a:t>3%</a:t>
          </a:r>
          <a:endParaRPr lang="en-US" sz="2000" b="0" kern="1200" dirty="0">
            <a:latin typeface="Arial" pitchFamily="34" charset="0"/>
            <a:cs typeface="Arial" pitchFamily="34" charset="0"/>
          </a:endParaRPr>
        </a:p>
      </dsp:txBody>
      <dsp:txXfrm>
        <a:off x="4840628" y="3924578"/>
        <a:ext cx="1194479" cy="360088"/>
      </dsp:txXfrm>
    </dsp:sp>
    <dsp:sp modelId="{04D11226-A801-4A95-A63E-95A0E1FD7D6E}">
      <dsp:nvSpPr>
        <dsp:cNvPr id="0" name=""/>
        <dsp:cNvSpPr/>
      </dsp:nvSpPr>
      <dsp:spPr>
        <a:xfrm>
          <a:off x="4829425" y="4298812"/>
          <a:ext cx="1216885" cy="382494"/>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50800" tIns="38100" rIns="50800" bIns="38100" numCol="1" spcCol="1270" anchor="ctr" anchorCtr="0">
          <a:noAutofit/>
        </a:bodyPr>
        <a:lstStyle/>
        <a:p>
          <a:pPr lvl="0" algn="ctr" defTabSz="889000" rtl="0">
            <a:lnSpc>
              <a:spcPct val="90000"/>
            </a:lnSpc>
            <a:spcBef>
              <a:spcPct val="0"/>
            </a:spcBef>
            <a:spcAft>
              <a:spcPct val="35000"/>
            </a:spcAft>
          </a:pPr>
          <a:r>
            <a:rPr lang="en-US" sz="2000" b="0" kern="1200" dirty="0" smtClean="0">
              <a:latin typeface="Arial" pitchFamily="34" charset="0"/>
              <a:cs typeface="Arial" pitchFamily="34" charset="0"/>
            </a:rPr>
            <a:t>16%</a:t>
          </a:r>
          <a:endParaRPr lang="en-US" sz="2000" b="0" kern="1200" dirty="0">
            <a:latin typeface="Arial" pitchFamily="34" charset="0"/>
            <a:cs typeface="Arial" pitchFamily="34" charset="0"/>
          </a:endParaRPr>
        </a:p>
      </dsp:txBody>
      <dsp:txXfrm>
        <a:off x="4840628" y="4310015"/>
        <a:ext cx="1194479" cy="360088"/>
      </dsp:txXfrm>
    </dsp:sp>
    <dsp:sp modelId="{9271D910-29A9-44E3-AE2D-A0EABD522A9A}">
      <dsp:nvSpPr>
        <dsp:cNvPr id="0" name=""/>
        <dsp:cNvSpPr/>
      </dsp:nvSpPr>
      <dsp:spPr>
        <a:xfrm>
          <a:off x="4829425" y="4684248"/>
          <a:ext cx="1216885" cy="382494"/>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50800" tIns="38100" rIns="50800" bIns="38100" numCol="1" spcCol="1270" anchor="ctr" anchorCtr="0">
          <a:noAutofit/>
        </a:bodyPr>
        <a:lstStyle/>
        <a:p>
          <a:pPr lvl="0" algn="ctr" defTabSz="889000" rtl="0">
            <a:lnSpc>
              <a:spcPct val="90000"/>
            </a:lnSpc>
            <a:spcBef>
              <a:spcPct val="0"/>
            </a:spcBef>
            <a:spcAft>
              <a:spcPct val="35000"/>
            </a:spcAft>
          </a:pPr>
          <a:r>
            <a:rPr lang="en-US" sz="2000" b="0" kern="1200" dirty="0" smtClean="0">
              <a:solidFill>
                <a:schemeClr val="bg1"/>
              </a:solidFill>
              <a:latin typeface="Arial" pitchFamily="34" charset="0"/>
              <a:cs typeface="Arial" pitchFamily="34" charset="0"/>
            </a:rPr>
            <a:t>25%</a:t>
          </a:r>
          <a:endParaRPr lang="en-US" sz="2000" b="0" kern="1200" dirty="0">
            <a:solidFill>
              <a:schemeClr val="bg1"/>
            </a:solidFill>
            <a:latin typeface="Arial" pitchFamily="34" charset="0"/>
            <a:cs typeface="Arial" pitchFamily="34" charset="0"/>
          </a:endParaRPr>
        </a:p>
      </dsp:txBody>
      <dsp:txXfrm>
        <a:off x="4840628" y="4695451"/>
        <a:ext cx="1194479" cy="360088"/>
      </dsp:txXfrm>
    </dsp:sp>
    <dsp:sp modelId="{E8A6BED1-925E-41FC-A490-401E8B309E7E}">
      <dsp:nvSpPr>
        <dsp:cNvPr id="0" name=""/>
        <dsp:cNvSpPr/>
      </dsp:nvSpPr>
      <dsp:spPr>
        <a:xfrm>
          <a:off x="6436974" y="0"/>
          <a:ext cx="1639977" cy="5334000"/>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rgbClr val="002060"/>
              </a:solidFill>
              <a:latin typeface="Arial" pitchFamily="34" charset="0"/>
              <a:cs typeface="Arial" pitchFamily="34" charset="0"/>
            </a:rPr>
            <a:t>New 1991 Share </a:t>
          </a:r>
          <a:r>
            <a:rPr lang="en-US" sz="1800" b="1" kern="1200" dirty="0" smtClean="0">
              <a:solidFill>
                <a:srgbClr val="002060"/>
              </a:solidFill>
              <a:latin typeface="Arial" pitchFamily="34" charset="0"/>
              <a:cs typeface="Arial" pitchFamily="34" charset="0"/>
            </a:rPr>
            <a:t>(non-Fed)</a:t>
          </a:r>
          <a:endParaRPr lang="en-US" sz="1800" b="1" kern="1200" dirty="0">
            <a:solidFill>
              <a:srgbClr val="002060"/>
            </a:solidFill>
            <a:latin typeface="Arial" pitchFamily="34" charset="0"/>
            <a:cs typeface="Arial" pitchFamily="34" charset="0"/>
          </a:endParaRPr>
        </a:p>
      </dsp:txBody>
      <dsp:txXfrm>
        <a:off x="6436974" y="0"/>
        <a:ext cx="1639977" cy="1600200"/>
      </dsp:txXfrm>
    </dsp:sp>
    <dsp:sp modelId="{FFCA9DFB-D83A-46B0-843E-6DE336BB897A}">
      <dsp:nvSpPr>
        <dsp:cNvPr id="0" name=""/>
        <dsp:cNvSpPr/>
      </dsp:nvSpPr>
      <dsp:spPr>
        <a:xfrm>
          <a:off x="6600972" y="1600757"/>
          <a:ext cx="1311982" cy="382494"/>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50800" tIns="38100" rIns="50800" bIns="38100" numCol="1" spcCol="1270" anchor="ctr" anchorCtr="0">
          <a:noAutofit/>
        </a:bodyPr>
        <a:lstStyle/>
        <a:p>
          <a:pPr lvl="0" algn="ctr" defTabSz="889000" rtl="0">
            <a:lnSpc>
              <a:spcPct val="90000"/>
            </a:lnSpc>
            <a:spcBef>
              <a:spcPct val="0"/>
            </a:spcBef>
            <a:spcAft>
              <a:spcPct val="35000"/>
            </a:spcAft>
          </a:pPr>
          <a:r>
            <a:rPr lang="en-US" sz="2000" b="0" kern="1200" dirty="0" smtClean="0">
              <a:effectLst/>
              <a:latin typeface="Arial" pitchFamily="34" charset="0"/>
              <a:cs typeface="Arial" pitchFamily="34" charset="0"/>
            </a:rPr>
            <a:t>  5%</a:t>
          </a:r>
          <a:endParaRPr lang="en-US" sz="2000" b="0" kern="1200" dirty="0">
            <a:effectLst/>
            <a:latin typeface="Arial" pitchFamily="34" charset="0"/>
            <a:cs typeface="Arial" pitchFamily="34" charset="0"/>
          </a:endParaRPr>
        </a:p>
      </dsp:txBody>
      <dsp:txXfrm>
        <a:off x="6612175" y="1611960"/>
        <a:ext cx="1289576" cy="360088"/>
      </dsp:txXfrm>
    </dsp:sp>
    <dsp:sp modelId="{2F1271C9-AF2B-43FA-8819-B610D6E9E856}">
      <dsp:nvSpPr>
        <dsp:cNvPr id="0" name=""/>
        <dsp:cNvSpPr/>
      </dsp:nvSpPr>
      <dsp:spPr>
        <a:xfrm>
          <a:off x="6600972" y="1986193"/>
          <a:ext cx="1311982" cy="382494"/>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50800" tIns="38100" rIns="50800" bIns="38100" numCol="1" spcCol="1270" anchor="ctr" anchorCtr="0">
          <a:noAutofit/>
        </a:bodyPr>
        <a:lstStyle/>
        <a:p>
          <a:pPr lvl="0" algn="ctr" defTabSz="889000" rtl="0">
            <a:lnSpc>
              <a:spcPct val="90000"/>
            </a:lnSpc>
            <a:spcBef>
              <a:spcPct val="0"/>
            </a:spcBef>
            <a:spcAft>
              <a:spcPct val="35000"/>
            </a:spcAft>
          </a:pPr>
          <a:r>
            <a:rPr lang="en-US" sz="2000" b="0" kern="1200" dirty="0" smtClean="0">
              <a:effectLst/>
              <a:latin typeface="Arial" pitchFamily="34" charset="0"/>
              <a:cs typeface="Arial" pitchFamily="34" charset="0"/>
            </a:rPr>
            <a:t>30%</a:t>
          </a:r>
          <a:endParaRPr lang="en-US" sz="2000" b="0" kern="1200" dirty="0">
            <a:effectLst/>
            <a:latin typeface="Arial" pitchFamily="34" charset="0"/>
            <a:cs typeface="Arial" pitchFamily="34" charset="0"/>
          </a:endParaRPr>
        </a:p>
      </dsp:txBody>
      <dsp:txXfrm>
        <a:off x="6612175" y="1997396"/>
        <a:ext cx="1289576" cy="360088"/>
      </dsp:txXfrm>
    </dsp:sp>
    <dsp:sp modelId="{1B496ECC-AE7D-4AFC-8A0A-A803853BF7E3}">
      <dsp:nvSpPr>
        <dsp:cNvPr id="0" name=""/>
        <dsp:cNvSpPr/>
      </dsp:nvSpPr>
      <dsp:spPr>
        <a:xfrm>
          <a:off x="6600972" y="2371630"/>
          <a:ext cx="1311982" cy="382494"/>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50800" tIns="38100" rIns="50800" bIns="38100" numCol="1" spcCol="1270" anchor="ctr" anchorCtr="0">
          <a:noAutofit/>
        </a:bodyPr>
        <a:lstStyle/>
        <a:p>
          <a:pPr lvl="0" algn="ctr" defTabSz="889000" rtl="0">
            <a:lnSpc>
              <a:spcPct val="90000"/>
            </a:lnSpc>
            <a:spcBef>
              <a:spcPct val="0"/>
            </a:spcBef>
            <a:spcAft>
              <a:spcPct val="35000"/>
            </a:spcAft>
          </a:pPr>
          <a:r>
            <a:rPr lang="en-US" sz="2000" b="0" kern="1200" dirty="0" smtClean="0">
              <a:effectLst/>
              <a:latin typeface="Arial" pitchFamily="34" charset="0"/>
              <a:cs typeface="Arial" pitchFamily="34" charset="0"/>
            </a:rPr>
            <a:t>60%</a:t>
          </a:r>
          <a:endParaRPr lang="en-US" sz="2000" b="0" kern="1200" dirty="0">
            <a:effectLst/>
            <a:latin typeface="Arial" pitchFamily="34" charset="0"/>
            <a:cs typeface="Arial" pitchFamily="34" charset="0"/>
          </a:endParaRPr>
        </a:p>
      </dsp:txBody>
      <dsp:txXfrm>
        <a:off x="6612175" y="2382833"/>
        <a:ext cx="1289576" cy="360088"/>
      </dsp:txXfrm>
    </dsp:sp>
    <dsp:sp modelId="{B984BE17-6637-4DAF-8B8A-3BB3DA92F64F}">
      <dsp:nvSpPr>
        <dsp:cNvPr id="0" name=""/>
        <dsp:cNvSpPr/>
      </dsp:nvSpPr>
      <dsp:spPr>
        <a:xfrm>
          <a:off x="6600972" y="2757066"/>
          <a:ext cx="1311982" cy="382494"/>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50800" tIns="38100" rIns="50800" bIns="38100" numCol="1" spcCol="1270" anchor="ctr" anchorCtr="0">
          <a:noAutofit/>
        </a:bodyPr>
        <a:lstStyle/>
        <a:p>
          <a:pPr lvl="0" algn="ctr" defTabSz="889000" rtl="0">
            <a:lnSpc>
              <a:spcPct val="90000"/>
            </a:lnSpc>
            <a:spcBef>
              <a:spcPct val="0"/>
            </a:spcBef>
            <a:spcAft>
              <a:spcPct val="35000"/>
            </a:spcAft>
          </a:pPr>
          <a:r>
            <a:rPr lang="en-US" sz="2000" b="0" kern="1200" dirty="0" smtClean="0">
              <a:effectLst/>
              <a:latin typeface="Arial" pitchFamily="34" charset="0"/>
              <a:cs typeface="Arial" pitchFamily="34" charset="0"/>
            </a:rPr>
            <a:t>30%</a:t>
          </a:r>
          <a:endParaRPr lang="en-US" sz="2000" b="0" kern="1200" dirty="0">
            <a:effectLst/>
            <a:latin typeface="Arial" pitchFamily="34" charset="0"/>
            <a:cs typeface="Arial" pitchFamily="34" charset="0"/>
          </a:endParaRPr>
        </a:p>
      </dsp:txBody>
      <dsp:txXfrm>
        <a:off x="6612175" y="2768269"/>
        <a:ext cx="1289576" cy="360088"/>
      </dsp:txXfrm>
    </dsp:sp>
    <dsp:sp modelId="{C8DA000B-1BD0-4215-A08F-C4DC59351CE8}">
      <dsp:nvSpPr>
        <dsp:cNvPr id="0" name=""/>
        <dsp:cNvSpPr/>
      </dsp:nvSpPr>
      <dsp:spPr>
        <a:xfrm>
          <a:off x="6600972" y="3142502"/>
          <a:ext cx="1311982" cy="382494"/>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50800" tIns="38100" rIns="50800" bIns="38100" numCol="1" spcCol="1270" anchor="ctr" anchorCtr="0">
          <a:noAutofit/>
        </a:bodyPr>
        <a:lstStyle/>
        <a:p>
          <a:pPr lvl="0" algn="ctr" defTabSz="889000" rtl="0">
            <a:lnSpc>
              <a:spcPct val="90000"/>
            </a:lnSpc>
            <a:spcBef>
              <a:spcPct val="0"/>
            </a:spcBef>
            <a:spcAft>
              <a:spcPct val="35000"/>
            </a:spcAft>
          </a:pPr>
          <a:r>
            <a:rPr lang="en-US" sz="2000" b="0" kern="1200" dirty="0" smtClean="0">
              <a:effectLst/>
              <a:latin typeface="Arial" pitchFamily="34" charset="0"/>
              <a:cs typeface="Arial" pitchFamily="34" charset="0"/>
            </a:rPr>
            <a:t>25%</a:t>
          </a:r>
          <a:endParaRPr lang="en-US" sz="2000" b="0" kern="1200" dirty="0">
            <a:effectLst/>
            <a:latin typeface="Arial" pitchFamily="34" charset="0"/>
            <a:cs typeface="Arial" pitchFamily="34" charset="0"/>
          </a:endParaRPr>
        </a:p>
      </dsp:txBody>
      <dsp:txXfrm>
        <a:off x="6612175" y="3153705"/>
        <a:ext cx="1289576" cy="360088"/>
      </dsp:txXfrm>
    </dsp:sp>
    <dsp:sp modelId="{DF88198F-431F-48BC-9055-EF140C89409F}">
      <dsp:nvSpPr>
        <dsp:cNvPr id="0" name=""/>
        <dsp:cNvSpPr/>
      </dsp:nvSpPr>
      <dsp:spPr>
        <a:xfrm>
          <a:off x="6600972" y="3527939"/>
          <a:ext cx="1311982" cy="382494"/>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50800" tIns="38100" rIns="50800" bIns="38100" numCol="1" spcCol="1270" anchor="ctr" anchorCtr="0">
          <a:noAutofit/>
        </a:bodyPr>
        <a:lstStyle/>
        <a:p>
          <a:pPr lvl="0" algn="ctr" defTabSz="889000" rtl="0">
            <a:lnSpc>
              <a:spcPct val="90000"/>
            </a:lnSpc>
            <a:spcBef>
              <a:spcPct val="0"/>
            </a:spcBef>
            <a:spcAft>
              <a:spcPct val="35000"/>
            </a:spcAft>
          </a:pPr>
          <a:r>
            <a:rPr lang="en-US" sz="2000" b="0" kern="1200" dirty="0" smtClean="0">
              <a:effectLst/>
              <a:latin typeface="Arial" pitchFamily="34" charset="0"/>
              <a:cs typeface="Arial" pitchFamily="34" charset="0"/>
            </a:rPr>
            <a:t>30%</a:t>
          </a:r>
          <a:endParaRPr lang="en-US" sz="2000" b="0" kern="1200" dirty="0">
            <a:effectLst/>
            <a:latin typeface="Arial" pitchFamily="34" charset="0"/>
            <a:cs typeface="Arial" pitchFamily="34" charset="0"/>
          </a:endParaRPr>
        </a:p>
      </dsp:txBody>
      <dsp:txXfrm>
        <a:off x="6612175" y="3539142"/>
        <a:ext cx="1289576" cy="360088"/>
      </dsp:txXfrm>
    </dsp:sp>
    <dsp:sp modelId="{B19289EE-217E-43BB-882D-563E6DE9C449}">
      <dsp:nvSpPr>
        <dsp:cNvPr id="0" name=""/>
        <dsp:cNvSpPr/>
      </dsp:nvSpPr>
      <dsp:spPr>
        <a:xfrm>
          <a:off x="6600972" y="3913375"/>
          <a:ext cx="1311982" cy="382494"/>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50800" tIns="38100" rIns="50800" bIns="38100" numCol="1" spcCol="1270" anchor="ctr" anchorCtr="0">
          <a:noAutofit/>
        </a:bodyPr>
        <a:lstStyle/>
        <a:p>
          <a:pPr lvl="0" algn="ctr" defTabSz="889000" rtl="0">
            <a:lnSpc>
              <a:spcPct val="90000"/>
            </a:lnSpc>
            <a:spcBef>
              <a:spcPct val="0"/>
            </a:spcBef>
            <a:spcAft>
              <a:spcPct val="35000"/>
            </a:spcAft>
          </a:pPr>
          <a:r>
            <a:rPr lang="en-US" sz="2000" b="0" kern="1200" dirty="0" smtClean="0">
              <a:effectLst/>
              <a:latin typeface="Arial" pitchFamily="34" charset="0"/>
              <a:cs typeface="Arial" pitchFamily="34" charset="0"/>
            </a:rPr>
            <a:t>35%</a:t>
          </a:r>
          <a:endParaRPr lang="en-US" sz="2000" b="0" kern="1200" dirty="0">
            <a:effectLst/>
            <a:latin typeface="Arial" pitchFamily="34" charset="0"/>
            <a:cs typeface="Arial" pitchFamily="34" charset="0"/>
          </a:endParaRPr>
        </a:p>
      </dsp:txBody>
      <dsp:txXfrm>
        <a:off x="6612175" y="3924578"/>
        <a:ext cx="1289576" cy="360088"/>
      </dsp:txXfrm>
    </dsp:sp>
    <dsp:sp modelId="{AA0BCC8C-FEE6-45B2-8CEE-530A347F96EB}">
      <dsp:nvSpPr>
        <dsp:cNvPr id="0" name=""/>
        <dsp:cNvSpPr/>
      </dsp:nvSpPr>
      <dsp:spPr>
        <a:xfrm>
          <a:off x="6600972" y="4298812"/>
          <a:ext cx="1311982" cy="382494"/>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50800" tIns="38100" rIns="50800" bIns="38100" numCol="1" spcCol="1270" anchor="ctr" anchorCtr="0">
          <a:noAutofit/>
        </a:bodyPr>
        <a:lstStyle/>
        <a:p>
          <a:pPr lvl="0" algn="ctr" defTabSz="889000" rtl="0">
            <a:lnSpc>
              <a:spcPct val="90000"/>
            </a:lnSpc>
            <a:spcBef>
              <a:spcPct val="0"/>
            </a:spcBef>
            <a:spcAft>
              <a:spcPct val="35000"/>
            </a:spcAft>
          </a:pPr>
          <a:r>
            <a:rPr lang="en-US" sz="2000" b="0" kern="1200" dirty="0" smtClean="0">
              <a:effectLst/>
              <a:latin typeface="Arial" pitchFamily="34" charset="0"/>
              <a:cs typeface="Arial" pitchFamily="34" charset="0"/>
            </a:rPr>
            <a:t>30% total</a:t>
          </a:r>
          <a:endParaRPr lang="en-US" sz="2000" b="0" kern="1200" dirty="0">
            <a:effectLst/>
            <a:latin typeface="Arial" pitchFamily="34" charset="0"/>
            <a:cs typeface="Arial" pitchFamily="34" charset="0"/>
          </a:endParaRPr>
        </a:p>
      </dsp:txBody>
      <dsp:txXfrm>
        <a:off x="6612175" y="4310015"/>
        <a:ext cx="1289576" cy="360088"/>
      </dsp:txXfrm>
    </dsp:sp>
    <dsp:sp modelId="{BF83D366-3EBD-4AC0-B898-0C8BAB5C0529}">
      <dsp:nvSpPr>
        <dsp:cNvPr id="0" name=""/>
        <dsp:cNvSpPr/>
      </dsp:nvSpPr>
      <dsp:spPr>
        <a:xfrm>
          <a:off x="6600972" y="4684248"/>
          <a:ext cx="1311982" cy="382494"/>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50800" tIns="38100" rIns="50800" bIns="38100" numCol="1" spcCol="1270" anchor="ctr" anchorCtr="0">
          <a:noAutofit/>
        </a:bodyPr>
        <a:lstStyle/>
        <a:p>
          <a:pPr lvl="0" algn="ctr" defTabSz="889000" rtl="0">
            <a:lnSpc>
              <a:spcPct val="90000"/>
            </a:lnSpc>
            <a:spcBef>
              <a:spcPct val="0"/>
            </a:spcBef>
            <a:spcAft>
              <a:spcPct val="35000"/>
            </a:spcAft>
          </a:pPr>
          <a:r>
            <a:rPr lang="en-US" sz="2000" b="0" kern="1200" dirty="0" smtClean="0">
              <a:solidFill>
                <a:schemeClr val="bg1"/>
              </a:solidFill>
              <a:effectLst/>
              <a:latin typeface="Arial" pitchFamily="34" charset="0"/>
              <a:cs typeface="Arial" pitchFamily="34" charset="0"/>
            </a:rPr>
            <a:t>50%</a:t>
          </a:r>
          <a:r>
            <a:rPr lang="en-US" sz="2000" b="0" kern="1200" dirty="0" smtClean="0">
              <a:solidFill>
                <a:srgbClr val="FFFF00"/>
              </a:solidFill>
              <a:effectLst/>
              <a:latin typeface="Arial" pitchFamily="34" charset="0"/>
              <a:cs typeface="Arial" pitchFamily="34" charset="0"/>
            </a:rPr>
            <a:t> </a:t>
          </a:r>
          <a:r>
            <a:rPr lang="en-US" sz="2000" b="0" kern="1200" dirty="0" smtClean="0">
              <a:solidFill>
                <a:schemeClr val="bg1"/>
              </a:solidFill>
              <a:effectLst/>
              <a:latin typeface="Arial" pitchFamily="34" charset="0"/>
              <a:cs typeface="Arial" pitchFamily="34" charset="0"/>
            </a:rPr>
            <a:t>total</a:t>
          </a:r>
          <a:endParaRPr lang="en-US" sz="2000" b="0" kern="1200" dirty="0">
            <a:solidFill>
              <a:schemeClr val="bg1"/>
            </a:solidFill>
            <a:effectLst/>
            <a:latin typeface="Arial" pitchFamily="34" charset="0"/>
            <a:cs typeface="Arial" pitchFamily="34" charset="0"/>
          </a:endParaRPr>
        </a:p>
      </dsp:txBody>
      <dsp:txXfrm>
        <a:off x="6612175" y="4695451"/>
        <a:ext cx="1289576" cy="3600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354C2-72C5-40BB-9C38-5CC5125F1DE7}">
      <dsp:nvSpPr>
        <dsp:cNvPr id="0" name=""/>
        <dsp:cNvSpPr/>
      </dsp:nvSpPr>
      <dsp:spPr>
        <a:xfrm>
          <a:off x="186844" y="0"/>
          <a:ext cx="4248269" cy="5334000"/>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2060"/>
              </a:solidFill>
              <a:latin typeface="Arial" pitchFamily="34" charset="0"/>
              <a:cs typeface="Arial" pitchFamily="34" charset="0"/>
            </a:rPr>
            <a:t>Program</a:t>
          </a:r>
          <a:endParaRPr lang="en-US" sz="1800" b="1" kern="1200" dirty="0">
            <a:solidFill>
              <a:srgbClr val="002060"/>
            </a:solidFill>
            <a:latin typeface="Arial" pitchFamily="34" charset="0"/>
            <a:cs typeface="Arial" pitchFamily="34" charset="0"/>
          </a:endParaRPr>
        </a:p>
      </dsp:txBody>
      <dsp:txXfrm>
        <a:off x="186844" y="0"/>
        <a:ext cx="4248269" cy="1600200"/>
      </dsp:txXfrm>
    </dsp:sp>
    <dsp:sp modelId="{2C43E122-17E2-48BE-A227-046663AA056E}">
      <dsp:nvSpPr>
        <dsp:cNvPr id="0" name=""/>
        <dsp:cNvSpPr/>
      </dsp:nvSpPr>
      <dsp:spPr>
        <a:xfrm>
          <a:off x="408743" y="1602291"/>
          <a:ext cx="3801338" cy="573476"/>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en-US" sz="1800" b="1" kern="1200" dirty="0" smtClean="0">
              <a:latin typeface="Arial" pitchFamily="34" charset="0"/>
              <a:cs typeface="Arial" pitchFamily="34" charset="0"/>
            </a:rPr>
            <a:t>Foster Care</a:t>
          </a:r>
          <a:endParaRPr lang="en-US" sz="1800" b="1" kern="1200" dirty="0">
            <a:latin typeface="Arial" pitchFamily="34" charset="0"/>
            <a:cs typeface="Arial" pitchFamily="34" charset="0"/>
          </a:endParaRPr>
        </a:p>
      </dsp:txBody>
      <dsp:txXfrm>
        <a:off x="425540" y="1619088"/>
        <a:ext cx="3767744" cy="539882"/>
      </dsp:txXfrm>
    </dsp:sp>
    <dsp:sp modelId="{4D094905-0290-469F-8278-CE0D2683745A}">
      <dsp:nvSpPr>
        <dsp:cNvPr id="0" name=""/>
        <dsp:cNvSpPr/>
      </dsp:nvSpPr>
      <dsp:spPr>
        <a:xfrm>
          <a:off x="408743" y="2180179"/>
          <a:ext cx="3801338" cy="573476"/>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en-US" sz="1800" b="1" kern="1200" dirty="0" smtClean="0">
              <a:latin typeface="Arial" pitchFamily="34" charset="0"/>
              <a:cs typeface="Arial" pitchFamily="34" charset="0"/>
            </a:rPr>
            <a:t>Child Welfare Services</a:t>
          </a:r>
          <a:endParaRPr lang="en-US" sz="1800" b="1" kern="1200" dirty="0">
            <a:latin typeface="Arial" pitchFamily="34" charset="0"/>
            <a:cs typeface="Arial" pitchFamily="34" charset="0"/>
          </a:endParaRPr>
        </a:p>
      </dsp:txBody>
      <dsp:txXfrm>
        <a:off x="425540" y="2196976"/>
        <a:ext cx="3767744" cy="539882"/>
      </dsp:txXfrm>
    </dsp:sp>
    <dsp:sp modelId="{5EEDFC0B-9B22-4C76-BA2B-3643AD0455E5}">
      <dsp:nvSpPr>
        <dsp:cNvPr id="0" name=""/>
        <dsp:cNvSpPr/>
      </dsp:nvSpPr>
      <dsp:spPr>
        <a:xfrm>
          <a:off x="408743" y="2758067"/>
          <a:ext cx="3801338" cy="573476"/>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en-US" sz="1800" b="1" kern="1200" dirty="0" smtClean="0">
              <a:latin typeface="Arial" pitchFamily="34" charset="0"/>
              <a:cs typeface="Arial" pitchFamily="34" charset="0"/>
            </a:rPr>
            <a:t>Adoptions Assistance</a:t>
          </a:r>
          <a:endParaRPr lang="en-US" sz="1800" b="1" kern="1200" dirty="0">
            <a:latin typeface="Arial" pitchFamily="34" charset="0"/>
            <a:cs typeface="Arial" pitchFamily="34" charset="0"/>
          </a:endParaRPr>
        </a:p>
      </dsp:txBody>
      <dsp:txXfrm>
        <a:off x="425540" y="2774864"/>
        <a:ext cx="3767744" cy="539882"/>
      </dsp:txXfrm>
    </dsp:sp>
    <dsp:sp modelId="{CBE6BF6A-3093-4798-8FB8-1B346B1934AC}">
      <dsp:nvSpPr>
        <dsp:cNvPr id="0" name=""/>
        <dsp:cNvSpPr/>
      </dsp:nvSpPr>
      <dsp:spPr>
        <a:xfrm>
          <a:off x="408743" y="3335955"/>
          <a:ext cx="3801338" cy="573476"/>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en-US" sz="1800" b="1" kern="1200" dirty="0" smtClean="0">
              <a:latin typeface="Arial" pitchFamily="34" charset="0"/>
              <a:cs typeface="Arial" pitchFamily="34" charset="0"/>
            </a:rPr>
            <a:t>Adoptions Eligibility</a:t>
          </a:r>
          <a:endParaRPr lang="en-US" sz="1800" b="1" kern="1200" dirty="0">
            <a:latin typeface="Arial" pitchFamily="34" charset="0"/>
            <a:cs typeface="Arial" pitchFamily="34" charset="0"/>
          </a:endParaRPr>
        </a:p>
      </dsp:txBody>
      <dsp:txXfrm>
        <a:off x="425540" y="3352752"/>
        <a:ext cx="3767744" cy="539882"/>
      </dsp:txXfrm>
    </dsp:sp>
    <dsp:sp modelId="{E4B4B5BA-B512-4AA4-A20E-B522E990F3EB}">
      <dsp:nvSpPr>
        <dsp:cNvPr id="0" name=""/>
        <dsp:cNvSpPr/>
      </dsp:nvSpPr>
      <dsp:spPr>
        <a:xfrm>
          <a:off x="408743" y="3913843"/>
          <a:ext cx="3801338" cy="573476"/>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en-US" sz="1800" b="1" kern="1200" dirty="0" smtClean="0">
              <a:latin typeface="Arial" pitchFamily="34" charset="0"/>
              <a:cs typeface="Arial" pitchFamily="34" charset="0"/>
            </a:rPr>
            <a:t>Adult Protective Services</a:t>
          </a:r>
          <a:endParaRPr lang="en-US" sz="1800" b="1" kern="1200" dirty="0">
            <a:latin typeface="Arial" pitchFamily="34" charset="0"/>
            <a:cs typeface="Arial" pitchFamily="34" charset="0"/>
          </a:endParaRPr>
        </a:p>
      </dsp:txBody>
      <dsp:txXfrm>
        <a:off x="425540" y="3930640"/>
        <a:ext cx="3767744" cy="539882"/>
      </dsp:txXfrm>
    </dsp:sp>
    <dsp:sp modelId="{E27AEAAF-CE26-4F9F-B4E0-658E9185B45B}">
      <dsp:nvSpPr>
        <dsp:cNvPr id="0" name=""/>
        <dsp:cNvSpPr/>
      </dsp:nvSpPr>
      <dsp:spPr>
        <a:xfrm>
          <a:off x="408743" y="4491731"/>
          <a:ext cx="3801338" cy="573476"/>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en-US" sz="1800" b="1" kern="1200" dirty="0" smtClean="0">
              <a:latin typeface="Arial" pitchFamily="34" charset="0"/>
              <a:cs typeface="Arial" pitchFamily="34" charset="0"/>
            </a:rPr>
            <a:t>Child Abuse Prevention, Intervention, &amp; Treatment (CAPIT)</a:t>
          </a:r>
          <a:endParaRPr lang="en-US" sz="1800" b="1" kern="1200" dirty="0">
            <a:latin typeface="Arial" pitchFamily="34" charset="0"/>
            <a:cs typeface="Arial" pitchFamily="34" charset="0"/>
          </a:endParaRPr>
        </a:p>
      </dsp:txBody>
      <dsp:txXfrm>
        <a:off x="425540" y="4508528"/>
        <a:ext cx="3767744" cy="539882"/>
      </dsp:txXfrm>
    </dsp:sp>
    <dsp:sp modelId="{ED2A3EC4-1907-4543-AA49-B53225189D14}">
      <dsp:nvSpPr>
        <dsp:cNvPr id="0" name=""/>
        <dsp:cNvSpPr/>
      </dsp:nvSpPr>
      <dsp:spPr>
        <a:xfrm>
          <a:off x="4572001" y="0"/>
          <a:ext cx="1709268" cy="5334000"/>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2060"/>
              </a:solidFill>
              <a:latin typeface="Arial" pitchFamily="34" charset="0"/>
              <a:cs typeface="Arial" pitchFamily="34" charset="0"/>
            </a:rPr>
            <a:t>1991        Share       (non-Fed)</a:t>
          </a:r>
          <a:endParaRPr lang="en-US" sz="1800" b="1" kern="1200" dirty="0">
            <a:solidFill>
              <a:srgbClr val="002060"/>
            </a:solidFill>
            <a:latin typeface="Arial" pitchFamily="34" charset="0"/>
            <a:cs typeface="Arial" pitchFamily="34" charset="0"/>
          </a:endParaRPr>
        </a:p>
      </dsp:txBody>
      <dsp:txXfrm>
        <a:off x="4572001" y="0"/>
        <a:ext cx="1709268" cy="1600200"/>
      </dsp:txXfrm>
    </dsp:sp>
    <dsp:sp modelId="{F7C29C00-15F4-4628-A136-1F9459B139DB}">
      <dsp:nvSpPr>
        <dsp:cNvPr id="0" name=""/>
        <dsp:cNvSpPr/>
      </dsp:nvSpPr>
      <dsp:spPr>
        <a:xfrm>
          <a:off x="4829425" y="1602291"/>
          <a:ext cx="1216885" cy="573476"/>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en-US" sz="1800" b="1" kern="1200" dirty="0" smtClean="0">
              <a:latin typeface="Arial" pitchFamily="34" charset="0"/>
              <a:cs typeface="Arial" pitchFamily="34" charset="0"/>
            </a:rPr>
            <a:t>  60%</a:t>
          </a:r>
          <a:endParaRPr lang="en-US" sz="1800" b="1" kern="1200" dirty="0">
            <a:latin typeface="Arial" pitchFamily="34" charset="0"/>
            <a:cs typeface="Arial" pitchFamily="34" charset="0"/>
          </a:endParaRPr>
        </a:p>
      </dsp:txBody>
      <dsp:txXfrm>
        <a:off x="4846222" y="1619088"/>
        <a:ext cx="1183291" cy="539882"/>
      </dsp:txXfrm>
    </dsp:sp>
    <dsp:sp modelId="{4F9025C4-9F21-4C76-8E64-EAFC654192CE}">
      <dsp:nvSpPr>
        <dsp:cNvPr id="0" name=""/>
        <dsp:cNvSpPr/>
      </dsp:nvSpPr>
      <dsp:spPr>
        <a:xfrm>
          <a:off x="4829425" y="2180179"/>
          <a:ext cx="1216885" cy="573476"/>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en-US" sz="1800" b="1" kern="1200" dirty="0" smtClean="0">
              <a:latin typeface="Arial" pitchFamily="34" charset="0"/>
              <a:cs typeface="Arial" pitchFamily="34" charset="0"/>
            </a:rPr>
            <a:t>30%</a:t>
          </a:r>
          <a:endParaRPr lang="en-US" sz="1800" b="1" kern="1200" dirty="0">
            <a:latin typeface="Arial" pitchFamily="34" charset="0"/>
            <a:cs typeface="Arial" pitchFamily="34" charset="0"/>
          </a:endParaRPr>
        </a:p>
      </dsp:txBody>
      <dsp:txXfrm>
        <a:off x="4846222" y="2196976"/>
        <a:ext cx="1183291" cy="539882"/>
      </dsp:txXfrm>
    </dsp:sp>
    <dsp:sp modelId="{12B58ED0-8B77-4628-9012-B478ACB3DC10}">
      <dsp:nvSpPr>
        <dsp:cNvPr id="0" name=""/>
        <dsp:cNvSpPr/>
      </dsp:nvSpPr>
      <dsp:spPr>
        <a:xfrm>
          <a:off x="4829425" y="2758067"/>
          <a:ext cx="1216885" cy="573476"/>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en-US" sz="1800" b="0" kern="1200" dirty="0" smtClean="0">
              <a:latin typeface="Arial" pitchFamily="34" charset="0"/>
              <a:cs typeface="Arial" pitchFamily="34" charset="0"/>
            </a:rPr>
            <a:t>  </a:t>
          </a:r>
          <a:r>
            <a:rPr lang="en-US" sz="1800" b="1" kern="1200" dirty="0" smtClean="0">
              <a:latin typeface="Arial" pitchFamily="34" charset="0"/>
              <a:cs typeface="Arial" pitchFamily="34" charset="0"/>
            </a:rPr>
            <a:t>25%</a:t>
          </a:r>
          <a:endParaRPr lang="en-US" sz="1800" b="1" kern="1200" dirty="0">
            <a:latin typeface="Arial" pitchFamily="34" charset="0"/>
            <a:cs typeface="Arial" pitchFamily="34" charset="0"/>
          </a:endParaRPr>
        </a:p>
      </dsp:txBody>
      <dsp:txXfrm>
        <a:off x="4846222" y="2774864"/>
        <a:ext cx="1183291" cy="539882"/>
      </dsp:txXfrm>
    </dsp:sp>
    <dsp:sp modelId="{9666F41A-CC20-49B9-908D-F03CF451168E}">
      <dsp:nvSpPr>
        <dsp:cNvPr id="0" name=""/>
        <dsp:cNvSpPr/>
      </dsp:nvSpPr>
      <dsp:spPr>
        <a:xfrm>
          <a:off x="4829425" y="3335955"/>
          <a:ext cx="1216885" cy="573476"/>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en-US" sz="1800" b="0" kern="1200" dirty="0" smtClean="0">
              <a:latin typeface="Arial" pitchFamily="34" charset="0"/>
              <a:cs typeface="Arial" pitchFamily="34" charset="0"/>
            </a:rPr>
            <a:t>  </a:t>
          </a:r>
          <a:r>
            <a:rPr lang="en-US" sz="1800" b="1" kern="1200" dirty="0" smtClean="0">
              <a:latin typeface="Arial" pitchFamily="34" charset="0"/>
              <a:cs typeface="Arial" pitchFamily="34" charset="0"/>
            </a:rPr>
            <a:t>0%</a:t>
          </a:r>
          <a:endParaRPr lang="en-US" sz="1800" b="1" kern="1200" dirty="0">
            <a:latin typeface="Arial" pitchFamily="34" charset="0"/>
            <a:cs typeface="Arial" pitchFamily="34" charset="0"/>
          </a:endParaRPr>
        </a:p>
      </dsp:txBody>
      <dsp:txXfrm>
        <a:off x="4846222" y="3352752"/>
        <a:ext cx="1183291" cy="539882"/>
      </dsp:txXfrm>
    </dsp:sp>
    <dsp:sp modelId="{014CAB5A-BEDF-4C95-941B-855864307665}">
      <dsp:nvSpPr>
        <dsp:cNvPr id="0" name=""/>
        <dsp:cNvSpPr/>
      </dsp:nvSpPr>
      <dsp:spPr>
        <a:xfrm>
          <a:off x="4829425" y="3913843"/>
          <a:ext cx="1216885" cy="573476"/>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en-US" sz="1800" b="0" kern="1200" dirty="0" smtClean="0">
              <a:latin typeface="Arial" pitchFamily="34" charset="0"/>
              <a:cs typeface="Arial" pitchFamily="34" charset="0"/>
            </a:rPr>
            <a:t>  </a:t>
          </a:r>
          <a:r>
            <a:rPr lang="en-US" sz="1800" b="1" kern="1200" dirty="0" smtClean="0">
              <a:latin typeface="Arial" pitchFamily="34" charset="0"/>
              <a:cs typeface="Arial" pitchFamily="34" charset="0"/>
            </a:rPr>
            <a:t>MOE</a:t>
          </a:r>
          <a:endParaRPr lang="en-US" sz="1800" b="1" kern="1200" dirty="0">
            <a:latin typeface="Arial" pitchFamily="34" charset="0"/>
            <a:cs typeface="Arial" pitchFamily="34" charset="0"/>
          </a:endParaRPr>
        </a:p>
      </dsp:txBody>
      <dsp:txXfrm>
        <a:off x="4846222" y="3930640"/>
        <a:ext cx="1183291" cy="539882"/>
      </dsp:txXfrm>
    </dsp:sp>
    <dsp:sp modelId="{04D11226-A801-4A95-A63E-95A0E1FD7D6E}">
      <dsp:nvSpPr>
        <dsp:cNvPr id="0" name=""/>
        <dsp:cNvSpPr/>
      </dsp:nvSpPr>
      <dsp:spPr>
        <a:xfrm>
          <a:off x="4829425" y="4491731"/>
          <a:ext cx="1216885" cy="573476"/>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en-US" sz="1800" b="1" kern="1200" dirty="0" smtClean="0">
              <a:latin typeface="Arial" pitchFamily="34" charset="0"/>
              <a:cs typeface="Arial" pitchFamily="34" charset="0"/>
            </a:rPr>
            <a:t>16%</a:t>
          </a:r>
          <a:endParaRPr lang="en-US" sz="1800" b="1" kern="1200" dirty="0">
            <a:latin typeface="Arial" pitchFamily="34" charset="0"/>
            <a:cs typeface="Arial" pitchFamily="34" charset="0"/>
          </a:endParaRPr>
        </a:p>
      </dsp:txBody>
      <dsp:txXfrm>
        <a:off x="4846222" y="4508528"/>
        <a:ext cx="1183291" cy="539882"/>
      </dsp:txXfrm>
    </dsp:sp>
    <dsp:sp modelId="{E8A6BED1-925E-41FC-A490-401E8B309E7E}">
      <dsp:nvSpPr>
        <dsp:cNvPr id="0" name=""/>
        <dsp:cNvSpPr/>
      </dsp:nvSpPr>
      <dsp:spPr>
        <a:xfrm>
          <a:off x="6436974" y="0"/>
          <a:ext cx="1639977" cy="5334000"/>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2060"/>
              </a:solidFill>
              <a:latin typeface="Arial" pitchFamily="34" charset="0"/>
              <a:cs typeface="Arial" pitchFamily="34" charset="0"/>
            </a:rPr>
            <a:t>New 2011 Share      (non-Fed)</a:t>
          </a:r>
          <a:endParaRPr lang="en-US" sz="1800" b="1" kern="1200" dirty="0">
            <a:solidFill>
              <a:srgbClr val="002060"/>
            </a:solidFill>
            <a:latin typeface="Arial" pitchFamily="34" charset="0"/>
            <a:cs typeface="Arial" pitchFamily="34" charset="0"/>
          </a:endParaRPr>
        </a:p>
      </dsp:txBody>
      <dsp:txXfrm>
        <a:off x="6436974" y="0"/>
        <a:ext cx="1639977" cy="1600200"/>
      </dsp:txXfrm>
    </dsp:sp>
    <dsp:sp modelId="{1B496ECC-AE7D-4AFC-8A0A-A803853BF7E3}">
      <dsp:nvSpPr>
        <dsp:cNvPr id="0" name=""/>
        <dsp:cNvSpPr/>
      </dsp:nvSpPr>
      <dsp:spPr>
        <a:xfrm>
          <a:off x="6600972" y="1602291"/>
          <a:ext cx="1311982" cy="573476"/>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en-US" sz="1800" b="1" kern="1200" dirty="0" smtClean="0">
              <a:effectLst/>
              <a:latin typeface="Arial" pitchFamily="34" charset="0"/>
              <a:cs typeface="Arial" pitchFamily="34" charset="0"/>
            </a:rPr>
            <a:t>100%</a:t>
          </a:r>
          <a:endParaRPr lang="en-US" sz="1800" b="1" kern="1200" dirty="0">
            <a:effectLst/>
            <a:latin typeface="Arial" pitchFamily="34" charset="0"/>
            <a:cs typeface="Arial" pitchFamily="34" charset="0"/>
          </a:endParaRPr>
        </a:p>
      </dsp:txBody>
      <dsp:txXfrm>
        <a:off x="6617769" y="1619088"/>
        <a:ext cx="1278388" cy="539882"/>
      </dsp:txXfrm>
    </dsp:sp>
    <dsp:sp modelId="{B984BE17-6637-4DAF-8B8A-3BB3DA92F64F}">
      <dsp:nvSpPr>
        <dsp:cNvPr id="0" name=""/>
        <dsp:cNvSpPr/>
      </dsp:nvSpPr>
      <dsp:spPr>
        <a:xfrm>
          <a:off x="6600972" y="2180179"/>
          <a:ext cx="1311982" cy="573476"/>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en-US" sz="1800" b="1" kern="1200" dirty="0" smtClean="0">
              <a:effectLst/>
              <a:latin typeface="Arial" pitchFamily="34" charset="0"/>
              <a:cs typeface="Arial" pitchFamily="34" charset="0"/>
            </a:rPr>
            <a:t>100%</a:t>
          </a:r>
          <a:endParaRPr lang="en-US" sz="1800" b="1" kern="1200" dirty="0">
            <a:effectLst/>
            <a:latin typeface="Arial" pitchFamily="34" charset="0"/>
            <a:cs typeface="Arial" pitchFamily="34" charset="0"/>
          </a:endParaRPr>
        </a:p>
      </dsp:txBody>
      <dsp:txXfrm>
        <a:off x="6617769" y="2196976"/>
        <a:ext cx="1278388" cy="539882"/>
      </dsp:txXfrm>
    </dsp:sp>
    <dsp:sp modelId="{C8DA000B-1BD0-4215-A08F-C4DC59351CE8}">
      <dsp:nvSpPr>
        <dsp:cNvPr id="0" name=""/>
        <dsp:cNvSpPr/>
      </dsp:nvSpPr>
      <dsp:spPr>
        <a:xfrm>
          <a:off x="6600972" y="2758067"/>
          <a:ext cx="1311982" cy="573476"/>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en-US" sz="1800" b="1" kern="1200" dirty="0" smtClean="0">
              <a:effectLst/>
              <a:latin typeface="Arial" pitchFamily="34" charset="0"/>
              <a:cs typeface="Arial" pitchFamily="34" charset="0"/>
            </a:rPr>
            <a:t>100%</a:t>
          </a:r>
          <a:endParaRPr lang="en-US" sz="1800" b="1" kern="1200" dirty="0">
            <a:effectLst/>
            <a:latin typeface="Arial" pitchFamily="34" charset="0"/>
            <a:cs typeface="Arial" pitchFamily="34" charset="0"/>
          </a:endParaRPr>
        </a:p>
      </dsp:txBody>
      <dsp:txXfrm>
        <a:off x="6617769" y="2774864"/>
        <a:ext cx="1278388" cy="539882"/>
      </dsp:txXfrm>
    </dsp:sp>
    <dsp:sp modelId="{DF88198F-431F-48BC-9055-EF140C89409F}">
      <dsp:nvSpPr>
        <dsp:cNvPr id="0" name=""/>
        <dsp:cNvSpPr/>
      </dsp:nvSpPr>
      <dsp:spPr>
        <a:xfrm>
          <a:off x="6600972" y="3335955"/>
          <a:ext cx="1311982" cy="573476"/>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en-US" sz="1800" b="1" kern="1200" dirty="0" smtClean="0">
              <a:effectLst/>
              <a:latin typeface="Arial" pitchFamily="34" charset="0"/>
              <a:cs typeface="Arial" pitchFamily="34" charset="0"/>
            </a:rPr>
            <a:t>100%</a:t>
          </a:r>
          <a:endParaRPr lang="en-US" sz="1800" b="1" kern="1200" dirty="0">
            <a:effectLst/>
            <a:latin typeface="Arial" pitchFamily="34" charset="0"/>
            <a:cs typeface="Arial" pitchFamily="34" charset="0"/>
          </a:endParaRPr>
        </a:p>
      </dsp:txBody>
      <dsp:txXfrm>
        <a:off x="6617769" y="3352752"/>
        <a:ext cx="1278388" cy="539882"/>
      </dsp:txXfrm>
    </dsp:sp>
    <dsp:sp modelId="{B19289EE-217E-43BB-882D-563E6DE9C449}">
      <dsp:nvSpPr>
        <dsp:cNvPr id="0" name=""/>
        <dsp:cNvSpPr/>
      </dsp:nvSpPr>
      <dsp:spPr>
        <a:xfrm>
          <a:off x="6600972" y="3913843"/>
          <a:ext cx="1311982" cy="573476"/>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en-US" sz="1800" b="1" kern="1200" dirty="0" smtClean="0">
              <a:effectLst/>
              <a:latin typeface="Arial" pitchFamily="34" charset="0"/>
              <a:cs typeface="Arial" pitchFamily="34" charset="0"/>
            </a:rPr>
            <a:t>100%</a:t>
          </a:r>
          <a:endParaRPr lang="en-US" sz="1800" b="1" kern="1200" dirty="0">
            <a:effectLst/>
            <a:latin typeface="Arial" pitchFamily="34" charset="0"/>
            <a:cs typeface="Arial" pitchFamily="34" charset="0"/>
          </a:endParaRPr>
        </a:p>
      </dsp:txBody>
      <dsp:txXfrm>
        <a:off x="6617769" y="3930640"/>
        <a:ext cx="1278388" cy="539882"/>
      </dsp:txXfrm>
    </dsp:sp>
    <dsp:sp modelId="{AA0BCC8C-FEE6-45B2-8CEE-530A347F96EB}">
      <dsp:nvSpPr>
        <dsp:cNvPr id="0" name=""/>
        <dsp:cNvSpPr/>
      </dsp:nvSpPr>
      <dsp:spPr>
        <a:xfrm>
          <a:off x="6600972" y="4491731"/>
          <a:ext cx="1311982" cy="573476"/>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en-US" sz="1800" b="1" kern="1200" dirty="0" smtClean="0">
              <a:effectLst/>
              <a:latin typeface="Arial" pitchFamily="34" charset="0"/>
              <a:cs typeface="Arial" pitchFamily="34" charset="0"/>
            </a:rPr>
            <a:t>100%</a:t>
          </a:r>
          <a:endParaRPr lang="en-US" sz="1800" b="1" kern="1200" dirty="0">
            <a:effectLst/>
            <a:latin typeface="Arial" pitchFamily="34" charset="0"/>
            <a:cs typeface="Arial" pitchFamily="34" charset="0"/>
          </a:endParaRPr>
        </a:p>
      </dsp:txBody>
      <dsp:txXfrm>
        <a:off x="6617769" y="4508528"/>
        <a:ext cx="1278388" cy="5398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730DF-694E-4966-8208-0D1174648E7C}">
      <dsp:nvSpPr>
        <dsp:cNvPr id="0" name=""/>
        <dsp:cNvSpPr/>
      </dsp:nvSpPr>
      <dsp:spPr>
        <a:xfrm>
          <a:off x="0" y="0"/>
          <a:ext cx="7696200" cy="78594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kern="1200" dirty="0" smtClean="0">
              <a:latin typeface="Arial" pitchFamily="34" charset="0"/>
              <a:cs typeface="Arial" pitchFamily="34" charset="0"/>
            </a:rPr>
            <a:t>Reflects mandated growth in social services programs</a:t>
          </a:r>
          <a:endParaRPr lang="en-US" sz="2200" b="1" kern="1200" dirty="0">
            <a:latin typeface="Arial" pitchFamily="34" charset="0"/>
            <a:cs typeface="Arial" pitchFamily="34" charset="0"/>
          </a:endParaRPr>
        </a:p>
      </dsp:txBody>
      <dsp:txXfrm>
        <a:off x="38367" y="38367"/>
        <a:ext cx="7619466" cy="709214"/>
      </dsp:txXfrm>
    </dsp:sp>
    <dsp:sp modelId="{CF5F0BB7-3797-49BC-9CBD-61797E35750A}">
      <dsp:nvSpPr>
        <dsp:cNvPr id="0" name=""/>
        <dsp:cNvSpPr/>
      </dsp:nvSpPr>
      <dsp:spPr>
        <a:xfrm>
          <a:off x="0" y="802228"/>
          <a:ext cx="7696200" cy="785948"/>
        </a:xfrm>
        <a:prstGeom prst="roundRect">
          <a:avLst/>
        </a:prstGeom>
        <a:gradFill rotWithShape="0">
          <a:gsLst>
            <a:gs pos="0">
              <a:schemeClr val="accent4">
                <a:hueOff val="464206"/>
                <a:satOff val="-14103"/>
                <a:lumOff val="4657"/>
                <a:alphaOff val="0"/>
                <a:shade val="51000"/>
                <a:satMod val="130000"/>
              </a:schemeClr>
            </a:gs>
            <a:gs pos="80000">
              <a:schemeClr val="accent4">
                <a:hueOff val="464206"/>
                <a:satOff val="-14103"/>
                <a:lumOff val="4657"/>
                <a:alphaOff val="0"/>
                <a:shade val="93000"/>
                <a:satMod val="130000"/>
              </a:schemeClr>
            </a:gs>
            <a:gs pos="100000">
              <a:schemeClr val="accent4">
                <a:hueOff val="464206"/>
                <a:satOff val="-14103"/>
                <a:lumOff val="46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kern="1200" dirty="0" smtClean="0">
              <a:latin typeface="Arial" pitchFamily="34" charset="0"/>
              <a:cs typeface="Arial" pitchFamily="34" charset="0"/>
            </a:rPr>
            <a:t>Amount based on program expenditures, not caseload</a:t>
          </a:r>
          <a:endParaRPr lang="en-US" sz="2200" b="1" kern="1200" dirty="0">
            <a:latin typeface="Arial" pitchFamily="34" charset="0"/>
            <a:cs typeface="Arial" pitchFamily="34" charset="0"/>
          </a:endParaRPr>
        </a:p>
      </dsp:txBody>
      <dsp:txXfrm>
        <a:off x="38367" y="840595"/>
        <a:ext cx="7619466" cy="709214"/>
      </dsp:txXfrm>
    </dsp:sp>
    <dsp:sp modelId="{A077F7F6-BB35-481B-A0F9-453533AC6469}">
      <dsp:nvSpPr>
        <dsp:cNvPr id="0" name=""/>
        <dsp:cNvSpPr/>
      </dsp:nvSpPr>
      <dsp:spPr>
        <a:xfrm>
          <a:off x="0" y="1601705"/>
          <a:ext cx="7696200" cy="785948"/>
        </a:xfrm>
        <a:prstGeom prst="roundRect">
          <a:avLst/>
        </a:prstGeom>
        <a:gradFill rotWithShape="0">
          <a:gsLst>
            <a:gs pos="0">
              <a:schemeClr val="accent4">
                <a:hueOff val="928412"/>
                <a:satOff val="-28205"/>
                <a:lumOff val="9314"/>
                <a:alphaOff val="0"/>
                <a:shade val="51000"/>
                <a:satMod val="130000"/>
              </a:schemeClr>
            </a:gs>
            <a:gs pos="80000">
              <a:schemeClr val="accent4">
                <a:hueOff val="928412"/>
                <a:satOff val="-28205"/>
                <a:lumOff val="9314"/>
                <a:alphaOff val="0"/>
                <a:shade val="93000"/>
                <a:satMod val="130000"/>
              </a:schemeClr>
            </a:gs>
            <a:gs pos="100000">
              <a:schemeClr val="accent4">
                <a:hueOff val="928412"/>
                <a:satOff val="-28205"/>
                <a:lumOff val="9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kern="1200" dirty="0" smtClean="0">
              <a:latin typeface="Arial" pitchFamily="34" charset="0"/>
              <a:cs typeface="Arial" pitchFamily="34" charset="0"/>
            </a:rPr>
            <a:t>Calculation based on change in County cost due to mandated cost increases (i.e. growth in caseload)</a:t>
          </a:r>
          <a:endParaRPr lang="en-US" sz="2200" b="1" kern="1200" dirty="0">
            <a:latin typeface="Arial" pitchFamily="34" charset="0"/>
            <a:cs typeface="Arial" pitchFamily="34" charset="0"/>
          </a:endParaRPr>
        </a:p>
      </dsp:txBody>
      <dsp:txXfrm>
        <a:off x="38367" y="1640072"/>
        <a:ext cx="7619466" cy="709214"/>
      </dsp:txXfrm>
    </dsp:sp>
    <dsp:sp modelId="{BC6F1041-E269-41FF-A961-6B79671686AF}">
      <dsp:nvSpPr>
        <dsp:cNvPr id="0" name=""/>
        <dsp:cNvSpPr/>
      </dsp:nvSpPr>
      <dsp:spPr>
        <a:xfrm>
          <a:off x="0" y="2387654"/>
          <a:ext cx="7696200" cy="1205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354" tIns="25400" rIns="142240" bIns="25400" numCol="1" spcCol="1270" anchor="t" anchorCtr="0">
          <a:noAutofit/>
        </a:bodyPr>
        <a:lstStyle/>
        <a:p>
          <a:pPr marL="228600" lvl="1" indent="-228600" algn="l" defTabSz="889000" rtl="0">
            <a:lnSpc>
              <a:spcPct val="90000"/>
            </a:lnSpc>
            <a:spcBef>
              <a:spcPct val="0"/>
            </a:spcBef>
            <a:spcAft>
              <a:spcPct val="20000"/>
            </a:spcAft>
            <a:buChar char="••"/>
          </a:pPr>
          <a:endParaRPr lang="en-US" sz="2000" kern="1200" dirty="0">
            <a:latin typeface="Arial" pitchFamily="34" charset="0"/>
            <a:cs typeface="Arial" pitchFamily="34" charset="0"/>
          </a:endParaRPr>
        </a:p>
        <a:p>
          <a:pPr marL="228600" lvl="1" indent="-228600" algn="l" defTabSz="889000" rtl="0">
            <a:lnSpc>
              <a:spcPct val="90000"/>
            </a:lnSpc>
            <a:spcBef>
              <a:spcPct val="0"/>
            </a:spcBef>
            <a:spcAft>
              <a:spcPct val="20000"/>
            </a:spcAft>
            <a:buChar char="••"/>
          </a:pPr>
          <a:endParaRPr lang="en-US" sz="2000" kern="1200" dirty="0">
            <a:latin typeface="Arial" pitchFamily="34" charset="0"/>
            <a:cs typeface="Arial" pitchFamily="34" charset="0"/>
          </a:endParaRPr>
        </a:p>
        <a:p>
          <a:pPr marL="228600" lvl="1" indent="-228600" algn="l" defTabSz="889000" rtl="0">
            <a:lnSpc>
              <a:spcPct val="90000"/>
            </a:lnSpc>
            <a:spcBef>
              <a:spcPct val="0"/>
            </a:spcBef>
            <a:spcAft>
              <a:spcPct val="20000"/>
            </a:spcAft>
            <a:buChar char="••"/>
          </a:pPr>
          <a:endParaRPr lang="en-US" sz="2000" kern="1200" dirty="0">
            <a:latin typeface="Arial" pitchFamily="34" charset="0"/>
            <a:cs typeface="Arial" pitchFamily="34" charset="0"/>
          </a:endParaRPr>
        </a:p>
        <a:p>
          <a:pPr marL="228600" lvl="1" indent="-228600" algn="l" defTabSz="889000" rtl="0">
            <a:lnSpc>
              <a:spcPct val="90000"/>
            </a:lnSpc>
            <a:spcBef>
              <a:spcPct val="0"/>
            </a:spcBef>
            <a:spcAft>
              <a:spcPct val="20000"/>
            </a:spcAft>
            <a:buChar char="••"/>
          </a:pPr>
          <a:endParaRPr lang="en-US" sz="2000" kern="1200" dirty="0">
            <a:latin typeface="Arial" pitchFamily="34" charset="0"/>
            <a:cs typeface="Arial" pitchFamily="34" charset="0"/>
          </a:endParaRPr>
        </a:p>
      </dsp:txBody>
      <dsp:txXfrm>
        <a:off x="0" y="2387654"/>
        <a:ext cx="7696200" cy="1205768"/>
      </dsp:txXfrm>
    </dsp:sp>
    <dsp:sp modelId="{B44E23AB-B355-49E0-A35D-54F4FA2E5FA9}">
      <dsp:nvSpPr>
        <dsp:cNvPr id="0" name=""/>
        <dsp:cNvSpPr/>
      </dsp:nvSpPr>
      <dsp:spPr>
        <a:xfrm>
          <a:off x="0" y="3593422"/>
          <a:ext cx="7696200" cy="785948"/>
        </a:xfrm>
        <a:prstGeom prst="roundRect">
          <a:avLst/>
        </a:prstGeom>
        <a:gradFill rotWithShape="0">
          <a:gsLst>
            <a:gs pos="0">
              <a:schemeClr val="accent4">
                <a:hueOff val="1392617"/>
                <a:satOff val="-42308"/>
                <a:lumOff val="13971"/>
                <a:alphaOff val="0"/>
                <a:shade val="51000"/>
                <a:satMod val="130000"/>
              </a:schemeClr>
            </a:gs>
            <a:gs pos="80000">
              <a:schemeClr val="accent4">
                <a:hueOff val="1392617"/>
                <a:satOff val="-42308"/>
                <a:lumOff val="13971"/>
                <a:alphaOff val="0"/>
                <a:shade val="93000"/>
                <a:satMod val="130000"/>
              </a:schemeClr>
            </a:gs>
            <a:gs pos="100000">
              <a:schemeClr val="accent4">
                <a:hueOff val="1392617"/>
                <a:satOff val="-42308"/>
                <a:lumOff val="139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kern="1200" dirty="0" smtClean="0">
              <a:latin typeface="Arial" pitchFamily="34" charset="0"/>
              <a:cs typeface="Arial" pitchFamily="34" charset="0"/>
            </a:rPr>
            <a:t>State Department of Social Services and Health Care Services calculate draft amounts for each county</a:t>
          </a:r>
          <a:endParaRPr lang="en-US" sz="2200" b="1" kern="1200" dirty="0">
            <a:latin typeface="Arial" pitchFamily="34" charset="0"/>
            <a:cs typeface="Arial" pitchFamily="34" charset="0"/>
          </a:endParaRPr>
        </a:p>
      </dsp:txBody>
      <dsp:txXfrm>
        <a:off x="38367" y="3631789"/>
        <a:ext cx="7619466" cy="709214"/>
      </dsp:txXfrm>
    </dsp:sp>
    <dsp:sp modelId="{FC8EAFF5-1278-423D-8214-F84E350C3666}">
      <dsp:nvSpPr>
        <dsp:cNvPr id="0" name=""/>
        <dsp:cNvSpPr/>
      </dsp:nvSpPr>
      <dsp:spPr>
        <a:xfrm>
          <a:off x="0" y="4392900"/>
          <a:ext cx="7696200" cy="785948"/>
        </a:xfrm>
        <a:prstGeom prst="roundRect">
          <a:avLst/>
        </a:prstGeom>
        <a:gradFill rotWithShape="0">
          <a:gsLst>
            <a:gs pos="0">
              <a:schemeClr val="accent4">
                <a:hueOff val="1856823"/>
                <a:satOff val="-56410"/>
                <a:lumOff val="18628"/>
                <a:alphaOff val="0"/>
                <a:shade val="51000"/>
                <a:satMod val="130000"/>
              </a:schemeClr>
            </a:gs>
            <a:gs pos="80000">
              <a:schemeClr val="accent4">
                <a:hueOff val="1856823"/>
                <a:satOff val="-56410"/>
                <a:lumOff val="18628"/>
                <a:alphaOff val="0"/>
                <a:shade val="93000"/>
                <a:satMod val="130000"/>
              </a:schemeClr>
            </a:gs>
            <a:gs pos="100000">
              <a:schemeClr val="accent4">
                <a:hueOff val="1856823"/>
                <a:satOff val="-56410"/>
                <a:lumOff val="1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kern="1200" dirty="0" smtClean="0">
              <a:latin typeface="Arial" pitchFamily="34" charset="0"/>
              <a:cs typeface="Arial" pitchFamily="34" charset="0"/>
            </a:rPr>
            <a:t>Counties Review  to validate amounts and recommend adjustments</a:t>
          </a:r>
          <a:endParaRPr lang="en-US" sz="2200" b="1" kern="1200" dirty="0">
            <a:latin typeface="Arial" pitchFamily="34" charset="0"/>
            <a:cs typeface="Arial" pitchFamily="34" charset="0"/>
          </a:endParaRPr>
        </a:p>
      </dsp:txBody>
      <dsp:txXfrm>
        <a:off x="38367" y="4431267"/>
        <a:ext cx="7619466" cy="70921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3011488" cy="461963"/>
          </a:xfrm>
          <a:prstGeom prst="rect">
            <a:avLst/>
          </a:prstGeom>
          <a:noFill/>
          <a:ln w="9525">
            <a:noFill/>
            <a:miter lim="800000"/>
            <a:headEnd/>
            <a:tailEnd/>
          </a:ln>
          <a:effectLst/>
        </p:spPr>
        <p:txBody>
          <a:bodyPr vert="horz" wrap="square" lIns="90763" tIns="45382" rIns="90763" bIns="45382" numCol="1" anchor="t" anchorCtr="0" compatLnSpc="1">
            <a:prstTxWarp prst="textNoShape">
              <a:avLst/>
            </a:prstTxWarp>
          </a:bodyPr>
          <a:lstStyle>
            <a:lvl1pPr eaLnBrk="0" hangingPunct="0">
              <a:defRPr sz="1200"/>
            </a:lvl1pPr>
          </a:lstStyle>
          <a:p>
            <a:pPr>
              <a:defRPr/>
            </a:pPr>
            <a:endParaRPr lang="en-US" dirty="0"/>
          </a:p>
        </p:txBody>
      </p:sp>
      <p:sp>
        <p:nvSpPr>
          <p:cNvPr id="72707" name="Rectangle 3"/>
          <p:cNvSpPr>
            <a:spLocks noGrp="1" noChangeArrowheads="1"/>
          </p:cNvSpPr>
          <p:nvPr>
            <p:ph type="dt" sz="quarter" idx="1"/>
          </p:nvPr>
        </p:nvSpPr>
        <p:spPr bwMode="auto">
          <a:xfrm>
            <a:off x="3937000" y="0"/>
            <a:ext cx="3011488" cy="461963"/>
          </a:xfrm>
          <a:prstGeom prst="rect">
            <a:avLst/>
          </a:prstGeom>
          <a:noFill/>
          <a:ln w="9525">
            <a:noFill/>
            <a:miter lim="800000"/>
            <a:headEnd/>
            <a:tailEnd/>
          </a:ln>
          <a:effectLst/>
        </p:spPr>
        <p:txBody>
          <a:bodyPr vert="horz" wrap="square" lIns="90763" tIns="45382" rIns="90763" bIns="45382" numCol="1" anchor="t" anchorCtr="0" compatLnSpc="1">
            <a:prstTxWarp prst="textNoShape">
              <a:avLst/>
            </a:prstTxWarp>
          </a:bodyPr>
          <a:lstStyle>
            <a:lvl1pPr algn="r" eaLnBrk="0" hangingPunct="0">
              <a:defRPr sz="1200"/>
            </a:lvl1pPr>
          </a:lstStyle>
          <a:p>
            <a:pPr>
              <a:defRPr/>
            </a:pPr>
            <a:fld id="{E462FC98-1562-4F1D-AE36-6B979CC829D6}" type="datetimeFigureOut">
              <a:rPr lang="en-US"/>
              <a:pPr>
                <a:defRPr/>
              </a:pPr>
              <a:t>11/6/2013</a:t>
            </a:fld>
            <a:endParaRPr lang="en-US" dirty="0"/>
          </a:p>
        </p:txBody>
      </p:sp>
      <p:sp>
        <p:nvSpPr>
          <p:cNvPr id="72708" name="Rectangle 4"/>
          <p:cNvSpPr>
            <a:spLocks noGrp="1" noChangeArrowheads="1"/>
          </p:cNvSpPr>
          <p:nvPr>
            <p:ph type="ftr" sz="quarter" idx="2"/>
          </p:nvPr>
        </p:nvSpPr>
        <p:spPr bwMode="auto">
          <a:xfrm>
            <a:off x="0" y="8772525"/>
            <a:ext cx="3011488" cy="461963"/>
          </a:xfrm>
          <a:prstGeom prst="rect">
            <a:avLst/>
          </a:prstGeom>
          <a:noFill/>
          <a:ln w="9525">
            <a:noFill/>
            <a:miter lim="800000"/>
            <a:headEnd/>
            <a:tailEnd/>
          </a:ln>
          <a:effectLst/>
        </p:spPr>
        <p:txBody>
          <a:bodyPr vert="horz" wrap="square" lIns="90763" tIns="45382" rIns="90763" bIns="45382" numCol="1" anchor="b" anchorCtr="0" compatLnSpc="1">
            <a:prstTxWarp prst="textNoShape">
              <a:avLst/>
            </a:prstTxWarp>
          </a:bodyPr>
          <a:lstStyle>
            <a:lvl1pPr eaLnBrk="0" hangingPunct="0">
              <a:defRPr sz="1200"/>
            </a:lvl1pPr>
          </a:lstStyle>
          <a:p>
            <a:pPr>
              <a:defRPr/>
            </a:pPr>
            <a:endParaRPr lang="en-US" dirty="0"/>
          </a:p>
        </p:txBody>
      </p:sp>
      <p:sp>
        <p:nvSpPr>
          <p:cNvPr id="72709" name="Rectangle 5"/>
          <p:cNvSpPr>
            <a:spLocks noGrp="1" noChangeArrowheads="1"/>
          </p:cNvSpPr>
          <p:nvPr>
            <p:ph type="sldNum" sz="quarter" idx="3"/>
          </p:nvPr>
        </p:nvSpPr>
        <p:spPr bwMode="auto">
          <a:xfrm>
            <a:off x="3937000" y="8772525"/>
            <a:ext cx="3011488" cy="461963"/>
          </a:xfrm>
          <a:prstGeom prst="rect">
            <a:avLst/>
          </a:prstGeom>
          <a:noFill/>
          <a:ln w="9525">
            <a:noFill/>
            <a:miter lim="800000"/>
            <a:headEnd/>
            <a:tailEnd/>
          </a:ln>
          <a:effectLst/>
        </p:spPr>
        <p:txBody>
          <a:bodyPr vert="horz" wrap="square" lIns="90763" tIns="45382" rIns="90763" bIns="45382" numCol="1" anchor="b" anchorCtr="0" compatLnSpc="1">
            <a:prstTxWarp prst="textNoShape">
              <a:avLst/>
            </a:prstTxWarp>
          </a:bodyPr>
          <a:lstStyle>
            <a:lvl1pPr algn="r" eaLnBrk="0" hangingPunct="0">
              <a:defRPr sz="1200"/>
            </a:lvl1pPr>
          </a:lstStyle>
          <a:p>
            <a:pPr>
              <a:defRPr/>
            </a:pPr>
            <a:fld id="{EC7BCB25-C109-4CDD-B7A7-EF95AF6D56A9}" type="slidenum">
              <a:rPr lang="en-US"/>
              <a:pPr>
                <a:defRPr/>
              </a:pPr>
              <a:t>‹#›</a:t>
            </a:fld>
            <a:endParaRPr lang="en-US" dirty="0"/>
          </a:p>
        </p:txBody>
      </p:sp>
    </p:spTree>
    <p:extLst>
      <p:ext uri="{BB962C8B-B14F-4D97-AF65-F5344CB8AC3E}">
        <p14:creationId xmlns:p14="http://schemas.microsoft.com/office/powerpoint/2010/main" val="3515988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011488" cy="460375"/>
          </a:xfrm>
          <a:prstGeom prst="rect">
            <a:avLst/>
          </a:prstGeom>
          <a:noFill/>
          <a:ln w="9525">
            <a:noFill/>
            <a:miter lim="800000"/>
            <a:headEnd/>
            <a:tailEnd/>
          </a:ln>
          <a:effectLst/>
        </p:spPr>
        <p:txBody>
          <a:bodyPr vert="horz" wrap="square" lIns="92052" tIns="46026" rIns="92052" bIns="46026" numCol="1" anchor="t" anchorCtr="0" compatLnSpc="1">
            <a:prstTxWarp prst="textNoShape">
              <a:avLst/>
            </a:prstTxWarp>
          </a:bodyPr>
          <a:lstStyle>
            <a:lvl1pPr defTabSz="920239" eaLnBrk="1" hangingPunct="1">
              <a:defRPr sz="1200">
                <a:latin typeface="Times New Roman" pitchFamily="18" charset="0"/>
              </a:defRPr>
            </a:lvl1pPr>
          </a:lstStyle>
          <a:p>
            <a:pPr>
              <a:defRPr/>
            </a:pPr>
            <a:endParaRPr lang="en-US" dirty="0"/>
          </a:p>
        </p:txBody>
      </p:sp>
      <p:sp>
        <p:nvSpPr>
          <p:cNvPr id="80899" name="Rectangle 3"/>
          <p:cNvSpPr>
            <a:spLocks noGrp="1" noChangeArrowheads="1"/>
          </p:cNvSpPr>
          <p:nvPr>
            <p:ph type="dt" idx="1"/>
          </p:nvPr>
        </p:nvSpPr>
        <p:spPr bwMode="auto">
          <a:xfrm>
            <a:off x="3938588" y="0"/>
            <a:ext cx="3011487" cy="460375"/>
          </a:xfrm>
          <a:prstGeom prst="rect">
            <a:avLst/>
          </a:prstGeom>
          <a:noFill/>
          <a:ln w="9525">
            <a:noFill/>
            <a:miter lim="800000"/>
            <a:headEnd/>
            <a:tailEnd/>
          </a:ln>
          <a:effectLst/>
        </p:spPr>
        <p:txBody>
          <a:bodyPr vert="horz" wrap="square" lIns="92052" tIns="46026" rIns="92052" bIns="46026" numCol="1" anchor="t" anchorCtr="0" compatLnSpc="1">
            <a:prstTxWarp prst="textNoShape">
              <a:avLst/>
            </a:prstTxWarp>
          </a:bodyPr>
          <a:lstStyle>
            <a:lvl1pPr algn="r" defTabSz="920239" eaLnBrk="1" hangingPunct="1">
              <a:defRPr sz="1200">
                <a:latin typeface="Times New Roman" pitchFamily="18" charset="0"/>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66813" y="693738"/>
            <a:ext cx="4616450" cy="3463925"/>
          </a:xfrm>
          <a:prstGeom prst="rect">
            <a:avLst/>
          </a:prstGeom>
          <a:noFill/>
          <a:ln w="9525">
            <a:solidFill>
              <a:srgbClr val="000000"/>
            </a:solidFill>
            <a:miter lim="800000"/>
            <a:headEnd/>
            <a:tailEnd/>
          </a:ln>
        </p:spPr>
      </p:sp>
      <p:sp>
        <p:nvSpPr>
          <p:cNvPr id="80901" name="Rectangle 5"/>
          <p:cNvSpPr>
            <a:spLocks noGrp="1" noChangeArrowheads="1"/>
          </p:cNvSpPr>
          <p:nvPr>
            <p:ph type="body" sz="quarter" idx="3"/>
          </p:nvPr>
        </p:nvSpPr>
        <p:spPr bwMode="auto">
          <a:xfrm>
            <a:off x="927100" y="4387850"/>
            <a:ext cx="5095875" cy="4154488"/>
          </a:xfrm>
          <a:prstGeom prst="rect">
            <a:avLst/>
          </a:prstGeom>
          <a:noFill/>
          <a:ln w="9525">
            <a:noFill/>
            <a:miter lim="800000"/>
            <a:headEnd/>
            <a:tailEnd/>
          </a:ln>
          <a:effectLst/>
        </p:spPr>
        <p:txBody>
          <a:bodyPr vert="horz" wrap="square" lIns="92052" tIns="46026" rIns="92052" bIns="4602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0902" name="Rectangle 6"/>
          <p:cNvSpPr>
            <a:spLocks noGrp="1" noChangeArrowheads="1"/>
          </p:cNvSpPr>
          <p:nvPr>
            <p:ph type="ftr" sz="quarter" idx="4"/>
          </p:nvPr>
        </p:nvSpPr>
        <p:spPr bwMode="auto">
          <a:xfrm>
            <a:off x="0" y="8775700"/>
            <a:ext cx="3011488" cy="460375"/>
          </a:xfrm>
          <a:prstGeom prst="rect">
            <a:avLst/>
          </a:prstGeom>
          <a:noFill/>
          <a:ln w="9525">
            <a:noFill/>
            <a:miter lim="800000"/>
            <a:headEnd/>
            <a:tailEnd/>
          </a:ln>
          <a:effectLst/>
        </p:spPr>
        <p:txBody>
          <a:bodyPr vert="horz" wrap="square" lIns="92052" tIns="46026" rIns="92052" bIns="46026" numCol="1" anchor="b" anchorCtr="0" compatLnSpc="1">
            <a:prstTxWarp prst="textNoShape">
              <a:avLst/>
            </a:prstTxWarp>
          </a:bodyPr>
          <a:lstStyle>
            <a:lvl1pPr defTabSz="920239" eaLnBrk="1" hangingPunct="1">
              <a:defRPr sz="1200">
                <a:latin typeface="Times New Roman" pitchFamily="18" charset="0"/>
              </a:defRPr>
            </a:lvl1pPr>
          </a:lstStyle>
          <a:p>
            <a:pPr>
              <a:defRPr/>
            </a:pPr>
            <a:endParaRPr lang="en-US" dirty="0"/>
          </a:p>
        </p:txBody>
      </p:sp>
      <p:sp>
        <p:nvSpPr>
          <p:cNvPr id="80903" name="Rectangle 7"/>
          <p:cNvSpPr>
            <a:spLocks noGrp="1" noChangeArrowheads="1"/>
          </p:cNvSpPr>
          <p:nvPr>
            <p:ph type="sldNum" sz="quarter" idx="5"/>
          </p:nvPr>
        </p:nvSpPr>
        <p:spPr bwMode="auto">
          <a:xfrm>
            <a:off x="3938588" y="8775700"/>
            <a:ext cx="3011487" cy="460375"/>
          </a:xfrm>
          <a:prstGeom prst="rect">
            <a:avLst/>
          </a:prstGeom>
          <a:noFill/>
          <a:ln w="9525">
            <a:noFill/>
            <a:miter lim="800000"/>
            <a:headEnd/>
            <a:tailEnd/>
          </a:ln>
          <a:effectLst/>
        </p:spPr>
        <p:txBody>
          <a:bodyPr vert="horz" wrap="square" lIns="92052" tIns="46026" rIns="92052" bIns="46026" numCol="1" anchor="b" anchorCtr="0" compatLnSpc="1">
            <a:prstTxWarp prst="textNoShape">
              <a:avLst/>
            </a:prstTxWarp>
          </a:bodyPr>
          <a:lstStyle>
            <a:lvl1pPr algn="r" defTabSz="920239" eaLnBrk="1" hangingPunct="1">
              <a:defRPr sz="1200">
                <a:latin typeface="Times New Roman" pitchFamily="18" charset="0"/>
              </a:defRPr>
            </a:lvl1pPr>
          </a:lstStyle>
          <a:p>
            <a:pPr>
              <a:defRPr/>
            </a:pPr>
            <a:fld id="{772CAEB0-36EF-492A-9EEB-3950FA0FB9AF}" type="slidenum">
              <a:rPr lang="en-US"/>
              <a:pPr>
                <a:defRPr/>
              </a:pPr>
              <a:t>‹#›</a:t>
            </a:fld>
            <a:endParaRPr lang="en-US" dirty="0"/>
          </a:p>
        </p:txBody>
      </p:sp>
    </p:spTree>
    <p:extLst>
      <p:ext uri="{BB962C8B-B14F-4D97-AF65-F5344CB8AC3E}">
        <p14:creationId xmlns:p14="http://schemas.microsoft.com/office/powerpoint/2010/main" val="27536480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ahoma" pitchFamily="34" charset="0"/>
        <a:ea typeface="+mn-ea"/>
        <a:cs typeface="Times New Roman" pitchFamily="18" charset="0"/>
      </a:defRPr>
    </a:lvl1pPr>
    <a:lvl2pPr marL="457200" algn="l" rtl="0" eaLnBrk="0" fontAlgn="base" hangingPunct="0">
      <a:spcBef>
        <a:spcPct val="30000"/>
      </a:spcBef>
      <a:spcAft>
        <a:spcPct val="0"/>
      </a:spcAft>
      <a:defRPr kumimoji="1" sz="1200" kern="1200">
        <a:solidFill>
          <a:schemeClr val="tx1"/>
        </a:solidFill>
        <a:latin typeface="Tahoma" pitchFamily="34" charset="0"/>
        <a:ea typeface="+mn-ea"/>
        <a:cs typeface="Times New Roman" pitchFamily="18" charset="0"/>
      </a:defRPr>
    </a:lvl2pPr>
    <a:lvl3pPr marL="914400" algn="l" rtl="0" eaLnBrk="0" fontAlgn="base" hangingPunct="0">
      <a:spcBef>
        <a:spcPct val="30000"/>
      </a:spcBef>
      <a:spcAft>
        <a:spcPct val="0"/>
      </a:spcAft>
      <a:defRPr kumimoji="1" sz="1200" kern="1200">
        <a:solidFill>
          <a:schemeClr val="tx1"/>
        </a:solidFill>
        <a:latin typeface="Tahoma" pitchFamily="34" charset="0"/>
        <a:ea typeface="+mn-ea"/>
        <a:cs typeface="Times New Roman" pitchFamily="18" charset="0"/>
      </a:defRPr>
    </a:lvl3pPr>
    <a:lvl4pPr marL="1371600" algn="l" rtl="0" eaLnBrk="0" fontAlgn="base" hangingPunct="0">
      <a:spcBef>
        <a:spcPct val="30000"/>
      </a:spcBef>
      <a:spcAft>
        <a:spcPct val="0"/>
      </a:spcAft>
      <a:defRPr kumimoji="1" sz="1200" kern="1200">
        <a:solidFill>
          <a:schemeClr val="tx1"/>
        </a:solidFill>
        <a:latin typeface="Tahoma" pitchFamily="34" charset="0"/>
        <a:ea typeface="+mn-ea"/>
        <a:cs typeface="Times New Roman" pitchFamily="18" charset="0"/>
      </a:defRPr>
    </a:lvl4pPr>
    <a:lvl5pPr marL="1828800" algn="l" rtl="0" eaLnBrk="0" fontAlgn="base" hangingPunct="0">
      <a:spcBef>
        <a:spcPct val="30000"/>
      </a:spcBef>
      <a:spcAft>
        <a:spcPct val="0"/>
      </a:spcAft>
      <a:defRPr kumimoji="1" sz="1200" kern="1200">
        <a:solidFill>
          <a:schemeClr val="tx1"/>
        </a:solidFill>
        <a:latin typeface="Tahoma" pitchFamily="34"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2CAEB0-36EF-492A-9EEB-3950FA0FB9AF}" type="slidenum">
              <a:rPr lang="en-US" smtClean="0"/>
              <a:pPr>
                <a:defRPr/>
              </a:pPr>
              <a:t>1</a:t>
            </a:fld>
            <a:endParaRPr lang="en-US" dirty="0"/>
          </a:p>
        </p:txBody>
      </p:sp>
    </p:spTree>
    <p:extLst>
      <p:ext uri="{BB962C8B-B14F-4D97-AF65-F5344CB8AC3E}">
        <p14:creationId xmlns:p14="http://schemas.microsoft.com/office/powerpoint/2010/main" val="2184920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ln/>
        </p:spPr>
      </p:sp>
      <p:sp>
        <p:nvSpPr>
          <p:cNvPr id="40962" name="Notes Placeholder 2"/>
          <p:cNvSpPr>
            <a:spLocks noGrp="1"/>
          </p:cNvSpPr>
          <p:nvPr>
            <p:ph type="body" idx="1"/>
          </p:nvPr>
        </p:nvSpPr>
        <p:spPr>
          <a:noFill/>
          <a:ln/>
        </p:spPr>
        <p:txBody>
          <a:bodyPr/>
          <a:lstStyle/>
          <a:p>
            <a:endParaRPr lang="en-US" dirty="0" smtClean="0"/>
          </a:p>
        </p:txBody>
      </p:sp>
      <p:sp>
        <p:nvSpPr>
          <p:cNvPr id="40963" name="Slide Number Placeholder 3"/>
          <p:cNvSpPr>
            <a:spLocks noGrp="1"/>
          </p:cNvSpPr>
          <p:nvPr>
            <p:ph type="sldNum" sz="quarter" idx="5"/>
          </p:nvPr>
        </p:nvSpPr>
        <p:spPr>
          <a:noFill/>
        </p:spPr>
        <p:txBody>
          <a:bodyPr/>
          <a:lstStyle/>
          <a:p>
            <a:pPr defTabSz="919163"/>
            <a:fld id="{A94AD4F1-3D17-40D6-800A-9265D3B555C9}" type="slidenum">
              <a:rPr lang="en-US" smtClean="0"/>
              <a:pPr defTabSz="919163"/>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a:ln/>
        </p:spPr>
        <p:txBody>
          <a:bodyPr/>
          <a:lstStyle/>
          <a:p>
            <a:endParaRPr lang="en-US" dirty="0" smtClean="0"/>
          </a:p>
        </p:txBody>
      </p:sp>
      <p:sp>
        <p:nvSpPr>
          <p:cNvPr id="43011" name="Slide Number Placeholder 3"/>
          <p:cNvSpPr>
            <a:spLocks noGrp="1"/>
          </p:cNvSpPr>
          <p:nvPr>
            <p:ph type="sldNum" sz="quarter" idx="5"/>
          </p:nvPr>
        </p:nvSpPr>
        <p:spPr>
          <a:noFill/>
        </p:spPr>
        <p:txBody>
          <a:bodyPr/>
          <a:lstStyle/>
          <a:p>
            <a:pPr defTabSz="919163"/>
            <a:fld id="{085ADAA0-834C-4854-A76C-2249D620DB41}" type="slidenum">
              <a:rPr lang="en-US" smtClean="0">
                <a:solidFill>
                  <a:srgbClr val="000000"/>
                </a:solidFill>
              </a:rPr>
              <a:pPr defTabSz="919163"/>
              <a:t>11</a:t>
            </a:fld>
            <a:endParaRPr lang="en-US" dirty="0"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Pladsholder til diasbillede 1"/>
          <p:cNvSpPr>
            <a:spLocks noGrp="1" noRot="1" noChangeAspect="1" noTextEdit="1"/>
          </p:cNvSpPr>
          <p:nvPr>
            <p:ph type="sldImg"/>
          </p:nvPr>
        </p:nvSpPr>
        <p:spPr>
          <a:ln/>
        </p:spPr>
      </p:sp>
      <p:sp>
        <p:nvSpPr>
          <p:cNvPr id="45058" name="Pladsholder til noter 2"/>
          <p:cNvSpPr>
            <a:spLocks noGrp="1"/>
          </p:cNvSpPr>
          <p:nvPr>
            <p:ph type="body" idx="1"/>
          </p:nvPr>
        </p:nvSpPr>
        <p:spPr>
          <a:noFill/>
          <a:ln/>
        </p:spPr>
        <p:txBody>
          <a:bodyPr/>
          <a:lstStyle/>
          <a:p>
            <a:pPr eaLnBrk="1" hangingPunct="1">
              <a:spcBef>
                <a:spcPct val="0"/>
              </a:spcBef>
            </a:pPr>
            <a:endParaRPr lang="en-US" sz="1100" dirty="0">
              <a:ea typeface="ＭＳ Ｐゴシック"/>
              <a:cs typeface="ＭＳ Ｐゴシック"/>
            </a:endParaRPr>
          </a:p>
        </p:txBody>
      </p:sp>
      <p:sp>
        <p:nvSpPr>
          <p:cNvPr id="45059" name="Pladsholder til diasnummer 3"/>
          <p:cNvSpPr>
            <a:spLocks noGrp="1"/>
          </p:cNvSpPr>
          <p:nvPr>
            <p:ph type="sldNum" sz="quarter" idx="5"/>
          </p:nvPr>
        </p:nvSpPr>
        <p:spPr>
          <a:noFill/>
        </p:spPr>
        <p:txBody>
          <a:bodyPr/>
          <a:lstStyle/>
          <a:p>
            <a:pPr defTabSz="915695"/>
            <a:fld id="{0BAE6AFF-50B9-474A-9972-2F8AA8CB87E5}" type="slidenum">
              <a:rPr lang="da-DK" smtClean="0">
                <a:solidFill>
                  <a:prstClr val="black"/>
                </a:solidFill>
              </a:rPr>
              <a:pPr defTabSz="915695"/>
              <a:t>12</a:t>
            </a:fld>
            <a:endParaRPr lang="da-DK" smtClean="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p:spPr>
        <p:txBody>
          <a:bodyPr/>
          <a:lstStyle/>
          <a:p>
            <a:endParaRPr lang="en-US" dirty="0" smtClean="0"/>
          </a:p>
        </p:txBody>
      </p:sp>
      <p:sp>
        <p:nvSpPr>
          <p:cNvPr id="38915" name="Slide Number Placeholder 3"/>
          <p:cNvSpPr>
            <a:spLocks noGrp="1"/>
          </p:cNvSpPr>
          <p:nvPr>
            <p:ph type="sldNum" sz="quarter" idx="5"/>
          </p:nvPr>
        </p:nvSpPr>
        <p:spPr>
          <a:noFill/>
        </p:spPr>
        <p:txBody>
          <a:bodyPr/>
          <a:lstStyle/>
          <a:p>
            <a:pPr defTabSz="919163"/>
            <a:fld id="{AB542316-F0ED-449D-8338-93BBFB93363C}" type="slidenum">
              <a:rPr lang="en-US" smtClean="0">
                <a:solidFill>
                  <a:srgbClr val="000000"/>
                </a:solidFill>
              </a:rPr>
              <a:pPr defTabSz="919163"/>
              <a:t>13</a:t>
            </a:fld>
            <a:endParaRPr lang="en-US" dirty="0"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47106" name="Notes Placeholder 2"/>
          <p:cNvSpPr>
            <a:spLocks noGrp="1"/>
          </p:cNvSpPr>
          <p:nvPr>
            <p:ph type="body" idx="1"/>
          </p:nvPr>
        </p:nvSpPr>
        <p:spPr>
          <a:noFill/>
          <a:ln/>
        </p:spPr>
        <p:txBody>
          <a:bodyPr/>
          <a:lstStyle/>
          <a:p>
            <a:endParaRPr lang="en-US" dirty="0" smtClean="0"/>
          </a:p>
        </p:txBody>
      </p:sp>
      <p:sp>
        <p:nvSpPr>
          <p:cNvPr id="47107" name="Slide Number Placeholder 3"/>
          <p:cNvSpPr>
            <a:spLocks noGrp="1"/>
          </p:cNvSpPr>
          <p:nvPr>
            <p:ph type="sldNum" sz="quarter" idx="5"/>
          </p:nvPr>
        </p:nvSpPr>
        <p:spPr>
          <a:noFill/>
        </p:spPr>
        <p:txBody>
          <a:bodyPr/>
          <a:lstStyle/>
          <a:p>
            <a:pPr defTabSz="919163"/>
            <a:fld id="{A402CD05-DCB1-4548-9041-5E9D37CDDC95}" type="slidenum">
              <a:rPr lang="en-US" smtClean="0"/>
              <a:pPr defTabSz="919163"/>
              <a:t>14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a:ln/>
        </p:spPr>
      </p:sp>
      <p:sp>
        <p:nvSpPr>
          <p:cNvPr id="49154" name="Notes Placeholder 2"/>
          <p:cNvSpPr>
            <a:spLocks noGrp="1"/>
          </p:cNvSpPr>
          <p:nvPr>
            <p:ph type="body" idx="1"/>
          </p:nvPr>
        </p:nvSpPr>
        <p:spPr>
          <a:noFill/>
          <a:ln/>
        </p:spPr>
        <p:txBody>
          <a:bodyPr/>
          <a:lstStyle/>
          <a:p>
            <a:endParaRPr lang="en-US" dirty="0" smtClean="0"/>
          </a:p>
        </p:txBody>
      </p:sp>
      <p:sp>
        <p:nvSpPr>
          <p:cNvPr id="49155" name="Slide Number Placeholder 3"/>
          <p:cNvSpPr>
            <a:spLocks noGrp="1"/>
          </p:cNvSpPr>
          <p:nvPr>
            <p:ph type="sldNum" sz="quarter" idx="5"/>
          </p:nvPr>
        </p:nvSpPr>
        <p:spPr>
          <a:noFill/>
        </p:spPr>
        <p:txBody>
          <a:bodyPr/>
          <a:lstStyle/>
          <a:p>
            <a:pPr defTabSz="919163"/>
            <a:fld id="{715205FE-E511-4C38-8524-36DDFE54FC9E}" type="slidenum">
              <a:rPr lang="en-US" smtClean="0"/>
              <a:pPr defTabSz="919163"/>
              <a:t>15</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a:ln/>
        </p:spPr>
      </p:sp>
      <p:sp>
        <p:nvSpPr>
          <p:cNvPr id="51202" name="Notes Placeholder 2"/>
          <p:cNvSpPr>
            <a:spLocks noGrp="1"/>
          </p:cNvSpPr>
          <p:nvPr>
            <p:ph type="body" idx="1"/>
          </p:nvPr>
        </p:nvSpPr>
        <p:spPr>
          <a:noFill/>
          <a:ln/>
        </p:spPr>
        <p:txBody>
          <a:bodyPr/>
          <a:lstStyle/>
          <a:p>
            <a:endParaRPr lang="en-US" dirty="0" smtClean="0"/>
          </a:p>
        </p:txBody>
      </p:sp>
      <p:sp>
        <p:nvSpPr>
          <p:cNvPr id="51203" name="Slide Number Placeholder 3"/>
          <p:cNvSpPr>
            <a:spLocks noGrp="1"/>
          </p:cNvSpPr>
          <p:nvPr>
            <p:ph type="sldNum" sz="quarter" idx="5"/>
          </p:nvPr>
        </p:nvSpPr>
        <p:spPr>
          <a:noFill/>
        </p:spPr>
        <p:txBody>
          <a:bodyPr/>
          <a:lstStyle/>
          <a:p>
            <a:pPr defTabSz="919163"/>
            <a:fld id="{0595F050-8F5D-451D-8205-5B1DEE8A0058}" type="slidenum">
              <a:rPr lang="en-US" smtClean="0"/>
              <a:pPr defTabSz="919163"/>
              <a:t>16</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53250" name="Notes Placeholder 2"/>
          <p:cNvSpPr>
            <a:spLocks noGrp="1"/>
          </p:cNvSpPr>
          <p:nvPr>
            <p:ph type="body" idx="1"/>
          </p:nvPr>
        </p:nvSpPr>
        <p:spPr>
          <a:noFill/>
          <a:ln/>
        </p:spPr>
        <p:txBody>
          <a:bodyPr/>
          <a:lstStyle/>
          <a:p>
            <a:endParaRPr lang="en-US" dirty="0" smtClean="0"/>
          </a:p>
        </p:txBody>
      </p:sp>
      <p:sp>
        <p:nvSpPr>
          <p:cNvPr id="53251" name="Slide Number Placeholder 3"/>
          <p:cNvSpPr>
            <a:spLocks noGrp="1"/>
          </p:cNvSpPr>
          <p:nvPr>
            <p:ph type="sldNum" sz="quarter" idx="5"/>
          </p:nvPr>
        </p:nvSpPr>
        <p:spPr>
          <a:noFill/>
        </p:spPr>
        <p:txBody>
          <a:bodyPr/>
          <a:lstStyle/>
          <a:p>
            <a:pPr defTabSz="919163"/>
            <a:fld id="{02112BAA-87C7-479D-8D4D-15C9019AE5A1}" type="slidenum">
              <a:rPr lang="en-US" smtClean="0"/>
              <a:pPr defTabSz="919163"/>
              <a:t>17</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ln/>
        </p:spPr>
      </p:sp>
      <p:sp>
        <p:nvSpPr>
          <p:cNvPr id="56322" name="Notes Placeholder 2"/>
          <p:cNvSpPr>
            <a:spLocks noGrp="1"/>
          </p:cNvSpPr>
          <p:nvPr>
            <p:ph type="body" idx="1"/>
          </p:nvPr>
        </p:nvSpPr>
        <p:spPr>
          <a:noFill/>
          <a:ln/>
        </p:spPr>
        <p:txBody>
          <a:bodyPr/>
          <a:lstStyle/>
          <a:p>
            <a:endParaRPr lang="en-US" dirty="0" smtClean="0"/>
          </a:p>
        </p:txBody>
      </p:sp>
      <p:sp>
        <p:nvSpPr>
          <p:cNvPr id="56323" name="Slide Number Placeholder 3"/>
          <p:cNvSpPr>
            <a:spLocks noGrp="1"/>
          </p:cNvSpPr>
          <p:nvPr>
            <p:ph type="sldNum" sz="quarter" idx="5"/>
          </p:nvPr>
        </p:nvSpPr>
        <p:spPr>
          <a:noFill/>
        </p:spPr>
        <p:txBody>
          <a:bodyPr/>
          <a:lstStyle/>
          <a:p>
            <a:pPr defTabSz="919163"/>
            <a:fld id="{DD026255-6166-4489-AC38-A7EE5385D3C5}" type="slidenum">
              <a:rPr lang="en-US" smtClean="0"/>
              <a:pPr defTabSz="919163"/>
              <a:t>18</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ln/>
        </p:spPr>
      </p:sp>
      <p:sp>
        <p:nvSpPr>
          <p:cNvPr id="65538" name="Notes Placeholder 2"/>
          <p:cNvSpPr>
            <a:spLocks noGrp="1"/>
          </p:cNvSpPr>
          <p:nvPr>
            <p:ph type="body" idx="1"/>
          </p:nvPr>
        </p:nvSpPr>
        <p:spPr>
          <a:noFill/>
          <a:ln/>
        </p:spPr>
        <p:txBody>
          <a:bodyPr/>
          <a:lstStyle/>
          <a:p>
            <a:endParaRPr lang="en-US" dirty="0" smtClean="0"/>
          </a:p>
        </p:txBody>
      </p:sp>
      <p:sp>
        <p:nvSpPr>
          <p:cNvPr id="65539" name="Slide Number Placeholder 3"/>
          <p:cNvSpPr>
            <a:spLocks noGrp="1"/>
          </p:cNvSpPr>
          <p:nvPr>
            <p:ph type="sldNum" sz="quarter" idx="5"/>
          </p:nvPr>
        </p:nvSpPr>
        <p:spPr>
          <a:noFill/>
        </p:spPr>
        <p:txBody>
          <a:bodyPr/>
          <a:lstStyle/>
          <a:p>
            <a:pPr defTabSz="919163"/>
            <a:fld id="{81A49516-6392-4C9B-A31D-E9DE15FC14D8}" type="slidenum">
              <a:rPr lang="en-US" smtClean="0"/>
              <a:pPr defTabSz="919163"/>
              <a:t>19</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pPr defTabSz="919163"/>
            <a:fld id="{E65FBDF4-38C9-471B-B8BE-994015DD8093}" type="slidenum">
              <a:rPr lang="en-US" smtClean="0"/>
              <a:pPr defTabSz="919163"/>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ln/>
        </p:spPr>
      </p:sp>
      <p:sp>
        <p:nvSpPr>
          <p:cNvPr id="65538" name="Notes Placeholder 2"/>
          <p:cNvSpPr>
            <a:spLocks noGrp="1"/>
          </p:cNvSpPr>
          <p:nvPr>
            <p:ph type="body" idx="1"/>
          </p:nvPr>
        </p:nvSpPr>
        <p:spPr>
          <a:noFill/>
          <a:ln/>
        </p:spPr>
        <p:txBody>
          <a:bodyPr/>
          <a:lstStyle/>
          <a:p>
            <a:endParaRPr lang="en-US" dirty="0" smtClean="0"/>
          </a:p>
        </p:txBody>
      </p:sp>
      <p:sp>
        <p:nvSpPr>
          <p:cNvPr id="65539" name="Slide Number Placeholder 3"/>
          <p:cNvSpPr>
            <a:spLocks noGrp="1"/>
          </p:cNvSpPr>
          <p:nvPr>
            <p:ph type="sldNum" sz="quarter" idx="5"/>
          </p:nvPr>
        </p:nvSpPr>
        <p:spPr>
          <a:noFill/>
        </p:spPr>
        <p:txBody>
          <a:bodyPr/>
          <a:lstStyle/>
          <a:p>
            <a:pPr defTabSz="919163"/>
            <a:fld id="{81A49516-6392-4C9B-A31D-E9DE15FC14D8}" type="slidenum">
              <a:rPr lang="en-US" smtClean="0"/>
              <a:pPr defTabSz="919163"/>
              <a:t>20</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a:ln/>
        </p:spPr>
      </p:sp>
      <p:sp>
        <p:nvSpPr>
          <p:cNvPr id="67586" name="Notes Placeholder 2"/>
          <p:cNvSpPr>
            <a:spLocks noGrp="1"/>
          </p:cNvSpPr>
          <p:nvPr>
            <p:ph type="body" idx="1"/>
          </p:nvPr>
        </p:nvSpPr>
        <p:spPr>
          <a:noFill/>
          <a:ln/>
        </p:spPr>
        <p:txBody>
          <a:bodyPr/>
          <a:lstStyle/>
          <a:p>
            <a:endParaRPr lang="en-US" dirty="0" smtClean="0"/>
          </a:p>
        </p:txBody>
      </p:sp>
      <p:sp>
        <p:nvSpPr>
          <p:cNvPr id="67587" name="Slide Number Placeholder 3"/>
          <p:cNvSpPr>
            <a:spLocks noGrp="1"/>
          </p:cNvSpPr>
          <p:nvPr>
            <p:ph type="sldNum" sz="quarter" idx="5"/>
          </p:nvPr>
        </p:nvSpPr>
        <p:spPr>
          <a:noFill/>
        </p:spPr>
        <p:txBody>
          <a:bodyPr/>
          <a:lstStyle/>
          <a:p>
            <a:pPr defTabSz="919163"/>
            <a:fld id="{8A7A51EA-8F78-49F0-BE34-3C212AA5E52C}" type="slidenum">
              <a:rPr lang="en-US" smtClean="0"/>
              <a:pPr defTabSz="919163"/>
              <a:t>21</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a:ln/>
        </p:spPr>
      </p:sp>
      <p:sp>
        <p:nvSpPr>
          <p:cNvPr id="69634" name="Notes Placeholder 2"/>
          <p:cNvSpPr>
            <a:spLocks noGrp="1"/>
          </p:cNvSpPr>
          <p:nvPr>
            <p:ph type="body" idx="1"/>
          </p:nvPr>
        </p:nvSpPr>
        <p:spPr>
          <a:noFill/>
          <a:ln/>
        </p:spPr>
        <p:txBody>
          <a:bodyPr/>
          <a:lstStyle/>
          <a:p>
            <a:endParaRPr lang="en-US" dirty="0" smtClean="0"/>
          </a:p>
        </p:txBody>
      </p:sp>
      <p:sp>
        <p:nvSpPr>
          <p:cNvPr id="69635" name="Slide Number Placeholder 3"/>
          <p:cNvSpPr>
            <a:spLocks noGrp="1"/>
          </p:cNvSpPr>
          <p:nvPr>
            <p:ph type="sldNum" sz="quarter" idx="5"/>
          </p:nvPr>
        </p:nvSpPr>
        <p:spPr>
          <a:noFill/>
        </p:spPr>
        <p:txBody>
          <a:bodyPr/>
          <a:lstStyle/>
          <a:p>
            <a:pPr defTabSz="919163"/>
            <a:fld id="{8287AD59-BED0-45BE-B2CD-896170912F21}" type="slidenum">
              <a:rPr lang="en-US" smtClean="0"/>
              <a:pPr defTabSz="919163"/>
              <a:t>22</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a:ln/>
        </p:spPr>
      </p:sp>
      <p:sp>
        <p:nvSpPr>
          <p:cNvPr id="71682" name="Notes Placeholder 2"/>
          <p:cNvSpPr>
            <a:spLocks noGrp="1"/>
          </p:cNvSpPr>
          <p:nvPr>
            <p:ph type="body" idx="1"/>
          </p:nvPr>
        </p:nvSpPr>
        <p:spPr>
          <a:noFill/>
          <a:ln/>
        </p:spPr>
        <p:txBody>
          <a:bodyPr/>
          <a:lstStyle/>
          <a:p>
            <a:endParaRPr lang="en-US" dirty="0" smtClean="0"/>
          </a:p>
        </p:txBody>
      </p:sp>
      <p:sp>
        <p:nvSpPr>
          <p:cNvPr id="71683" name="Slide Number Placeholder 3"/>
          <p:cNvSpPr>
            <a:spLocks noGrp="1"/>
          </p:cNvSpPr>
          <p:nvPr>
            <p:ph type="sldNum" sz="quarter" idx="5"/>
          </p:nvPr>
        </p:nvSpPr>
        <p:spPr>
          <a:noFill/>
        </p:spPr>
        <p:txBody>
          <a:bodyPr/>
          <a:lstStyle/>
          <a:p>
            <a:pPr defTabSz="919163"/>
            <a:fld id="{5753564B-D8B2-4952-8D78-C6DC56A4C3EA}" type="slidenum">
              <a:rPr lang="en-US" smtClean="0"/>
              <a:pPr defTabSz="919163"/>
              <a:t>23</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a:ln/>
        </p:spPr>
      </p:sp>
      <p:sp>
        <p:nvSpPr>
          <p:cNvPr id="73730" name="Notes Placeholder 2"/>
          <p:cNvSpPr>
            <a:spLocks noGrp="1"/>
          </p:cNvSpPr>
          <p:nvPr>
            <p:ph type="body" idx="1"/>
          </p:nvPr>
        </p:nvSpPr>
        <p:spPr>
          <a:noFill/>
          <a:ln/>
        </p:spPr>
        <p:txBody>
          <a:bodyPr/>
          <a:lstStyle/>
          <a:p>
            <a:endParaRPr lang="en-US" dirty="0" smtClean="0"/>
          </a:p>
        </p:txBody>
      </p:sp>
      <p:sp>
        <p:nvSpPr>
          <p:cNvPr id="73731" name="Slide Number Placeholder 3"/>
          <p:cNvSpPr>
            <a:spLocks noGrp="1"/>
          </p:cNvSpPr>
          <p:nvPr>
            <p:ph type="sldNum" sz="quarter" idx="5"/>
          </p:nvPr>
        </p:nvSpPr>
        <p:spPr>
          <a:noFill/>
        </p:spPr>
        <p:txBody>
          <a:bodyPr/>
          <a:lstStyle/>
          <a:p>
            <a:pPr defTabSz="919163"/>
            <a:fld id="{AFA73F42-691C-439A-B6E8-87252AC11E2E}" type="slidenum">
              <a:rPr lang="en-US" smtClean="0"/>
              <a:pPr defTabSz="919163"/>
              <a:t>24</a:t>
            </a:fld>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a:ln/>
        </p:spPr>
      </p:sp>
      <p:sp>
        <p:nvSpPr>
          <p:cNvPr id="152578" name="Notes Placeholder 2"/>
          <p:cNvSpPr>
            <a:spLocks noGrp="1"/>
          </p:cNvSpPr>
          <p:nvPr>
            <p:ph type="body" idx="1"/>
          </p:nvPr>
        </p:nvSpPr>
        <p:spPr>
          <a:noFill/>
          <a:ln/>
        </p:spPr>
        <p:txBody>
          <a:bodyPr/>
          <a:lstStyle/>
          <a:p>
            <a:endParaRPr lang="en-US" dirty="0" smtClean="0"/>
          </a:p>
        </p:txBody>
      </p:sp>
      <p:sp>
        <p:nvSpPr>
          <p:cNvPr id="152579" name="Slide Number Placeholder 3"/>
          <p:cNvSpPr>
            <a:spLocks noGrp="1"/>
          </p:cNvSpPr>
          <p:nvPr>
            <p:ph type="sldNum" sz="quarter" idx="5"/>
          </p:nvPr>
        </p:nvSpPr>
        <p:spPr>
          <a:noFill/>
        </p:spPr>
        <p:txBody>
          <a:bodyPr/>
          <a:lstStyle/>
          <a:p>
            <a:pPr defTabSz="919163"/>
            <a:fld id="{FE7B239A-34C3-49D2-8AB4-EDA309D960D3}" type="slidenum">
              <a:rPr lang="en-US" smtClean="0"/>
              <a:pPr defTabSz="919163"/>
              <a:t>25</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2CAEB0-36EF-492A-9EEB-3950FA0FB9AF}" type="slidenum">
              <a:rPr lang="en-US" smtClean="0"/>
              <a:pPr>
                <a:defRPr/>
              </a:pPr>
              <a:t>26</a:t>
            </a:fld>
            <a:endParaRPr lang="en-US" dirty="0"/>
          </a:p>
        </p:txBody>
      </p:sp>
    </p:spTree>
    <p:extLst>
      <p:ext uri="{BB962C8B-B14F-4D97-AF65-F5344CB8AC3E}">
        <p14:creationId xmlns:p14="http://schemas.microsoft.com/office/powerpoint/2010/main" val="39330295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2CAEB0-36EF-492A-9EEB-3950FA0FB9AF}" type="slidenum">
              <a:rPr lang="en-US" smtClean="0"/>
              <a:pPr>
                <a:defRPr/>
              </a:pPr>
              <a:t>27</a:t>
            </a:fld>
            <a:endParaRPr lang="en-US" dirty="0"/>
          </a:p>
        </p:txBody>
      </p:sp>
    </p:spTree>
    <p:extLst>
      <p:ext uri="{BB962C8B-B14F-4D97-AF65-F5344CB8AC3E}">
        <p14:creationId xmlns:p14="http://schemas.microsoft.com/office/powerpoint/2010/main" val="2168956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a:ln/>
        </p:spPr>
      </p:sp>
      <p:sp>
        <p:nvSpPr>
          <p:cNvPr id="79874" name="Notes Placeholder 2"/>
          <p:cNvSpPr>
            <a:spLocks noGrp="1"/>
          </p:cNvSpPr>
          <p:nvPr>
            <p:ph type="body" idx="1"/>
          </p:nvPr>
        </p:nvSpPr>
        <p:spPr>
          <a:noFill/>
          <a:ln/>
        </p:spPr>
        <p:txBody>
          <a:bodyPr/>
          <a:lstStyle/>
          <a:p>
            <a:endParaRPr lang="en-US" dirty="0" smtClean="0"/>
          </a:p>
        </p:txBody>
      </p:sp>
      <p:sp>
        <p:nvSpPr>
          <p:cNvPr id="79875" name="Slide Number Placeholder 3"/>
          <p:cNvSpPr>
            <a:spLocks noGrp="1"/>
          </p:cNvSpPr>
          <p:nvPr>
            <p:ph type="sldNum" sz="quarter" idx="5"/>
          </p:nvPr>
        </p:nvSpPr>
        <p:spPr>
          <a:noFill/>
        </p:spPr>
        <p:txBody>
          <a:bodyPr/>
          <a:lstStyle/>
          <a:p>
            <a:pPr defTabSz="919163"/>
            <a:fld id="{BF499E83-D103-457E-B094-205B75BE52AF}" type="slidenum">
              <a:rPr lang="en-US" smtClean="0"/>
              <a:pPr defTabSz="919163"/>
              <a:t>28</a:t>
            </a:fld>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a:ln/>
        </p:spPr>
      </p:sp>
      <p:sp>
        <p:nvSpPr>
          <p:cNvPr id="81922" name="Notes Placeholder 2"/>
          <p:cNvSpPr>
            <a:spLocks noGrp="1"/>
          </p:cNvSpPr>
          <p:nvPr>
            <p:ph type="body" idx="1"/>
          </p:nvPr>
        </p:nvSpPr>
        <p:spPr>
          <a:noFill/>
          <a:ln/>
        </p:spPr>
        <p:txBody>
          <a:bodyPr/>
          <a:lstStyle/>
          <a:p>
            <a:endParaRPr lang="en-US" dirty="0" smtClean="0"/>
          </a:p>
        </p:txBody>
      </p:sp>
      <p:sp>
        <p:nvSpPr>
          <p:cNvPr id="81923" name="Slide Number Placeholder 3"/>
          <p:cNvSpPr>
            <a:spLocks noGrp="1"/>
          </p:cNvSpPr>
          <p:nvPr>
            <p:ph type="sldNum" sz="quarter" idx="5"/>
          </p:nvPr>
        </p:nvSpPr>
        <p:spPr>
          <a:noFill/>
        </p:spPr>
        <p:txBody>
          <a:bodyPr/>
          <a:lstStyle/>
          <a:p>
            <a:pPr defTabSz="919163"/>
            <a:fld id="{9F15D363-DAD4-43FF-94C4-26CD55B475B3}" type="slidenum">
              <a:rPr lang="en-US" smtClean="0"/>
              <a:pPr defTabSz="919163"/>
              <a:t>29</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pPr>
              <a:buFontTx/>
              <a:buChar char="•"/>
            </a:pPr>
            <a:endParaRPr lang="en-US" dirty="0" smtClean="0"/>
          </a:p>
        </p:txBody>
      </p:sp>
      <p:sp>
        <p:nvSpPr>
          <p:cNvPr id="20483" name="Slide Number Placeholder 3"/>
          <p:cNvSpPr>
            <a:spLocks noGrp="1"/>
          </p:cNvSpPr>
          <p:nvPr>
            <p:ph type="sldNum" sz="quarter" idx="5"/>
          </p:nvPr>
        </p:nvSpPr>
        <p:spPr>
          <a:noFill/>
        </p:spPr>
        <p:txBody>
          <a:bodyPr/>
          <a:lstStyle/>
          <a:p>
            <a:pPr defTabSz="919163"/>
            <a:fld id="{205FDAEC-2B99-4175-A54A-D973925CFECC}" type="slidenum">
              <a:rPr lang="en-US" smtClean="0"/>
              <a:pPr defTabSz="919163"/>
              <a:t>3</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p:cNvSpPr>
          <p:nvPr>
            <p:ph type="sldImg"/>
          </p:nvPr>
        </p:nvSpPr>
        <p:spPr>
          <a:ln/>
        </p:spPr>
      </p:sp>
      <p:sp>
        <p:nvSpPr>
          <p:cNvPr id="137218" name="Notes Placeholder 2"/>
          <p:cNvSpPr>
            <a:spLocks noGrp="1"/>
          </p:cNvSpPr>
          <p:nvPr>
            <p:ph type="body" idx="1"/>
          </p:nvPr>
        </p:nvSpPr>
        <p:spPr>
          <a:noFill/>
          <a:ln/>
        </p:spPr>
        <p:txBody>
          <a:bodyPr/>
          <a:lstStyle/>
          <a:p>
            <a:endParaRPr lang="en-US" dirty="0" smtClean="0"/>
          </a:p>
        </p:txBody>
      </p:sp>
      <p:sp>
        <p:nvSpPr>
          <p:cNvPr id="137219" name="Slide Number Placeholder 3"/>
          <p:cNvSpPr>
            <a:spLocks noGrp="1"/>
          </p:cNvSpPr>
          <p:nvPr>
            <p:ph type="sldNum" sz="quarter" idx="5"/>
          </p:nvPr>
        </p:nvSpPr>
        <p:spPr>
          <a:noFill/>
        </p:spPr>
        <p:txBody>
          <a:bodyPr/>
          <a:lstStyle/>
          <a:p>
            <a:pPr defTabSz="919163"/>
            <a:fld id="{B0693E3D-7E28-4C03-B73C-E5EB8A8F9447}" type="slidenum">
              <a:rPr lang="en-US" smtClean="0"/>
              <a:pPr defTabSz="919163"/>
              <a:t>30</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p:cNvSpPr>
          <p:nvPr>
            <p:ph type="sldImg"/>
          </p:nvPr>
        </p:nvSpPr>
        <p:spPr>
          <a:ln/>
        </p:spPr>
      </p:sp>
      <p:sp>
        <p:nvSpPr>
          <p:cNvPr id="139266" name="Notes Placeholder 2"/>
          <p:cNvSpPr>
            <a:spLocks noGrp="1"/>
          </p:cNvSpPr>
          <p:nvPr>
            <p:ph type="body" idx="1"/>
          </p:nvPr>
        </p:nvSpPr>
        <p:spPr>
          <a:noFill/>
          <a:ln/>
        </p:spPr>
        <p:txBody>
          <a:bodyPr/>
          <a:lstStyle/>
          <a:p>
            <a:endParaRPr lang="en-US" dirty="0" smtClean="0"/>
          </a:p>
        </p:txBody>
      </p:sp>
      <p:sp>
        <p:nvSpPr>
          <p:cNvPr id="139267" name="Slide Number Placeholder 3"/>
          <p:cNvSpPr>
            <a:spLocks noGrp="1"/>
          </p:cNvSpPr>
          <p:nvPr>
            <p:ph type="sldNum" sz="quarter" idx="5"/>
          </p:nvPr>
        </p:nvSpPr>
        <p:spPr>
          <a:noFill/>
        </p:spPr>
        <p:txBody>
          <a:bodyPr/>
          <a:lstStyle/>
          <a:p>
            <a:pPr defTabSz="919163"/>
            <a:fld id="{C66F1CC3-8C27-4332-AACB-BDE1004F1546}" type="slidenum">
              <a:rPr lang="en-US" smtClean="0"/>
              <a:pPr defTabSz="919163"/>
              <a:t>31</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p:spPr>
        <p:txBody>
          <a:bodyPr/>
          <a:lstStyle/>
          <a:p>
            <a:pPr defTabSz="919163"/>
            <a:fld id="{8E431B3C-4D33-431D-98BE-9CDABD11B22E}" type="slidenum">
              <a:rPr lang="en-US" smtClean="0"/>
              <a:pPr defTabSz="919163"/>
              <a:t>32</a:t>
            </a:fld>
            <a:endParaRPr lang="en-US" dirty="0" smtClean="0"/>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2CAEB0-36EF-492A-9EEB-3950FA0FB9AF}" type="slidenum">
              <a:rPr lang="en-US" smtClean="0"/>
              <a:pPr>
                <a:defRPr/>
              </a:pPr>
              <a:t>33</a:t>
            </a:fld>
            <a:endParaRPr lang="en-US" dirty="0"/>
          </a:p>
        </p:txBody>
      </p:sp>
    </p:spTree>
    <p:extLst>
      <p:ext uri="{BB962C8B-B14F-4D97-AF65-F5344CB8AC3E}">
        <p14:creationId xmlns:p14="http://schemas.microsoft.com/office/powerpoint/2010/main" val="17027396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p:cNvSpPr>
          <p:nvPr>
            <p:ph type="sldImg"/>
          </p:nvPr>
        </p:nvSpPr>
        <p:spPr>
          <a:ln/>
        </p:spPr>
      </p:sp>
      <p:sp>
        <p:nvSpPr>
          <p:cNvPr id="146434" name="Notes Placeholder 2"/>
          <p:cNvSpPr>
            <a:spLocks noGrp="1"/>
          </p:cNvSpPr>
          <p:nvPr>
            <p:ph type="body" idx="1"/>
          </p:nvPr>
        </p:nvSpPr>
        <p:spPr>
          <a:noFill/>
          <a:ln/>
        </p:spPr>
        <p:txBody>
          <a:bodyPr/>
          <a:lstStyle/>
          <a:p>
            <a:endParaRPr lang="en-US" sz="1400" dirty="0" smtClean="0">
              <a:solidFill>
                <a:schemeClr val="tx2"/>
              </a:solidFill>
            </a:endParaRPr>
          </a:p>
        </p:txBody>
      </p:sp>
      <p:sp>
        <p:nvSpPr>
          <p:cNvPr id="146435" name="Slide Number Placeholder 3"/>
          <p:cNvSpPr>
            <a:spLocks noGrp="1"/>
          </p:cNvSpPr>
          <p:nvPr>
            <p:ph type="sldNum" sz="quarter" idx="5"/>
          </p:nvPr>
        </p:nvSpPr>
        <p:spPr>
          <a:noFill/>
        </p:spPr>
        <p:txBody>
          <a:bodyPr/>
          <a:lstStyle/>
          <a:p>
            <a:pPr defTabSz="919163"/>
            <a:fld id="{CDA020F7-1335-4D7C-8062-5AA91766D0B6}" type="slidenum">
              <a:rPr lang="en-US" smtClean="0"/>
              <a:pPr defTabSz="919163"/>
              <a:t>34</a:t>
            </a:fld>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p:cNvSpPr>
          <p:nvPr>
            <p:ph type="sldImg"/>
          </p:nvPr>
        </p:nvSpPr>
        <p:spPr>
          <a:ln/>
        </p:spPr>
      </p:sp>
      <p:sp>
        <p:nvSpPr>
          <p:cNvPr id="146434" name="Notes Placeholder 2"/>
          <p:cNvSpPr>
            <a:spLocks noGrp="1"/>
          </p:cNvSpPr>
          <p:nvPr>
            <p:ph type="body" idx="1"/>
          </p:nvPr>
        </p:nvSpPr>
        <p:spPr>
          <a:noFill/>
          <a:ln/>
        </p:spPr>
        <p:txBody>
          <a:bodyPr/>
          <a:lstStyle/>
          <a:p>
            <a:endParaRPr lang="en-US" sz="1400" dirty="0" smtClean="0">
              <a:solidFill>
                <a:schemeClr val="tx2"/>
              </a:solidFill>
            </a:endParaRPr>
          </a:p>
        </p:txBody>
      </p:sp>
      <p:sp>
        <p:nvSpPr>
          <p:cNvPr id="146435" name="Slide Number Placeholder 3"/>
          <p:cNvSpPr>
            <a:spLocks noGrp="1"/>
          </p:cNvSpPr>
          <p:nvPr>
            <p:ph type="sldNum" sz="quarter" idx="5"/>
          </p:nvPr>
        </p:nvSpPr>
        <p:spPr>
          <a:noFill/>
        </p:spPr>
        <p:txBody>
          <a:bodyPr/>
          <a:lstStyle/>
          <a:p>
            <a:pPr defTabSz="919163"/>
            <a:fld id="{CDA020F7-1335-4D7C-8062-5AA91766D0B6}" type="slidenum">
              <a:rPr lang="en-US" smtClean="0"/>
              <a:pPr defTabSz="919163"/>
              <a:t>35</a:t>
            </a:fld>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a:ln/>
        </p:spPr>
      </p:sp>
      <p:sp>
        <p:nvSpPr>
          <p:cNvPr id="150530" name="Notes Placeholder 2"/>
          <p:cNvSpPr>
            <a:spLocks noGrp="1"/>
          </p:cNvSpPr>
          <p:nvPr>
            <p:ph type="body" idx="1"/>
          </p:nvPr>
        </p:nvSpPr>
        <p:spPr>
          <a:noFill/>
          <a:ln/>
        </p:spPr>
        <p:txBody>
          <a:bodyPr/>
          <a:lstStyle/>
          <a:p>
            <a:endParaRPr lang="en-US" dirty="0" smtClean="0"/>
          </a:p>
        </p:txBody>
      </p:sp>
      <p:sp>
        <p:nvSpPr>
          <p:cNvPr id="150531" name="Slide Number Placeholder 3"/>
          <p:cNvSpPr>
            <a:spLocks noGrp="1"/>
          </p:cNvSpPr>
          <p:nvPr>
            <p:ph type="sldNum" sz="quarter" idx="5"/>
          </p:nvPr>
        </p:nvSpPr>
        <p:spPr>
          <a:noFill/>
        </p:spPr>
        <p:txBody>
          <a:bodyPr/>
          <a:lstStyle/>
          <a:p>
            <a:pPr defTabSz="919163"/>
            <a:fld id="{6D8EF350-2226-42A2-8F65-E12A0058525A}" type="slidenum">
              <a:rPr lang="en-US" smtClean="0"/>
              <a:pPr defTabSz="919163"/>
              <a:t>36</a:t>
            </a:fld>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Image Placeholder 1"/>
          <p:cNvSpPr>
            <a:spLocks noGrp="1" noRot="1" noChangeAspect="1"/>
          </p:cNvSpPr>
          <p:nvPr>
            <p:ph type="sldImg"/>
          </p:nvPr>
        </p:nvSpPr>
        <p:spPr>
          <a:ln/>
        </p:spPr>
      </p:sp>
      <p:sp>
        <p:nvSpPr>
          <p:cNvPr id="153602" name="Notes Placeholder 2"/>
          <p:cNvSpPr>
            <a:spLocks noGrp="1"/>
          </p:cNvSpPr>
          <p:nvPr>
            <p:ph type="body" idx="1"/>
          </p:nvPr>
        </p:nvSpPr>
        <p:spPr>
          <a:noFill/>
          <a:ln/>
        </p:spPr>
        <p:txBody>
          <a:bodyPr/>
          <a:lstStyle/>
          <a:p>
            <a:endParaRPr lang="en-US" dirty="0" smtClean="0"/>
          </a:p>
        </p:txBody>
      </p:sp>
      <p:sp>
        <p:nvSpPr>
          <p:cNvPr id="153603" name="Slide Number Placeholder 3"/>
          <p:cNvSpPr>
            <a:spLocks noGrp="1"/>
          </p:cNvSpPr>
          <p:nvPr>
            <p:ph type="sldNum" sz="quarter" idx="5"/>
          </p:nvPr>
        </p:nvSpPr>
        <p:spPr>
          <a:noFill/>
        </p:spPr>
        <p:txBody>
          <a:bodyPr/>
          <a:lstStyle/>
          <a:p>
            <a:pPr defTabSz="919163"/>
            <a:fld id="{8FD45817-E2C2-40A5-B7C3-EE59AAFF4886}" type="slidenum">
              <a:rPr lang="en-US" smtClean="0"/>
              <a:pPr defTabSz="919163"/>
              <a:t>37</a:t>
            </a:fld>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p:cNvSpPr>
          <p:nvPr>
            <p:ph type="sldImg"/>
          </p:nvPr>
        </p:nvSpPr>
        <p:spPr>
          <a:ln/>
        </p:spPr>
      </p:sp>
      <p:sp>
        <p:nvSpPr>
          <p:cNvPr id="155650" name="Notes Placeholder 2"/>
          <p:cNvSpPr>
            <a:spLocks noGrp="1"/>
          </p:cNvSpPr>
          <p:nvPr>
            <p:ph type="body" idx="1"/>
          </p:nvPr>
        </p:nvSpPr>
        <p:spPr>
          <a:noFill/>
          <a:ln/>
        </p:spPr>
        <p:txBody>
          <a:bodyPr/>
          <a:lstStyle/>
          <a:p>
            <a:endParaRPr lang="en-US" dirty="0" smtClean="0"/>
          </a:p>
        </p:txBody>
      </p:sp>
      <p:sp>
        <p:nvSpPr>
          <p:cNvPr id="155651" name="Slide Number Placeholder 3"/>
          <p:cNvSpPr>
            <a:spLocks noGrp="1"/>
          </p:cNvSpPr>
          <p:nvPr>
            <p:ph type="sldNum" sz="quarter" idx="5"/>
          </p:nvPr>
        </p:nvSpPr>
        <p:spPr>
          <a:noFill/>
        </p:spPr>
        <p:txBody>
          <a:bodyPr/>
          <a:lstStyle/>
          <a:p>
            <a:pPr defTabSz="919163"/>
            <a:fld id="{F0D45E41-679A-449B-BEEE-A92ECB823EEA}" type="slidenum">
              <a:rPr lang="en-US" smtClean="0">
                <a:solidFill>
                  <a:srgbClr val="000000"/>
                </a:solidFill>
              </a:rPr>
              <a:pPr defTabSz="919163"/>
              <a:t>38</a:t>
            </a:fld>
            <a:endParaRPr lang="en-US" dirty="0" smtClean="0">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p:cNvSpPr>
          <p:nvPr>
            <p:ph type="sldImg"/>
          </p:nvPr>
        </p:nvSpPr>
        <p:spPr>
          <a:ln/>
        </p:spPr>
      </p:sp>
      <p:sp>
        <p:nvSpPr>
          <p:cNvPr id="157698" name="Notes Placeholder 2"/>
          <p:cNvSpPr>
            <a:spLocks noGrp="1"/>
          </p:cNvSpPr>
          <p:nvPr>
            <p:ph type="body" idx="1"/>
          </p:nvPr>
        </p:nvSpPr>
        <p:spPr>
          <a:noFill/>
          <a:ln/>
        </p:spPr>
        <p:txBody>
          <a:bodyPr/>
          <a:lstStyle/>
          <a:p>
            <a:endParaRPr lang="en-US" dirty="0" smtClean="0"/>
          </a:p>
        </p:txBody>
      </p:sp>
      <p:sp>
        <p:nvSpPr>
          <p:cNvPr id="157699" name="Slide Number Placeholder 3"/>
          <p:cNvSpPr>
            <a:spLocks noGrp="1"/>
          </p:cNvSpPr>
          <p:nvPr>
            <p:ph type="sldNum" sz="quarter" idx="5"/>
          </p:nvPr>
        </p:nvSpPr>
        <p:spPr>
          <a:noFill/>
        </p:spPr>
        <p:txBody>
          <a:bodyPr/>
          <a:lstStyle/>
          <a:p>
            <a:pPr defTabSz="919163"/>
            <a:fld id="{4B19F97C-B3F4-4404-8B40-AC859178AE2C}" type="slidenum">
              <a:rPr lang="en-US" smtClean="0"/>
              <a:pPr defTabSz="919163"/>
              <a:t>39</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endParaRPr lang="en-US" dirty="0" smtClean="0"/>
          </a:p>
        </p:txBody>
      </p:sp>
      <p:sp>
        <p:nvSpPr>
          <p:cNvPr id="22531" name="Slide Number Placeholder 3"/>
          <p:cNvSpPr>
            <a:spLocks noGrp="1"/>
          </p:cNvSpPr>
          <p:nvPr>
            <p:ph type="sldNum" sz="quarter" idx="5"/>
          </p:nvPr>
        </p:nvSpPr>
        <p:spPr>
          <a:noFill/>
        </p:spPr>
        <p:txBody>
          <a:bodyPr/>
          <a:lstStyle/>
          <a:p>
            <a:pPr defTabSz="919163"/>
            <a:fld id="{337B7269-DCA6-4C47-AD82-12075EED4E21}" type="slidenum">
              <a:rPr lang="en-US" smtClean="0"/>
              <a:pPr defTabSz="919163"/>
              <a:t>4</a:t>
            </a:fld>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p:cNvSpPr>
          <p:nvPr>
            <p:ph type="sldImg"/>
          </p:nvPr>
        </p:nvSpPr>
        <p:spPr>
          <a:ln/>
        </p:spPr>
      </p:sp>
      <p:sp>
        <p:nvSpPr>
          <p:cNvPr id="157698" name="Notes Placeholder 2"/>
          <p:cNvSpPr>
            <a:spLocks noGrp="1"/>
          </p:cNvSpPr>
          <p:nvPr>
            <p:ph type="body" idx="1"/>
          </p:nvPr>
        </p:nvSpPr>
        <p:spPr>
          <a:noFill/>
          <a:ln/>
        </p:spPr>
        <p:txBody>
          <a:bodyPr/>
          <a:lstStyle/>
          <a:p>
            <a:endParaRPr lang="en-US" dirty="0" smtClean="0"/>
          </a:p>
        </p:txBody>
      </p:sp>
      <p:sp>
        <p:nvSpPr>
          <p:cNvPr id="157699" name="Slide Number Placeholder 3"/>
          <p:cNvSpPr>
            <a:spLocks noGrp="1"/>
          </p:cNvSpPr>
          <p:nvPr>
            <p:ph type="sldNum" sz="quarter" idx="5"/>
          </p:nvPr>
        </p:nvSpPr>
        <p:spPr>
          <a:noFill/>
        </p:spPr>
        <p:txBody>
          <a:bodyPr/>
          <a:lstStyle/>
          <a:p>
            <a:pPr defTabSz="919163"/>
            <a:fld id="{4B19F97C-B3F4-4404-8B40-AC859178AE2C}" type="slidenum">
              <a:rPr lang="en-US" smtClean="0"/>
              <a:pPr defTabSz="919163"/>
              <a:t>40</a:t>
            </a:fld>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p:cNvSpPr>
          <p:nvPr>
            <p:ph type="sldImg"/>
          </p:nvPr>
        </p:nvSpPr>
        <p:spPr>
          <a:ln/>
        </p:spPr>
      </p:sp>
      <p:sp>
        <p:nvSpPr>
          <p:cNvPr id="157698" name="Notes Placeholder 2"/>
          <p:cNvSpPr>
            <a:spLocks noGrp="1"/>
          </p:cNvSpPr>
          <p:nvPr>
            <p:ph type="body" idx="1"/>
          </p:nvPr>
        </p:nvSpPr>
        <p:spPr>
          <a:noFill/>
          <a:ln/>
        </p:spPr>
        <p:txBody>
          <a:bodyPr/>
          <a:lstStyle/>
          <a:p>
            <a:endParaRPr lang="en-US" dirty="0" smtClean="0"/>
          </a:p>
        </p:txBody>
      </p:sp>
      <p:sp>
        <p:nvSpPr>
          <p:cNvPr id="157699" name="Slide Number Placeholder 3"/>
          <p:cNvSpPr>
            <a:spLocks noGrp="1"/>
          </p:cNvSpPr>
          <p:nvPr>
            <p:ph type="sldNum" sz="quarter" idx="5"/>
          </p:nvPr>
        </p:nvSpPr>
        <p:spPr>
          <a:noFill/>
        </p:spPr>
        <p:txBody>
          <a:bodyPr/>
          <a:lstStyle/>
          <a:p>
            <a:pPr defTabSz="919163"/>
            <a:fld id="{4B19F97C-B3F4-4404-8B40-AC859178AE2C}" type="slidenum">
              <a:rPr lang="en-US" smtClean="0"/>
              <a:pPr defTabSz="919163"/>
              <a:t>41</a:t>
            </a:fld>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p:cNvSpPr>
          <p:nvPr>
            <p:ph type="sldImg"/>
          </p:nvPr>
        </p:nvSpPr>
        <p:spPr>
          <a:ln/>
        </p:spPr>
      </p:sp>
      <p:sp>
        <p:nvSpPr>
          <p:cNvPr id="159746" name="Notes Placeholder 2"/>
          <p:cNvSpPr>
            <a:spLocks noGrp="1"/>
          </p:cNvSpPr>
          <p:nvPr>
            <p:ph type="body" idx="1"/>
          </p:nvPr>
        </p:nvSpPr>
        <p:spPr>
          <a:noFill/>
          <a:ln/>
        </p:spPr>
        <p:txBody>
          <a:bodyPr/>
          <a:lstStyle/>
          <a:p>
            <a:endParaRPr lang="en-US" dirty="0" smtClean="0"/>
          </a:p>
        </p:txBody>
      </p:sp>
      <p:sp>
        <p:nvSpPr>
          <p:cNvPr id="159747" name="Slide Number Placeholder 3"/>
          <p:cNvSpPr>
            <a:spLocks noGrp="1"/>
          </p:cNvSpPr>
          <p:nvPr>
            <p:ph type="sldNum" sz="quarter" idx="5"/>
          </p:nvPr>
        </p:nvSpPr>
        <p:spPr>
          <a:noFill/>
        </p:spPr>
        <p:txBody>
          <a:bodyPr/>
          <a:lstStyle/>
          <a:p>
            <a:pPr defTabSz="919163"/>
            <a:fld id="{CB1ECFA3-BF3D-47B0-A4ED-E42C6A38FC62}" type="slidenum">
              <a:rPr lang="en-US" smtClean="0"/>
              <a:pPr defTabSz="919163"/>
              <a:t>42</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endParaRPr lang="en-US" dirty="0" smtClean="0"/>
          </a:p>
        </p:txBody>
      </p:sp>
      <p:sp>
        <p:nvSpPr>
          <p:cNvPr id="24579" name="Slide Number Placeholder 3"/>
          <p:cNvSpPr>
            <a:spLocks noGrp="1"/>
          </p:cNvSpPr>
          <p:nvPr>
            <p:ph type="sldNum" sz="quarter" idx="5"/>
          </p:nvPr>
        </p:nvSpPr>
        <p:spPr>
          <a:noFill/>
        </p:spPr>
        <p:txBody>
          <a:bodyPr/>
          <a:lstStyle/>
          <a:p>
            <a:pPr defTabSz="919163"/>
            <a:fld id="{9FFB22A4-04F2-4141-B291-26696140D032}" type="slidenum">
              <a:rPr lang="en-US" smtClean="0"/>
              <a:pPr defTabSz="919163"/>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pPr defTabSz="919163"/>
            <a:fld id="{4ED1938D-625A-4F75-A15A-B0778D2B6418}" type="slidenum">
              <a:rPr lang="en-US" smtClean="0"/>
              <a:pPr defTabSz="919163"/>
              <a:t>6</a:t>
            </a:fld>
            <a:endParaRPr lang="en-US" dirty="0" smtClean="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pPr defTabSz="919163"/>
            <a:fld id="{90D94487-65D7-40AD-99C8-B911FFFAAA86}" type="slidenum">
              <a:rPr lang="en-US" smtClean="0"/>
              <a:pPr defTabSz="919163"/>
              <a:t>7</a:t>
            </a:fld>
            <a:endParaRPr lang="en-US" dirty="0"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endParaRPr lang="en-US" dirty="0" smtClean="0"/>
          </a:p>
        </p:txBody>
      </p:sp>
      <p:sp>
        <p:nvSpPr>
          <p:cNvPr id="34819" name="Slide Number Placeholder 3"/>
          <p:cNvSpPr>
            <a:spLocks noGrp="1"/>
          </p:cNvSpPr>
          <p:nvPr>
            <p:ph type="sldNum" sz="quarter" idx="5"/>
          </p:nvPr>
        </p:nvSpPr>
        <p:spPr>
          <a:noFill/>
        </p:spPr>
        <p:txBody>
          <a:bodyPr/>
          <a:lstStyle/>
          <a:p>
            <a:pPr defTabSz="919163"/>
            <a:fld id="{8A9211A4-6CB5-4BF2-8EF9-1170102A5D89}" type="slidenum">
              <a:rPr lang="en-US" smtClean="0"/>
              <a:pPr defTabSz="919163"/>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Pladsholder til diasbillede 1"/>
          <p:cNvSpPr>
            <a:spLocks noGrp="1" noRot="1" noChangeAspect="1" noTextEdit="1"/>
          </p:cNvSpPr>
          <p:nvPr>
            <p:ph type="sldImg"/>
          </p:nvPr>
        </p:nvSpPr>
        <p:spPr>
          <a:ln/>
        </p:spPr>
      </p:sp>
      <p:sp>
        <p:nvSpPr>
          <p:cNvPr id="36866" name="Pladsholder til noter 2"/>
          <p:cNvSpPr>
            <a:spLocks noGrp="1"/>
          </p:cNvSpPr>
          <p:nvPr>
            <p:ph type="body" idx="1"/>
          </p:nvPr>
        </p:nvSpPr>
        <p:spPr>
          <a:noFill/>
          <a:ln/>
        </p:spPr>
        <p:txBody>
          <a:bodyPr/>
          <a:lstStyle/>
          <a:p>
            <a:pPr eaLnBrk="1" hangingPunct="1">
              <a:spcBef>
                <a:spcPct val="0"/>
              </a:spcBef>
            </a:pPr>
            <a:endParaRPr lang="en-US" dirty="0" smtClean="0">
              <a:ea typeface="ＭＳ Ｐゴシック"/>
              <a:cs typeface="ＭＳ Ｐゴシック"/>
            </a:endParaRPr>
          </a:p>
        </p:txBody>
      </p:sp>
      <p:sp>
        <p:nvSpPr>
          <p:cNvPr id="36867" name="Pladsholder til diasnummer 3"/>
          <p:cNvSpPr>
            <a:spLocks noGrp="1"/>
          </p:cNvSpPr>
          <p:nvPr>
            <p:ph type="sldNum" sz="quarter" idx="5"/>
          </p:nvPr>
        </p:nvSpPr>
        <p:spPr>
          <a:noFill/>
        </p:spPr>
        <p:txBody>
          <a:bodyPr/>
          <a:lstStyle/>
          <a:p>
            <a:pPr defTabSz="919163"/>
            <a:fld id="{CE209F36-1FD0-433A-9586-778208AF2E13}" type="slidenum">
              <a:rPr lang="da-DK" smtClean="0">
                <a:solidFill>
                  <a:srgbClr val="000000"/>
                </a:solidFill>
              </a:rPr>
              <a:pPr defTabSz="919163"/>
              <a:t>9</a:t>
            </a:fld>
            <a:endParaRPr lang="da-DK"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dirty="0"/>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dirty="0"/>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dirty="0"/>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dirty="0"/>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dirty="0"/>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dirty="0"/>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dirty="0"/>
            </a:p>
          </p:txBody>
        </p:sp>
      </p:grpSp>
      <p:sp>
        <p:nvSpPr>
          <p:cNvPr id="215051"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21505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dirty="0"/>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dirty="0"/>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DCD708FA-B4C8-4AC0-8A6A-B9F1C6468D14}" type="slidenum">
              <a:rPr lang="en-US"/>
              <a:pPr>
                <a:defRPr/>
              </a:pPr>
              <a:t>‹#›</a:t>
            </a:fld>
            <a:endParaRPr lang="en-US" dirty="0"/>
          </a:p>
        </p:txBody>
      </p:sp>
    </p:spTree>
  </p:cSld>
  <p:clrMapOvr>
    <a:masterClrMapping/>
  </p:clrMapOvr>
  <p:transition spd="med">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1CC3E51A-7A30-4FF4-B2CE-F868DDE71237}"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transition spd="med">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E725FECF-4566-4AFC-9C2B-3DD5B5163BE0}"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transition spd="med">
    <p:cover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F105685F-5D3C-42B0-A635-0126F8AEC804}"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transition spd="med">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1684F83D-E733-45BF-98B7-9D662AB71376}"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transition spd="med">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BAA8BC98-4259-4383-B08F-1363EC490E69}"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transition spd="med">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15267A04-BA52-4A84-BFBA-017C83C158A7}"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transition spd="med">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dirty="0"/>
          </a:p>
        </p:txBody>
      </p:sp>
      <p:sp>
        <p:nvSpPr>
          <p:cNvPr id="8" name="Rectangle 3"/>
          <p:cNvSpPr>
            <a:spLocks noGrp="1" noChangeArrowheads="1"/>
          </p:cNvSpPr>
          <p:nvPr>
            <p:ph type="sldNum" sz="quarter" idx="11"/>
          </p:nvPr>
        </p:nvSpPr>
        <p:spPr>
          <a:ln/>
        </p:spPr>
        <p:txBody>
          <a:bodyPr/>
          <a:lstStyle>
            <a:lvl1pPr>
              <a:defRPr/>
            </a:lvl1pPr>
          </a:lstStyle>
          <a:p>
            <a:pPr>
              <a:defRPr/>
            </a:pPr>
            <a:fld id="{0D5D1181-CC2E-46D6-8A07-F1AF52300A2F}" type="slidenum">
              <a:rPr lang="en-US"/>
              <a:pPr>
                <a:defRPr/>
              </a:pPr>
              <a:t>‹#›</a:t>
            </a:fld>
            <a:endParaRPr lang="en-US" dirty="0"/>
          </a:p>
        </p:txBody>
      </p:sp>
      <p:sp>
        <p:nvSpPr>
          <p:cNvPr id="9"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transition spd="med">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3"/>
          <p:cNvSpPr>
            <a:spLocks noGrp="1" noChangeArrowheads="1"/>
          </p:cNvSpPr>
          <p:nvPr>
            <p:ph type="sldNum" sz="quarter" idx="11"/>
          </p:nvPr>
        </p:nvSpPr>
        <p:spPr>
          <a:ln/>
        </p:spPr>
        <p:txBody>
          <a:bodyPr/>
          <a:lstStyle>
            <a:lvl1pPr>
              <a:defRPr/>
            </a:lvl1pPr>
          </a:lstStyle>
          <a:p>
            <a:pPr>
              <a:defRPr/>
            </a:pPr>
            <a:fld id="{37ADD872-0FCF-4B87-8577-036133957295}" type="slidenum">
              <a:rPr lang="en-US"/>
              <a:pPr>
                <a:defRPr/>
              </a:pPr>
              <a:t>‹#›</a:t>
            </a:fld>
            <a:endParaRPr lang="en-US" dirty="0"/>
          </a:p>
        </p:txBody>
      </p:sp>
      <p:sp>
        <p:nvSpPr>
          <p:cNvPr id="5"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transition spd="med">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dirty="0"/>
          </a:p>
        </p:txBody>
      </p:sp>
      <p:sp>
        <p:nvSpPr>
          <p:cNvPr id="3" name="Rectangle 3"/>
          <p:cNvSpPr>
            <a:spLocks noGrp="1" noChangeArrowheads="1"/>
          </p:cNvSpPr>
          <p:nvPr>
            <p:ph type="sldNum" sz="quarter" idx="11"/>
          </p:nvPr>
        </p:nvSpPr>
        <p:spPr>
          <a:ln/>
        </p:spPr>
        <p:txBody>
          <a:bodyPr/>
          <a:lstStyle>
            <a:lvl1pPr>
              <a:defRPr/>
            </a:lvl1pPr>
          </a:lstStyle>
          <a:p>
            <a:pPr>
              <a:defRPr/>
            </a:pPr>
            <a:fld id="{9B300EBB-4472-4609-8647-40C257692AC2}" type="slidenum">
              <a:rPr lang="en-US"/>
              <a:pPr>
                <a:defRPr/>
              </a:pPr>
              <a:t>‹#›</a:t>
            </a:fld>
            <a:endParaRPr lang="en-US" dirty="0"/>
          </a:p>
        </p:txBody>
      </p:sp>
      <p:sp>
        <p:nvSpPr>
          <p:cNvPr id="4"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transition spd="med">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576E4D17-EB47-4385-AFD6-484E2143D21C}"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transition spd="med">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2944F364-B417-4C70-858F-31DAF5B3331D}"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transition spd="med">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1401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21401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01AFAD2D-E209-4ACB-A85F-6B4329DBCFA9}" type="slidenum">
              <a:rPr lang="en-US"/>
              <a:pPr>
                <a:defRPr/>
              </a:pPr>
              <a:t>‹#›</a:t>
            </a:fld>
            <a:endParaRPr lang="en-US" dirty="0"/>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1402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dirty="0"/>
              </a:p>
            </p:txBody>
          </p:sp>
          <p:sp>
            <p:nvSpPr>
              <p:cNvPr id="21402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dirty="0"/>
              </a:p>
            </p:txBody>
          </p:sp>
          <p:sp>
            <p:nvSpPr>
              <p:cNvPr id="21402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dirty="0"/>
              </a:p>
            </p:txBody>
          </p:sp>
          <p:sp>
            <p:nvSpPr>
              <p:cNvPr id="21402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dirty="0"/>
              </a:p>
            </p:txBody>
          </p:sp>
          <p:sp>
            <p:nvSpPr>
              <p:cNvPr id="21402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dirty="0"/>
              </a:p>
            </p:txBody>
          </p:sp>
        </p:grpSp>
        <p:sp>
          <p:nvSpPr>
            <p:cNvPr id="21402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dirty="0"/>
            </a:p>
          </p:txBody>
        </p:sp>
        <p:sp>
          <p:nvSpPr>
            <p:cNvPr id="21402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dirty="0"/>
            </a:p>
          </p:txBody>
        </p:sp>
      </p:grpSp>
      <p:sp>
        <p:nvSpPr>
          <p:cNvPr id="21402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403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dirty="0"/>
          </a:p>
        </p:txBody>
      </p:sp>
      <p:sp>
        <p:nvSpPr>
          <p:cNvPr id="21403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87" r:id="rId1"/>
    <p:sldLayoutId id="2147483686" r:id="rId2"/>
    <p:sldLayoutId id="2147483685" r:id="rId3"/>
    <p:sldLayoutId id="2147483684" r:id="rId4"/>
    <p:sldLayoutId id="2147483683" r:id="rId5"/>
    <p:sldLayoutId id="2147483682" r:id="rId6"/>
    <p:sldLayoutId id="2147483681" r:id="rId7"/>
    <p:sldLayoutId id="2147483680" r:id="rId8"/>
    <p:sldLayoutId id="2147483679" r:id="rId9"/>
    <p:sldLayoutId id="2147483678" r:id="rId10"/>
    <p:sldLayoutId id="2147483677" r:id="rId11"/>
    <p:sldLayoutId id="2147483676" r:id="rId12"/>
  </p:sldLayoutIdLst>
  <p:transition spd="med">
    <p:cover dir="r"/>
  </p:transition>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Calibri"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Calibri"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Calibri"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Calibri"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Microsoft_Excel_97-2003_Worksheet1.xls"/></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package" Target="../embeddings/Microsoft_Excel_Macro-Enabled_Worksheet2.xlsm"/><Relationship Id="rId5" Type="http://schemas.openxmlformats.org/officeDocument/2006/relationships/image" Target="../media/image9.emf"/><Relationship Id="rId4" Type="http://schemas.openxmlformats.org/officeDocument/2006/relationships/package" Target="../embeddings/Microsoft_Excel_Macro-Enabled_Worksheet1.xlsm"/></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1.png"/><Relationship Id="rId4" Type="http://schemas.openxmlformats.org/officeDocument/2006/relationships/oleObject" Target="../embeddings/oleObject4.bin"/></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3.emf"/><Relationship Id="rId4" Type="http://schemas.openxmlformats.org/officeDocument/2006/relationships/oleObject" Target="../embeddings/oleObject5.bin"/></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andrew.pease@sdcounty.ca.gov"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mailto:rmanchia@smchsa.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058" y="1004598"/>
            <a:ext cx="7696200" cy="3962400"/>
          </a:xfrm>
        </p:spPr>
        <p:txBody>
          <a:bodyPr anchor="t">
            <a:scene3d>
              <a:camera prst="orthographicFront"/>
              <a:lightRig rig="threePt" dir="t"/>
            </a:scene3d>
            <a:sp3d extrusionH="57150">
              <a:bevelT w="38100" h="38100"/>
            </a:sp3d>
          </a:bodyPr>
          <a:lstStyle/>
          <a:p>
            <a:pPr eaLnBrk="1" fontAlgn="auto" hangingPunct="1">
              <a:spcAft>
                <a:spcPts val="0"/>
              </a:spcAft>
              <a:defRPr/>
            </a:pPr>
            <a:r>
              <a:rPr lang="en-US" sz="4700" dirty="0" smtClean="0">
                <a:effectLst/>
                <a:latin typeface="Arial" pitchFamily="34" charset="0"/>
                <a:cs typeface="Arial" pitchFamily="34" charset="0"/>
              </a:rPr>
              <a:t>CWDA Fiscal Meeting: </a:t>
            </a:r>
            <a:br>
              <a:rPr lang="en-US" sz="4700" dirty="0" smtClean="0">
                <a:effectLst/>
                <a:latin typeface="Arial" pitchFamily="34" charset="0"/>
                <a:cs typeface="Arial" pitchFamily="34" charset="0"/>
              </a:rPr>
            </a:br>
            <a:r>
              <a:rPr lang="en-US" sz="4500" dirty="0" smtClean="0">
                <a:effectLst/>
                <a:latin typeface="Arial" pitchFamily="34" charset="0"/>
                <a:cs typeface="Arial" pitchFamily="34" charset="0"/>
              </a:rPr>
              <a:t>Realignment</a:t>
            </a:r>
            <a:r>
              <a:rPr lang="en-US" sz="4500" dirty="0" smtClean="0">
                <a:latin typeface="Arial" pitchFamily="34" charset="0"/>
                <a:cs typeface="Arial" pitchFamily="34" charset="0"/>
              </a:rPr>
              <a:t/>
            </a:r>
            <a:br>
              <a:rPr lang="en-US" sz="4500" dirty="0" smtClean="0">
                <a:latin typeface="Arial" pitchFamily="34" charset="0"/>
                <a:cs typeface="Arial" pitchFamily="34" charset="0"/>
              </a:rPr>
            </a:br>
            <a:r>
              <a:rPr lang="en-US" sz="2200" dirty="0" smtClean="0">
                <a:latin typeface="Arial" pitchFamily="34" charset="0"/>
                <a:cs typeface="Arial" pitchFamily="34" charset="0"/>
              </a:rPr>
              <a:t/>
            </a:r>
            <a:br>
              <a:rPr lang="en-US" sz="2200" dirty="0" smtClean="0">
                <a:latin typeface="Arial" pitchFamily="34" charset="0"/>
                <a:cs typeface="Arial" pitchFamily="34" charset="0"/>
              </a:rPr>
            </a:br>
            <a:r>
              <a:rPr lang="en-US" sz="4500" dirty="0" smtClean="0">
                <a:solidFill>
                  <a:schemeClr val="tx2">
                    <a:lumMod val="60000"/>
                    <a:lumOff val="40000"/>
                  </a:schemeClr>
                </a:solidFill>
                <a:effectLst/>
                <a:latin typeface="Arial" pitchFamily="34" charset="0"/>
                <a:cs typeface="Arial" pitchFamily="34" charset="0"/>
              </a:rPr>
              <a:t>1991 &amp; 2011 </a:t>
            </a:r>
            <a:br>
              <a:rPr lang="en-US" sz="4500" dirty="0" smtClean="0">
                <a:solidFill>
                  <a:schemeClr val="tx2">
                    <a:lumMod val="60000"/>
                    <a:lumOff val="40000"/>
                  </a:schemeClr>
                </a:solidFill>
                <a:effectLst/>
                <a:latin typeface="Arial" pitchFamily="34" charset="0"/>
                <a:cs typeface="Arial" pitchFamily="34" charset="0"/>
              </a:rPr>
            </a:br>
            <a:r>
              <a:rPr lang="en-US" sz="4500" dirty="0" smtClean="0">
                <a:solidFill>
                  <a:schemeClr val="tx2">
                    <a:lumMod val="60000"/>
                    <a:lumOff val="40000"/>
                  </a:schemeClr>
                </a:solidFill>
                <a:effectLst/>
                <a:latin typeface="Arial" pitchFamily="34" charset="0"/>
                <a:cs typeface="Arial" pitchFamily="34" charset="0"/>
              </a:rPr>
              <a:t>&amp; AB85</a:t>
            </a:r>
            <a:br>
              <a:rPr lang="en-US" sz="4500" dirty="0" smtClean="0">
                <a:solidFill>
                  <a:schemeClr val="tx2">
                    <a:lumMod val="60000"/>
                    <a:lumOff val="40000"/>
                  </a:schemeClr>
                </a:solidFill>
                <a:effectLst/>
                <a:latin typeface="Arial" pitchFamily="34" charset="0"/>
                <a:cs typeface="Arial" pitchFamily="34" charset="0"/>
              </a:rPr>
            </a:br>
            <a:r>
              <a:rPr lang="en-US" sz="3000" dirty="0" smtClean="0">
                <a:ln w="12700">
                  <a:noFill/>
                  <a:prstDash val="solid"/>
                </a:ln>
                <a:solidFill>
                  <a:schemeClr val="tx2">
                    <a:lumMod val="75000"/>
                  </a:schemeClr>
                </a:solidFill>
                <a:effectLst>
                  <a:outerShdw blurRad="41275" dist="20320" dir="1800000" algn="tl" rotWithShape="0">
                    <a:srgbClr val="000000">
                      <a:alpha val="40000"/>
                    </a:srgbClr>
                  </a:outerShdw>
                </a:effectLst>
                <a:latin typeface="Arial" pitchFamily="34" charset="0"/>
                <a:cs typeface="Arial" pitchFamily="34" charset="0"/>
              </a:rPr>
              <a:t>November 14, 2013</a:t>
            </a:r>
            <a:endParaRPr lang="en-US" sz="4000" dirty="0">
              <a:ln w="12700">
                <a:noFill/>
                <a:prstDash val="solid"/>
              </a:ln>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Subtitle 2"/>
          <p:cNvSpPr>
            <a:spLocks noGrp="1"/>
          </p:cNvSpPr>
          <p:nvPr>
            <p:ph type="subTitle" idx="1"/>
          </p:nvPr>
        </p:nvSpPr>
        <p:spPr>
          <a:xfrm>
            <a:off x="1195388" y="5241925"/>
            <a:ext cx="6996112" cy="1031875"/>
          </a:xfrm>
        </p:spPr>
        <p:txBody>
          <a:bodyPr anchor="ctr">
            <a:normAutofit/>
            <a:scene3d>
              <a:camera prst="orthographicFront"/>
              <a:lightRig rig="threePt" dir="t"/>
            </a:scene3d>
            <a:sp3d extrusionH="57150">
              <a:bevelT w="38100" h="38100"/>
            </a:sp3d>
          </a:bodyPr>
          <a:lstStyle/>
          <a:p>
            <a:pPr eaLnBrk="1" fontAlgn="auto" hangingPunct="1">
              <a:spcBef>
                <a:spcPts val="0"/>
              </a:spcBef>
              <a:spcAft>
                <a:spcPts val="0"/>
              </a:spcAft>
              <a:buFont typeface="Wingdings 2"/>
              <a:buNone/>
              <a:defRPr/>
            </a:pPr>
            <a:endParaRPr lang="en-US" sz="2200" b="1" dirty="0" smtClean="0">
              <a:solidFill>
                <a:schemeClr val="tx2">
                  <a:lumMod val="60000"/>
                  <a:lumOff val="40000"/>
                </a:schemeClr>
              </a:solidFill>
              <a:latin typeface="Arial" pitchFamily="34" charset="0"/>
              <a:cs typeface="Arial" pitchFamily="34" charset="0"/>
            </a:endParaRPr>
          </a:p>
        </p:txBody>
      </p:sp>
    </p:spTree>
  </p:cSld>
  <p:clrMapOvr>
    <a:masterClrMapping/>
  </p:clrMapOvr>
  <p:transition spd="med">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3"/>
          <p:cNvSpPr>
            <a:spLocks noGrp="1"/>
          </p:cNvSpPr>
          <p:nvPr>
            <p:ph type="title"/>
          </p:nvPr>
        </p:nvSpPr>
        <p:spPr>
          <a:xfrm>
            <a:off x="381000" y="463550"/>
            <a:ext cx="8153400" cy="1066800"/>
          </a:xfrm>
        </p:spPr>
        <p:txBody>
          <a:bodyPr/>
          <a:lstStyle/>
          <a:p>
            <a:pPr eaLnBrk="1" hangingPunct="1"/>
            <a:r>
              <a:rPr lang="en-US" sz="3600" dirty="0" smtClean="0">
                <a:effectLst/>
              </a:rPr>
              <a:t>AB-85 and the County Two Formula Options Decision</a:t>
            </a:r>
          </a:p>
        </p:txBody>
      </p:sp>
      <p:sp>
        <p:nvSpPr>
          <p:cNvPr id="39938" name="Content Placeholder 4"/>
          <p:cNvSpPr>
            <a:spLocks noGrp="1"/>
          </p:cNvSpPr>
          <p:nvPr>
            <p:ph idx="1"/>
          </p:nvPr>
        </p:nvSpPr>
        <p:spPr>
          <a:xfrm>
            <a:off x="252413" y="1792288"/>
            <a:ext cx="8382000" cy="4767262"/>
          </a:xfrm>
        </p:spPr>
        <p:txBody>
          <a:bodyPr/>
          <a:lstStyle/>
          <a:p>
            <a:pPr eaLnBrk="1" hangingPunct="1">
              <a:lnSpc>
                <a:spcPct val="150000"/>
              </a:lnSpc>
              <a:spcBef>
                <a:spcPts val="25"/>
              </a:spcBef>
              <a:buClr>
                <a:srgbClr val="FFC000"/>
              </a:buClr>
            </a:pPr>
            <a:r>
              <a:rPr lang="en-US" sz="2800" dirty="0" smtClean="0">
                <a:solidFill>
                  <a:schemeClr val="tx2"/>
                </a:solidFill>
                <a:effectLst/>
              </a:rPr>
              <a:t>Determining County Health Realignment “Savings”</a:t>
            </a:r>
            <a:endParaRPr lang="en-US" sz="2400" dirty="0" smtClean="0">
              <a:solidFill>
                <a:schemeClr val="tx2"/>
              </a:solidFill>
              <a:effectLst/>
            </a:endParaRPr>
          </a:p>
          <a:p>
            <a:pPr lvl="1" eaLnBrk="1" hangingPunct="1">
              <a:lnSpc>
                <a:spcPct val="150000"/>
              </a:lnSpc>
              <a:spcBef>
                <a:spcPts val="25"/>
              </a:spcBef>
              <a:buClr>
                <a:srgbClr val="FFC000"/>
              </a:buClr>
            </a:pPr>
            <a:r>
              <a:rPr lang="en-US" dirty="0" smtClean="0">
                <a:solidFill>
                  <a:schemeClr val="tx2"/>
                </a:solidFill>
                <a:effectLst/>
              </a:rPr>
              <a:t>$300 million this year</a:t>
            </a:r>
          </a:p>
          <a:p>
            <a:pPr lvl="1" eaLnBrk="1" hangingPunct="1">
              <a:lnSpc>
                <a:spcPct val="150000"/>
              </a:lnSpc>
              <a:spcBef>
                <a:spcPts val="25"/>
              </a:spcBef>
              <a:buClr>
                <a:srgbClr val="FFC000"/>
              </a:buClr>
            </a:pPr>
            <a:r>
              <a:rPr lang="en-US" dirty="0" smtClean="0">
                <a:solidFill>
                  <a:schemeClr val="tx2"/>
                </a:solidFill>
                <a:effectLst/>
              </a:rPr>
              <a:t>Tied to Medi-Caid expansion</a:t>
            </a:r>
          </a:p>
          <a:p>
            <a:pPr lvl="1" eaLnBrk="1" hangingPunct="1">
              <a:lnSpc>
                <a:spcPct val="150000"/>
              </a:lnSpc>
              <a:spcBef>
                <a:spcPts val="25"/>
              </a:spcBef>
              <a:buClr>
                <a:srgbClr val="FFC000"/>
              </a:buClr>
            </a:pPr>
            <a:r>
              <a:rPr lang="en-US" dirty="0" smtClean="0">
                <a:solidFill>
                  <a:schemeClr val="tx2"/>
                </a:solidFill>
                <a:effectLst/>
              </a:rPr>
              <a:t>Three County structures</a:t>
            </a:r>
          </a:p>
          <a:p>
            <a:pPr lvl="2" eaLnBrk="1" hangingPunct="1">
              <a:lnSpc>
                <a:spcPct val="150000"/>
              </a:lnSpc>
              <a:spcBef>
                <a:spcPts val="25"/>
              </a:spcBef>
              <a:buClr>
                <a:srgbClr val="FFC000"/>
              </a:buClr>
            </a:pPr>
            <a:r>
              <a:rPr lang="en-US" dirty="0" smtClean="0">
                <a:solidFill>
                  <a:schemeClr val="tx2"/>
                </a:solidFill>
                <a:effectLst/>
              </a:rPr>
              <a:t>Hospital counties</a:t>
            </a:r>
          </a:p>
          <a:p>
            <a:pPr lvl="2" eaLnBrk="1" hangingPunct="1">
              <a:lnSpc>
                <a:spcPct val="150000"/>
              </a:lnSpc>
              <a:spcBef>
                <a:spcPts val="25"/>
              </a:spcBef>
              <a:buClr>
                <a:srgbClr val="FFC000"/>
              </a:buClr>
            </a:pPr>
            <a:r>
              <a:rPr lang="en-US" dirty="0" smtClean="0">
                <a:solidFill>
                  <a:schemeClr val="tx2"/>
                </a:solidFill>
                <a:effectLst/>
              </a:rPr>
              <a:t>CMSP counties</a:t>
            </a:r>
          </a:p>
          <a:p>
            <a:pPr lvl="2" eaLnBrk="1" hangingPunct="1">
              <a:lnSpc>
                <a:spcPct val="150000"/>
              </a:lnSpc>
              <a:spcBef>
                <a:spcPts val="25"/>
              </a:spcBef>
              <a:buClr>
                <a:srgbClr val="FFC000"/>
              </a:buClr>
            </a:pPr>
            <a:r>
              <a:rPr lang="en-US" dirty="0" smtClean="0">
                <a:solidFill>
                  <a:schemeClr val="tx2"/>
                </a:solidFill>
                <a:effectLst/>
              </a:rPr>
              <a:t>Payor/Clinic counties</a:t>
            </a:r>
            <a:endParaRPr lang="en-US" dirty="0" smtClean="0">
              <a:effectLst/>
            </a:endParaRPr>
          </a:p>
          <a:p>
            <a:pPr eaLnBrk="1" hangingPunct="1">
              <a:lnSpc>
                <a:spcPct val="150000"/>
              </a:lnSpc>
              <a:spcBef>
                <a:spcPts val="25"/>
              </a:spcBef>
              <a:buClr>
                <a:srgbClr val="FFC000"/>
              </a:buClr>
            </a:pPr>
            <a:endParaRPr lang="en-US" sz="2800" dirty="0" smtClean="0">
              <a:effectLst/>
            </a:endParaRPr>
          </a:p>
          <a:p>
            <a:pPr eaLnBrk="1" hangingPunct="1">
              <a:lnSpc>
                <a:spcPct val="150000"/>
              </a:lnSpc>
              <a:spcBef>
                <a:spcPts val="25"/>
              </a:spcBef>
              <a:buClr>
                <a:srgbClr val="FFC000"/>
              </a:buClr>
            </a:pPr>
            <a:endParaRPr lang="en-US" sz="2800" dirty="0" smtClean="0">
              <a:solidFill>
                <a:srgbClr val="7176A6"/>
              </a:solidFill>
              <a:effectLst/>
            </a:endParaRPr>
          </a:p>
        </p:txBody>
      </p:sp>
    </p:spTree>
  </p:cSld>
  <p:clrMapOvr>
    <a:masterClrMapping/>
  </p:clrMapOvr>
  <p:transition spd="med">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p:cNvPicPr>
            <a:picLocks noChangeAspect="1" noChangeArrowheads="1"/>
          </p:cNvPicPr>
          <p:nvPr/>
        </p:nvPicPr>
        <p:blipFill>
          <a:blip r:embed="rId3"/>
          <a:srcRect/>
          <a:stretch>
            <a:fillRect/>
          </a:stretch>
        </p:blipFill>
        <p:spPr bwMode="auto">
          <a:xfrm>
            <a:off x="3946525" y="2057400"/>
            <a:ext cx="4962524" cy="4625975"/>
          </a:xfrm>
          <a:prstGeom prst="rect">
            <a:avLst/>
          </a:prstGeom>
          <a:noFill/>
          <a:ln w="9525">
            <a:noFill/>
            <a:miter lim="800000"/>
            <a:headEnd/>
            <a:tailEnd/>
          </a:ln>
        </p:spPr>
      </p:pic>
      <p:sp>
        <p:nvSpPr>
          <p:cNvPr id="41986" name="TextBox 5"/>
          <p:cNvSpPr txBox="1">
            <a:spLocks noChangeArrowheads="1"/>
          </p:cNvSpPr>
          <p:nvPr/>
        </p:nvSpPr>
        <p:spPr bwMode="auto">
          <a:xfrm>
            <a:off x="0" y="2057400"/>
            <a:ext cx="3946525" cy="1384995"/>
          </a:xfrm>
          <a:prstGeom prst="rect">
            <a:avLst/>
          </a:prstGeom>
          <a:noFill/>
          <a:ln w="9525">
            <a:noFill/>
            <a:miter lim="800000"/>
            <a:headEnd/>
            <a:tailEnd/>
          </a:ln>
        </p:spPr>
        <p:txBody>
          <a:bodyPr>
            <a:spAutoFit/>
          </a:bodyPr>
          <a:lstStyle/>
          <a:p>
            <a:pPr algn="ctr" eaLnBrk="0" hangingPunct="0"/>
            <a:r>
              <a:rPr lang="en-US" sz="2800" dirty="0" smtClean="0">
                <a:solidFill>
                  <a:srgbClr val="4E5B6F"/>
                </a:solidFill>
              </a:rPr>
              <a:t>See Hand-out:</a:t>
            </a:r>
            <a:endParaRPr lang="en-US" sz="2800" dirty="0">
              <a:solidFill>
                <a:srgbClr val="4E5B6F"/>
              </a:solidFill>
            </a:endParaRPr>
          </a:p>
          <a:p>
            <a:pPr algn="ctr" eaLnBrk="0" hangingPunct="0"/>
            <a:r>
              <a:rPr lang="en-US" sz="2800" b="1" dirty="0">
                <a:solidFill>
                  <a:srgbClr val="4E5B6F"/>
                </a:solidFill>
              </a:rPr>
              <a:t>“Non-Hospital &amp; Non-CMSP Flowchart”</a:t>
            </a:r>
          </a:p>
        </p:txBody>
      </p:sp>
      <p:sp>
        <p:nvSpPr>
          <p:cNvPr id="41987" name="Title 3"/>
          <p:cNvSpPr>
            <a:spLocks noGrp="1"/>
          </p:cNvSpPr>
          <p:nvPr>
            <p:ph type="title"/>
          </p:nvPr>
        </p:nvSpPr>
        <p:spPr>
          <a:xfrm>
            <a:off x="450850" y="206375"/>
            <a:ext cx="8458200" cy="1331913"/>
          </a:xfrm>
        </p:spPr>
        <p:txBody>
          <a:bodyPr/>
          <a:lstStyle/>
          <a:p>
            <a:pPr eaLnBrk="1" hangingPunct="1"/>
            <a:r>
              <a:rPr lang="en-US" sz="3200" dirty="0" smtClean="0">
                <a:effectLst/>
              </a:rPr>
              <a:t>AB 85: Determination of the Redirected Amount</a:t>
            </a:r>
            <a:br>
              <a:rPr lang="en-US" sz="3200" dirty="0" smtClean="0">
                <a:effectLst/>
              </a:rPr>
            </a:br>
            <a:r>
              <a:rPr lang="en-US" sz="3200" dirty="0" smtClean="0">
                <a:effectLst/>
              </a:rPr>
              <a:t>Non-Public Hospital and Non-CMSP Counties</a:t>
            </a:r>
            <a:r>
              <a:rPr lang="en-US" sz="2800" dirty="0" smtClean="0">
                <a:effectLst/>
              </a:rPr>
              <a:t/>
            </a:r>
            <a:br>
              <a:rPr lang="en-US" sz="2800" dirty="0" smtClean="0">
                <a:effectLst/>
              </a:rPr>
            </a:br>
            <a:endParaRPr lang="en-US" sz="2800" dirty="0" smtClean="0">
              <a:effectLst/>
            </a:endParaRPr>
          </a:p>
        </p:txBody>
      </p:sp>
    </p:spTree>
  </p:cSld>
  <p:clrMapOvr>
    <a:masterClrMapping/>
  </p:clrMapOvr>
  <p:transition spd="med">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135"/>
          <p:cNvSpPr>
            <a:spLocks noChangeArrowheads="1"/>
          </p:cNvSpPr>
          <p:nvPr/>
        </p:nvSpPr>
        <p:spPr bwMode="auto">
          <a:xfrm>
            <a:off x="220663" y="3363913"/>
            <a:ext cx="8428037" cy="320675"/>
          </a:xfrm>
          <a:prstGeom prst="rect">
            <a:avLst/>
          </a:prstGeom>
          <a:gradFill rotWithShape="1">
            <a:gsLst>
              <a:gs pos="0">
                <a:schemeClr val="accent1">
                  <a:lumMod val="10000"/>
                </a:schemeClr>
              </a:gs>
              <a:gs pos="100000">
                <a:schemeClr val="tx2">
                  <a:alpha val="0"/>
                </a:schemeClr>
              </a:gs>
            </a:gsLst>
            <a:lin ang="5400000" scaled="1"/>
          </a:gradFill>
          <a:ln w="9525">
            <a:noFill/>
            <a:miter lim="800000"/>
            <a:headEnd/>
            <a:tailEnd/>
          </a:ln>
        </p:spPr>
        <p:txBody>
          <a:bodyPr wrap="none" anchor="ctr"/>
          <a:lstStyle/>
          <a:p>
            <a:pPr eaLnBrk="0" hangingPunct="0">
              <a:defRPr/>
            </a:pPr>
            <a:endParaRPr lang="en-US" dirty="0">
              <a:solidFill>
                <a:prstClr val="black"/>
              </a:solidFill>
              <a:latin typeface="Calibri"/>
            </a:endParaRPr>
          </a:p>
        </p:txBody>
      </p:sp>
      <p:grpSp>
        <p:nvGrpSpPr>
          <p:cNvPr id="44034" name="Group 48"/>
          <p:cNvGrpSpPr>
            <a:grpSpLocks/>
          </p:cNvGrpSpPr>
          <p:nvPr/>
        </p:nvGrpSpPr>
        <p:grpSpPr bwMode="auto">
          <a:xfrm>
            <a:off x="220663" y="2894013"/>
            <a:ext cx="8613775" cy="469900"/>
            <a:chOff x="244475" y="3028950"/>
            <a:chExt cx="5893666" cy="469110"/>
          </a:xfrm>
        </p:grpSpPr>
        <p:grpSp>
          <p:nvGrpSpPr>
            <p:cNvPr id="44053" name="Gruppe 86"/>
            <p:cNvGrpSpPr>
              <a:grpSpLocks/>
            </p:cNvGrpSpPr>
            <p:nvPr/>
          </p:nvGrpSpPr>
          <p:grpSpPr bwMode="auto">
            <a:xfrm>
              <a:off x="5507119" y="3028953"/>
              <a:ext cx="631022" cy="469107"/>
              <a:chOff x="5516644" y="3425824"/>
              <a:chExt cx="631022" cy="469396"/>
            </a:xfrm>
          </p:grpSpPr>
          <p:sp>
            <p:nvSpPr>
              <p:cNvPr id="50" name="Pentagon 49"/>
              <p:cNvSpPr/>
              <p:nvPr/>
            </p:nvSpPr>
            <p:spPr>
              <a:xfrm>
                <a:off x="5516589" y="3425821"/>
                <a:ext cx="631077" cy="469399"/>
              </a:xfrm>
              <a:prstGeom prst="homePlate">
                <a:avLst>
                  <a:gd name="adj" fmla="val 40322"/>
                </a:avLst>
              </a:prstGeom>
              <a:gradFill flip="none" rotWithShape="1">
                <a:gsLst>
                  <a:gs pos="0">
                    <a:srgbClr val="FFC000"/>
                  </a:gs>
                  <a:gs pos="100000">
                    <a:srgbClr val="E36119"/>
                  </a:gs>
                </a:gsLst>
                <a:lin ang="2700000" scaled="1"/>
                <a:tileRect/>
              </a:gradFill>
              <a:ln w="9525" cap="flat" cmpd="sng" algn="ctr">
                <a:solidFill>
                  <a:schemeClr val="bg1">
                    <a:lumMod val="50000"/>
                  </a:schemeClr>
                </a:solidFill>
                <a:prstDash val="solid"/>
              </a:ln>
              <a:effectLst/>
            </p:spPr>
            <p:txBody>
              <a:bodyPr anchor="ctr"/>
              <a:lstStyle/>
              <a:p>
                <a:pPr indent="-342900" algn="ctr" eaLnBrk="0" hangingPunct="0">
                  <a:buFont typeface="Calibri" pitchFamily="-111" charset="0"/>
                  <a:buAutoNum type="arabicPeriod"/>
                  <a:defRPr/>
                </a:pPr>
                <a:endParaRPr lang="en-US" noProof="1">
                  <a:solidFill>
                    <a:srgbClr val="FFFFFF"/>
                  </a:solidFill>
                  <a:latin typeface="Calibri"/>
                </a:endParaRPr>
              </a:p>
            </p:txBody>
          </p:sp>
          <p:sp>
            <p:nvSpPr>
              <p:cNvPr id="51" name="Rektangel 85"/>
              <p:cNvSpPr>
                <a:spLocks noChangeArrowheads="1"/>
              </p:cNvSpPr>
              <p:nvPr/>
            </p:nvSpPr>
            <p:spPr bwMode="auto">
              <a:xfrm>
                <a:off x="5516589" y="3494010"/>
                <a:ext cx="501820" cy="245801"/>
              </a:xfrm>
              <a:prstGeom prst="rect">
                <a:avLst/>
              </a:prstGeom>
              <a:noFill/>
              <a:ln w="9525">
                <a:noFill/>
                <a:miter lim="800000"/>
                <a:headEnd/>
                <a:tailEnd/>
              </a:ln>
            </p:spPr>
            <p:txBody>
              <a:bodyPr wrap="none">
                <a:spAutoFit/>
              </a:bodyPr>
              <a:lstStyle/>
              <a:p>
                <a:pPr indent="-342900" algn="ctr" eaLnBrk="0" hangingPunct="0">
                  <a:defRPr/>
                </a:pPr>
                <a:r>
                  <a:rPr lang="en-US" sz="1000" noProof="1">
                    <a:solidFill>
                      <a:prstClr val="black"/>
                    </a:solidFill>
                    <a:latin typeface="Calibri"/>
                  </a:rPr>
                  <a:t>May  2014</a:t>
                </a:r>
              </a:p>
            </p:txBody>
          </p:sp>
        </p:grpSp>
        <p:grpSp>
          <p:nvGrpSpPr>
            <p:cNvPr id="44054" name="Group 47"/>
            <p:cNvGrpSpPr>
              <a:grpSpLocks/>
            </p:cNvGrpSpPr>
            <p:nvPr/>
          </p:nvGrpSpPr>
          <p:grpSpPr bwMode="auto">
            <a:xfrm>
              <a:off x="244475" y="3028950"/>
              <a:ext cx="3986313" cy="456431"/>
              <a:chOff x="244475" y="3028950"/>
              <a:chExt cx="3986313" cy="456431"/>
            </a:xfrm>
          </p:grpSpPr>
          <p:sp>
            <p:nvSpPr>
              <p:cNvPr id="43" name="Rectangle 461"/>
              <p:cNvSpPr>
                <a:spLocks noChangeArrowheads="1"/>
              </p:cNvSpPr>
              <p:nvPr/>
            </p:nvSpPr>
            <p:spPr bwMode="auto">
              <a:xfrm>
                <a:off x="3309703" y="3028950"/>
                <a:ext cx="921085" cy="456431"/>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eaLnBrk="0" hangingPunct="0">
                  <a:defRPr/>
                </a:pPr>
                <a:r>
                  <a:rPr lang="en-US" sz="1000" noProof="1" smtClean="0">
                    <a:solidFill>
                      <a:prstClr val="black"/>
                    </a:solidFill>
                    <a:latin typeface="Calibri"/>
                  </a:rPr>
                  <a:t>January 2014</a:t>
                </a:r>
                <a:endParaRPr lang="en-US" sz="1000" noProof="1">
                  <a:solidFill>
                    <a:prstClr val="black"/>
                  </a:solidFill>
                  <a:latin typeface="Calibri"/>
                </a:endParaRPr>
              </a:p>
            </p:txBody>
          </p:sp>
          <p:sp>
            <p:nvSpPr>
              <p:cNvPr id="46" name="Rectangle 461"/>
              <p:cNvSpPr>
                <a:spLocks noChangeArrowheads="1"/>
              </p:cNvSpPr>
              <p:nvPr/>
            </p:nvSpPr>
            <p:spPr bwMode="auto">
              <a:xfrm>
                <a:off x="244475" y="3028950"/>
                <a:ext cx="996036" cy="456431"/>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eaLnBrk="0" hangingPunct="0">
                  <a:defRPr/>
                </a:pPr>
                <a:r>
                  <a:rPr lang="en-US" sz="1000" noProof="1" smtClean="0">
                    <a:solidFill>
                      <a:prstClr val="black"/>
                    </a:solidFill>
                    <a:latin typeface="Calibri"/>
                  </a:rPr>
                  <a:t>October </a:t>
                </a:r>
                <a:r>
                  <a:rPr lang="en-US" sz="1000" noProof="1">
                    <a:solidFill>
                      <a:prstClr val="black"/>
                    </a:solidFill>
                    <a:latin typeface="Calibri"/>
                  </a:rPr>
                  <a:t>2013</a:t>
                </a:r>
              </a:p>
            </p:txBody>
          </p:sp>
          <p:sp>
            <p:nvSpPr>
              <p:cNvPr id="48" name="Rectangle 462"/>
              <p:cNvSpPr>
                <a:spLocks noChangeArrowheads="1"/>
              </p:cNvSpPr>
              <p:nvPr/>
            </p:nvSpPr>
            <p:spPr bwMode="auto">
              <a:xfrm>
                <a:off x="1240511" y="3028950"/>
                <a:ext cx="1094879" cy="456431"/>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lstStyle/>
              <a:p>
                <a:pPr indent="-342900" algn="ctr" eaLnBrk="0" hangingPunct="0">
                  <a:defRPr/>
                </a:pPr>
                <a:r>
                  <a:rPr lang="en-US" noProof="1">
                    <a:solidFill>
                      <a:srgbClr val="FFFFFF"/>
                    </a:solidFill>
                    <a:latin typeface="Calibri"/>
                  </a:rPr>
                  <a:t>  </a:t>
                </a:r>
                <a:r>
                  <a:rPr lang="en-US" sz="1000" noProof="1" smtClean="0">
                    <a:solidFill>
                      <a:prstClr val="black"/>
                    </a:solidFill>
                    <a:latin typeface="Calibri"/>
                  </a:rPr>
                  <a:t>November </a:t>
                </a:r>
                <a:r>
                  <a:rPr lang="en-US" sz="1000" noProof="1">
                    <a:solidFill>
                      <a:prstClr val="black"/>
                    </a:solidFill>
                    <a:latin typeface="Calibri"/>
                  </a:rPr>
                  <a:t>2013 </a:t>
                </a:r>
              </a:p>
            </p:txBody>
          </p:sp>
          <p:sp>
            <p:nvSpPr>
              <p:cNvPr id="49" name="Rectangle 463"/>
              <p:cNvSpPr>
                <a:spLocks noChangeArrowheads="1"/>
              </p:cNvSpPr>
              <p:nvPr/>
            </p:nvSpPr>
            <p:spPr bwMode="auto">
              <a:xfrm>
                <a:off x="2335389" y="3028950"/>
                <a:ext cx="974314" cy="456431"/>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eaLnBrk="0" hangingPunct="0">
                  <a:defRPr/>
                </a:pPr>
                <a:r>
                  <a:rPr lang="en-US" sz="1000" noProof="1" smtClean="0">
                    <a:solidFill>
                      <a:prstClr val="black"/>
                    </a:solidFill>
                    <a:latin typeface="Calibri"/>
                  </a:rPr>
                  <a:t>December </a:t>
                </a:r>
                <a:r>
                  <a:rPr lang="en-US" sz="1000" noProof="1">
                    <a:solidFill>
                      <a:prstClr val="black"/>
                    </a:solidFill>
                    <a:latin typeface="Calibri"/>
                  </a:rPr>
                  <a:t>2013</a:t>
                </a:r>
              </a:p>
            </p:txBody>
          </p:sp>
        </p:grpSp>
      </p:grpSp>
      <p:sp>
        <p:nvSpPr>
          <p:cNvPr id="47" name="Nedadgående pil 46"/>
          <p:cNvSpPr>
            <a:spLocks noChangeArrowheads="1"/>
          </p:cNvSpPr>
          <p:nvPr/>
        </p:nvSpPr>
        <p:spPr bwMode="auto">
          <a:xfrm>
            <a:off x="617538" y="1830388"/>
            <a:ext cx="231775" cy="1016000"/>
          </a:xfrm>
          <a:prstGeom prst="downArrow">
            <a:avLst>
              <a:gd name="adj1" fmla="val 50000"/>
              <a:gd name="adj2" fmla="val 50004"/>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eaLnBrk="0" hangingPunct="0">
              <a:buFont typeface="Calibri" pitchFamily="-111" charset="0"/>
              <a:buAutoNum type="arabicPeriod"/>
              <a:defRPr/>
            </a:pPr>
            <a:endParaRPr lang="en-US" dirty="0">
              <a:solidFill>
                <a:srgbClr val="FFFFFF"/>
              </a:solidFill>
              <a:latin typeface="Calibri"/>
            </a:endParaRPr>
          </a:p>
        </p:txBody>
      </p:sp>
      <p:sp>
        <p:nvSpPr>
          <p:cNvPr id="57" name="Nedadgående pil 56"/>
          <p:cNvSpPr>
            <a:spLocks noChangeArrowheads="1"/>
          </p:cNvSpPr>
          <p:nvPr/>
        </p:nvSpPr>
        <p:spPr bwMode="auto">
          <a:xfrm>
            <a:off x="2001838" y="2416175"/>
            <a:ext cx="250825" cy="417513"/>
          </a:xfrm>
          <a:prstGeom prst="downArrow">
            <a:avLst>
              <a:gd name="adj1" fmla="val 50000"/>
              <a:gd name="adj2" fmla="val 50004"/>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eaLnBrk="0" hangingPunct="0">
              <a:buFont typeface="Calibri" pitchFamily="-111" charset="0"/>
              <a:buAutoNum type="arabicPeriod"/>
              <a:defRPr/>
            </a:pPr>
            <a:endParaRPr lang="en-US" dirty="0">
              <a:solidFill>
                <a:srgbClr val="FFFFFF"/>
              </a:solidFill>
              <a:latin typeface="Calibri"/>
            </a:endParaRPr>
          </a:p>
        </p:txBody>
      </p:sp>
      <p:sp>
        <p:nvSpPr>
          <p:cNvPr id="44037" name="Rektangel 57"/>
          <p:cNvSpPr>
            <a:spLocks noChangeArrowheads="1"/>
          </p:cNvSpPr>
          <p:nvPr/>
        </p:nvSpPr>
        <p:spPr bwMode="auto">
          <a:xfrm>
            <a:off x="1825625" y="1824038"/>
            <a:ext cx="1298575" cy="307975"/>
          </a:xfrm>
          <a:prstGeom prst="rect">
            <a:avLst/>
          </a:prstGeom>
          <a:noFill/>
          <a:ln w="9525">
            <a:noFill/>
            <a:miter lim="800000"/>
            <a:headEnd/>
            <a:tailEnd/>
          </a:ln>
        </p:spPr>
        <p:txBody>
          <a:bodyPr>
            <a:spAutoFit/>
          </a:bodyPr>
          <a:lstStyle/>
          <a:p>
            <a:pPr defTabSz="801688" eaLnBrk="0" hangingPunct="0">
              <a:spcBef>
                <a:spcPct val="20000"/>
              </a:spcBef>
            </a:pPr>
            <a:r>
              <a:rPr lang="en-US" sz="1400" noProof="1">
                <a:solidFill>
                  <a:srgbClr val="080808"/>
                </a:solidFill>
                <a:latin typeface="Calibri"/>
                <a:cs typeface="Arial" charset="0"/>
              </a:rPr>
              <a:t> </a:t>
            </a:r>
          </a:p>
        </p:txBody>
      </p:sp>
      <p:sp>
        <p:nvSpPr>
          <p:cNvPr id="75" name="Nedadgående pil 74"/>
          <p:cNvSpPr>
            <a:spLocks noChangeArrowheads="1"/>
          </p:cNvSpPr>
          <p:nvPr/>
        </p:nvSpPr>
        <p:spPr bwMode="auto">
          <a:xfrm rot="10800000">
            <a:off x="3630418" y="3419937"/>
            <a:ext cx="250825" cy="519112"/>
          </a:xfrm>
          <a:prstGeom prst="downArrow">
            <a:avLst>
              <a:gd name="adj1" fmla="val 50000"/>
              <a:gd name="adj2" fmla="val 50005"/>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eaLnBrk="0" hangingPunct="0">
              <a:buFont typeface="Calibri" pitchFamily="-111" charset="0"/>
              <a:buAutoNum type="arabicPeriod"/>
              <a:defRPr/>
            </a:pPr>
            <a:endParaRPr lang="en-US" dirty="0">
              <a:solidFill>
                <a:srgbClr val="FFFFFF"/>
              </a:solidFill>
              <a:latin typeface="Calibri"/>
            </a:endParaRPr>
          </a:p>
        </p:txBody>
      </p:sp>
      <p:sp>
        <p:nvSpPr>
          <p:cNvPr id="78" name="Nedadgående pil 77"/>
          <p:cNvSpPr>
            <a:spLocks noChangeArrowheads="1"/>
          </p:cNvSpPr>
          <p:nvPr/>
        </p:nvSpPr>
        <p:spPr bwMode="auto">
          <a:xfrm rot="10800000">
            <a:off x="4870112" y="3465928"/>
            <a:ext cx="250825" cy="1682750"/>
          </a:xfrm>
          <a:prstGeom prst="downArrow">
            <a:avLst>
              <a:gd name="adj1" fmla="val 50000"/>
              <a:gd name="adj2" fmla="val 50005"/>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eaLnBrk="0" hangingPunct="0">
              <a:buFont typeface="Calibri" pitchFamily="-111" charset="0"/>
              <a:buAutoNum type="arabicPeriod"/>
              <a:defRPr/>
            </a:pPr>
            <a:endParaRPr lang="en-US" dirty="0">
              <a:solidFill>
                <a:srgbClr val="FFFFFF"/>
              </a:solidFill>
              <a:latin typeface="Calibri"/>
            </a:endParaRPr>
          </a:p>
        </p:txBody>
      </p:sp>
      <p:sp>
        <p:nvSpPr>
          <p:cNvPr id="84" name="Nedadgående pil 83"/>
          <p:cNvSpPr>
            <a:spLocks noChangeArrowheads="1"/>
          </p:cNvSpPr>
          <p:nvPr/>
        </p:nvSpPr>
        <p:spPr bwMode="auto">
          <a:xfrm rot="10800000">
            <a:off x="8297343" y="3415505"/>
            <a:ext cx="275156" cy="1994694"/>
          </a:xfrm>
          <a:prstGeom prst="downArrow">
            <a:avLst>
              <a:gd name="adj1" fmla="val 50000"/>
              <a:gd name="adj2" fmla="val 50005"/>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eaLnBrk="0" hangingPunct="0">
              <a:buFont typeface="Calibri" pitchFamily="-111" charset="0"/>
              <a:buAutoNum type="arabicPeriod"/>
              <a:defRPr/>
            </a:pPr>
            <a:endParaRPr lang="en-US" noProof="1">
              <a:solidFill>
                <a:srgbClr val="FFFFFF"/>
              </a:solidFill>
              <a:latin typeface="Calibri"/>
            </a:endParaRPr>
          </a:p>
        </p:txBody>
      </p:sp>
      <p:sp>
        <p:nvSpPr>
          <p:cNvPr id="7182" name="Rectangle 8"/>
          <p:cNvSpPr>
            <a:spLocks noChangeArrowheads="1"/>
          </p:cNvSpPr>
          <p:nvPr/>
        </p:nvSpPr>
        <p:spPr bwMode="gray">
          <a:xfrm>
            <a:off x="617538" y="79375"/>
            <a:ext cx="7954962" cy="600075"/>
          </a:xfrm>
          <a:prstGeom prst="rect">
            <a:avLst/>
          </a:prstGeom>
          <a:noFill/>
          <a:ln w="9525">
            <a:noFill/>
            <a:miter lim="800000"/>
            <a:headEnd/>
            <a:tailEnd/>
          </a:ln>
        </p:spPr>
        <p:txBody>
          <a:bodyPr lIns="0" rIns="0" anchor="ctr"/>
          <a:lstStyle/>
          <a:p>
            <a:pPr eaLnBrk="0" hangingPunct="0">
              <a:defRPr/>
            </a:pPr>
            <a:r>
              <a:rPr lang="de-DE" sz="3200" b="1" dirty="0">
                <a:solidFill>
                  <a:srgbClr val="4E5B6F"/>
                </a:solidFill>
                <a:latin typeface="Calibri"/>
              </a:rPr>
              <a:t>AB 85 TIMELINE: Key Dates and Decision Points</a:t>
            </a:r>
          </a:p>
        </p:txBody>
      </p:sp>
      <p:sp>
        <p:nvSpPr>
          <p:cNvPr id="44042" name="Rektangel 57"/>
          <p:cNvSpPr>
            <a:spLocks noChangeArrowheads="1"/>
          </p:cNvSpPr>
          <p:nvPr/>
        </p:nvSpPr>
        <p:spPr bwMode="auto">
          <a:xfrm>
            <a:off x="4424023" y="679450"/>
            <a:ext cx="3725862" cy="830263"/>
          </a:xfrm>
          <a:prstGeom prst="rect">
            <a:avLst/>
          </a:prstGeom>
          <a:noFill/>
          <a:ln w="9525">
            <a:noFill/>
            <a:miter lim="800000"/>
            <a:headEnd/>
            <a:tailEnd/>
          </a:ln>
        </p:spPr>
        <p:txBody>
          <a:bodyPr>
            <a:spAutoFit/>
          </a:bodyPr>
          <a:lstStyle/>
          <a:p>
            <a:pPr defTabSz="801688" eaLnBrk="0" hangingPunct="0">
              <a:spcBef>
                <a:spcPct val="20000"/>
              </a:spcBef>
            </a:pPr>
            <a:r>
              <a:rPr lang="en-US" sz="1200" b="1" u="sng" dirty="0" smtClean="0">
                <a:solidFill>
                  <a:prstClr val="black"/>
                </a:solidFill>
                <a:latin typeface="Calibri"/>
                <a:ea typeface="Calibri" pitchFamily="34" charset="0"/>
                <a:cs typeface="Arial" charset="0"/>
              </a:rPr>
              <a:t>January </a:t>
            </a:r>
            <a:r>
              <a:rPr lang="en-US" sz="1200" b="1" u="sng" dirty="0">
                <a:solidFill>
                  <a:prstClr val="black"/>
                </a:solidFill>
                <a:latin typeface="Calibri"/>
                <a:ea typeface="Calibri" pitchFamily="34" charset="0"/>
                <a:cs typeface="Arial" charset="0"/>
              </a:rPr>
              <a:t>31, </a:t>
            </a:r>
            <a:r>
              <a:rPr lang="en-US" sz="1200" b="1" u="sng" dirty="0" smtClean="0">
                <a:solidFill>
                  <a:prstClr val="black"/>
                </a:solidFill>
                <a:latin typeface="Calibri"/>
                <a:ea typeface="Calibri" pitchFamily="34" charset="0"/>
                <a:cs typeface="Arial" charset="0"/>
              </a:rPr>
              <a:t>2014:</a:t>
            </a:r>
            <a:r>
              <a:rPr lang="en-US" sz="1200" b="1" dirty="0" smtClean="0">
                <a:solidFill>
                  <a:prstClr val="black"/>
                </a:solidFill>
                <a:latin typeface="Calibri"/>
                <a:ea typeface="Calibri" pitchFamily="34" charset="0"/>
                <a:cs typeface="Arial" charset="0"/>
              </a:rPr>
              <a:t> </a:t>
            </a:r>
            <a:r>
              <a:rPr lang="en-US" sz="1200" dirty="0">
                <a:solidFill>
                  <a:prstClr val="black"/>
                </a:solidFill>
                <a:latin typeface="Calibri"/>
                <a:ea typeface="Calibri" pitchFamily="34" charset="0"/>
                <a:cs typeface="Arial" charset="0"/>
              </a:rPr>
              <a:t>If DHCS and a county disagree on that county’s historical data, DHCS will use the county’s data on an </a:t>
            </a:r>
            <a:r>
              <a:rPr lang="en-US" sz="1200" i="1" dirty="0">
                <a:solidFill>
                  <a:prstClr val="black"/>
                </a:solidFill>
                <a:latin typeface="Calibri"/>
                <a:ea typeface="Calibri" pitchFamily="34" charset="0"/>
                <a:cs typeface="Arial" charset="0"/>
              </a:rPr>
              <a:t>interim</a:t>
            </a:r>
            <a:r>
              <a:rPr lang="en-US" sz="1200" dirty="0">
                <a:solidFill>
                  <a:prstClr val="black"/>
                </a:solidFill>
                <a:latin typeface="Calibri"/>
                <a:ea typeface="Calibri" pitchFamily="34" charset="0"/>
                <a:cs typeface="Arial" charset="0"/>
              </a:rPr>
              <a:t> basis to determine the estimated savings for the next fiscal year.</a:t>
            </a:r>
            <a:r>
              <a:rPr lang="en-US" sz="1200" noProof="1">
                <a:solidFill>
                  <a:srgbClr val="080808"/>
                </a:solidFill>
                <a:latin typeface="Calibri"/>
                <a:ea typeface="Calibri" pitchFamily="34" charset="0"/>
                <a:cs typeface="Arial" charset="0"/>
              </a:rPr>
              <a:t> </a:t>
            </a:r>
          </a:p>
        </p:txBody>
      </p:sp>
      <p:sp>
        <p:nvSpPr>
          <p:cNvPr id="7185" name="Rektangel 57"/>
          <p:cNvSpPr>
            <a:spLocks noChangeArrowheads="1"/>
          </p:cNvSpPr>
          <p:nvPr/>
        </p:nvSpPr>
        <p:spPr bwMode="auto">
          <a:xfrm>
            <a:off x="5483224" y="1599405"/>
            <a:ext cx="2889250" cy="646113"/>
          </a:xfrm>
          <a:prstGeom prst="rect">
            <a:avLst/>
          </a:prstGeom>
          <a:noFill/>
          <a:ln w="9525">
            <a:noFill/>
            <a:miter lim="800000"/>
            <a:headEnd/>
            <a:tailEnd/>
          </a:ln>
        </p:spPr>
        <p:txBody>
          <a:bodyPr>
            <a:spAutoFit/>
          </a:bodyPr>
          <a:lstStyle/>
          <a:p>
            <a:pPr defTabSz="801688" eaLnBrk="0" hangingPunct="0">
              <a:spcBef>
                <a:spcPct val="20000"/>
              </a:spcBef>
              <a:defRPr/>
            </a:pPr>
            <a:r>
              <a:rPr lang="en-US" sz="1200" b="1" u="sng" dirty="0">
                <a:solidFill>
                  <a:prstClr val="black"/>
                </a:solidFill>
                <a:latin typeface="Calibri"/>
                <a:ea typeface="Calibri"/>
                <a:cs typeface="Arial" pitchFamily="34" charset="0"/>
              </a:rPr>
              <a:t>January </a:t>
            </a:r>
            <a:r>
              <a:rPr lang="en-US" sz="1200" b="1" u="sng" dirty="0" smtClean="0">
                <a:solidFill>
                  <a:prstClr val="black"/>
                </a:solidFill>
                <a:latin typeface="Calibri"/>
                <a:ea typeface="Calibri"/>
                <a:cs typeface="Arial" pitchFamily="34" charset="0"/>
              </a:rPr>
              <a:t>2014:</a:t>
            </a:r>
            <a:r>
              <a:rPr lang="en-US" sz="1200" b="1" dirty="0" smtClean="0">
                <a:solidFill>
                  <a:prstClr val="black"/>
                </a:solidFill>
                <a:latin typeface="Calibri"/>
                <a:ea typeface="Calibri"/>
                <a:cs typeface="Arial" pitchFamily="34" charset="0"/>
              </a:rPr>
              <a:t> </a:t>
            </a:r>
            <a:r>
              <a:rPr lang="en-US" sz="1200" dirty="0" smtClean="0">
                <a:solidFill>
                  <a:prstClr val="black"/>
                </a:solidFill>
                <a:latin typeface="Calibri"/>
                <a:ea typeface="Calibri"/>
                <a:cs typeface="Arial" pitchFamily="34" charset="0"/>
              </a:rPr>
              <a:t>DHCS </a:t>
            </a:r>
            <a:r>
              <a:rPr lang="en-US" sz="1200" dirty="0">
                <a:solidFill>
                  <a:prstClr val="black"/>
                </a:solidFill>
                <a:latin typeface="Calibri"/>
                <a:ea typeface="Calibri"/>
                <a:cs typeface="Arial" pitchFamily="34" charset="0"/>
              </a:rPr>
              <a:t>calculates an interim FY 14/15 redirected amount for each county choosing the Savings Formula.</a:t>
            </a:r>
            <a:r>
              <a:rPr lang="en-US" sz="1200" noProof="1">
                <a:solidFill>
                  <a:prstClr val="black"/>
                </a:solidFill>
                <a:latin typeface="Calibri"/>
                <a:ea typeface="Calibri"/>
                <a:cs typeface="Arial" pitchFamily="34" charset="0"/>
              </a:rPr>
              <a:t> </a:t>
            </a:r>
          </a:p>
        </p:txBody>
      </p:sp>
      <p:sp>
        <p:nvSpPr>
          <p:cNvPr id="7186" name="Rektangel 57"/>
          <p:cNvSpPr>
            <a:spLocks noChangeArrowheads="1"/>
          </p:cNvSpPr>
          <p:nvPr/>
        </p:nvSpPr>
        <p:spPr bwMode="auto">
          <a:xfrm>
            <a:off x="6330156" y="5572375"/>
            <a:ext cx="2689225" cy="677108"/>
          </a:xfrm>
          <a:prstGeom prst="rect">
            <a:avLst/>
          </a:prstGeom>
          <a:noFill/>
          <a:ln w="9525">
            <a:noFill/>
            <a:miter lim="800000"/>
            <a:headEnd/>
            <a:tailEnd/>
          </a:ln>
        </p:spPr>
        <p:txBody>
          <a:bodyPr>
            <a:spAutoFit/>
          </a:bodyPr>
          <a:lstStyle/>
          <a:p>
            <a:pPr defTabSz="801688" eaLnBrk="0" hangingPunct="0">
              <a:spcBef>
                <a:spcPct val="20000"/>
              </a:spcBef>
              <a:defRPr/>
            </a:pPr>
            <a:r>
              <a:rPr lang="en-US" sz="1200" b="1" u="sng" dirty="0" smtClean="0">
                <a:solidFill>
                  <a:prstClr val="black"/>
                </a:solidFill>
                <a:latin typeface="Calibri"/>
                <a:ea typeface="Calibri"/>
              </a:rPr>
              <a:t>May </a:t>
            </a:r>
            <a:r>
              <a:rPr lang="en-US" sz="1200" b="1" u="sng" dirty="0">
                <a:solidFill>
                  <a:prstClr val="black"/>
                </a:solidFill>
                <a:latin typeface="Calibri"/>
                <a:ea typeface="Calibri"/>
              </a:rPr>
              <a:t>2014:</a:t>
            </a:r>
            <a:r>
              <a:rPr lang="en-US" sz="1200" b="1" dirty="0">
                <a:solidFill>
                  <a:prstClr val="black"/>
                </a:solidFill>
                <a:latin typeface="Calibri"/>
                <a:ea typeface="Calibri"/>
              </a:rPr>
              <a:t> </a:t>
            </a:r>
            <a:r>
              <a:rPr lang="en-US" sz="1200" dirty="0">
                <a:solidFill>
                  <a:prstClr val="black"/>
                </a:solidFill>
                <a:latin typeface="Calibri"/>
                <a:ea typeface="Calibri"/>
              </a:rPr>
              <a:t>DHCS calculates an updated interim FY 14/15 redirected amount for each county based on more recent data.</a:t>
            </a:r>
            <a:r>
              <a:rPr lang="en-US" sz="1400" noProof="1">
                <a:solidFill>
                  <a:srgbClr val="080808"/>
                </a:solidFill>
                <a:latin typeface="Calibri"/>
                <a:cs typeface="Arial" charset="0"/>
              </a:rPr>
              <a:t> </a:t>
            </a:r>
          </a:p>
        </p:txBody>
      </p:sp>
      <p:sp>
        <p:nvSpPr>
          <p:cNvPr id="7187" name="Rektangel 57"/>
          <p:cNvSpPr>
            <a:spLocks noChangeArrowheads="1"/>
          </p:cNvSpPr>
          <p:nvPr/>
        </p:nvSpPr>
        <p:spPr bwMode="auto">
          <a:xfrm>
            <a:off x="3453267" y="5233821"/>
            <a:ext cx="2833687" cy="677108"/>
          </a:xfrm>
          <a:prstGeom prst="rect">
            <a:avLst/>
          </a:prstGeom>
          <a:noFill/>
          <a:ln w="9525">
            <a:noFill/>
            <a:miter lim="800000"/>
            <a:headEnd/>
            <a:tailEnd/>
          </a:ln>
        </p:spPr>
        <p:txBody>
          <a:bodyPr>
            <a:spAutoFit/>
          </a:bodyPr>
          <a:lstStyle/>
          <a:p>
            <a:pPr defTabSz="801688" eaLnBrk="0" hangingPunct="0">
              <a:spcBef>
                <a:spcPct val="20000"/>
              </a:spcBef>
              <a:defRPr/>
            </a:pPr>
            <a:r>
              <a:rPr lang="en-US" sz="1200" b="1" u="sng" dirty="0" smtClean="0">
                <a:solidFill>
                  <a:prstClr val="black"/>
                </a:solidFill>
                <a:latin typeface="Calibri"/>
                <a:ea typeface="Calibri"/>
              </a:rPr>
              <a:t>January 22, 2014:</a:t>
            </a:r>
            <a:r>
              <a:rPr lang="en-US" sz="1200" b="1" dirty="0" smtClean="0">
                <a:solidFill>
                  <a:prstClr val="black"/>
                </a:solidFill>
                <a:latin typeface="Calibri"/>
                <a:ea typeface="Calibri"/>
              </a:rPr>
              <a:t> </a:t>
            </a:r>
            <a:r>
              <a:rPr lang="en-US" sz="1200" dirty="0">
                <a:solidFill>
                  <a:prstClr val="black"/>
                </a:solidFill>
                <a:latin typeface="Calibri"/>
                <a:ea typeface="Calibri"/>
              </a:rPr>
              <a:t>Boards of Supervisors of each county must adopt a resolution and advise the state of their chosen option. </a:t>
            </a:r>
            <a:r>
              <a:rPr lang="en-US" sz="1400" noProof="1">
                <a:solidFill>
                  <a:srgbClr val="080808"/>
                </a:solidFill>
                <a:latin typeface="Calibri"/>
                <a:cs typeface="Arial" charset="0"/>
              </a:rPr>
              <a:t> </a:t>
            </a:r>
          </a:p>
        </p:txBody>
      </p:sp>
      <p:sp>
        <p:nvSpPr>
          <p:cNvPr id="44046" name="Rektangel 57"/>
          <p:cNvSpPr>
            <a:spLocks noChangeArrowheads="1"/>
          </p:cNvSpPr>
          <p:nvPr/>
        </p:nvSpPr>
        <p:spPr bwMode="auto">
          <a:xfrm>
            <a:off x="1825625" y="4013791"/>
            <a:ext cx="2667000" cy="1237262"/>
          </a:xfrm>
          <a:prstGeom prst="rect">
            <a:avLst/>
          </a:prstGeom>
          <a:noFill/>
          <a:ln w="9525">
            <a:noFill/>
            <a:miter lim="800000"/>
            <a:headEnd/>
            <a:tailEnd/>
          </a:ln>
        </p:spPr>
        <p:txBody>
          <a:bodyPr>
            <a:spAutoFit/>
          </a:bodyPr>
          <a:lstStyle/>
          <a:p>
            <a:pPr eaLnBrk="0" hangingPunct="0"/>
            <a:r>
              <a:rPr lang="en-US" sz="1200" b="1" u="sng" dirty="0" smtClean="0">
                <a:solidFill>
                  <a:prstClr val="black"/>
                </a:solidFill>
                <a:latin typeface="Calibri"/>
              </a:rPr>
              <a:t>December </a:t>
            </a:r>
            <a:r>
              <a:rPr lang="en-US" sz="1200" b="1" u="sng" dirty="0">
                <a:solidFill>
                  <a:prstClr val="black"/>
                </a:solidFill>
                <a:latin typeface="Calibri"/>
              </a:rPr>
              <a:t>15, 2013:</a:t>
            </a:r>
            <a:r>
              <a:rPr lang="en-US" sz="1200" b="1" dirty="0">
                <a:solidFill>
                  <a:prstClr val="black"/>
                </a:solidFill>
                <a:latin typeface="Calibri"/>
              </a:rPr>
              <a:t> </a:t>
            </a:r>
            <a:r>
              <a:rPr lang="en-US" sz="1200" dirty="0">
                <a:solidFill>
                  <a:prstClr val="black"/>
                </a:solidFill>
                <a:latin typeface="Calibri"/>
              </a:rPr>
              <a:t>If DHCS disagrees with a county’s historical data/percentages, they must advise the </a:t>
            </a:r>
            <a:r>
              <a:rPr lang="en-US" sz="1200" dirty="0" smtClean="0">
                <a:solidFill>
                  <a:prstClr val="black"/>
                </a:solidFill>
                <a:latin typeface="Calibri"/>
              </a:rPr>
              <a:t>county and DHCS must issue its determination by </a:t>
            </a:r>
            <a:r>
              <a:rPr lang="en-US" sz="1200" b="1" dirty="0" smtClean="0">
                <a:solidFill>
                  <a:prstClr val="black"/>
                </a:solidFill>
                <a:latin typeface="Calibri"/>
              </a:rPr>
              <a:t>January 31, 2014.</a:t>
            </a:r>
            <a:endParaRPr lang="en-US" sz="1200" b="1" dirty="0">
              <a:solidFill>
                <a:prstClr val="black"/>
              </a:solidFill>
              <a:latin typeface="Calibri"/>
            </a:endParaRPr>
          </a:p>
          <a:p>
            <a:pPr eaLnBrk="0" hangingPunct="0">
              <a:spcBef>
                <a:spcPct val="20000"/>
              </a:spcBef>
            </a:pPr>
            <a:r>
              <a:rPr lang="en-US" sz="1200" noProof="1">
                <a:solidFill>
                  <a:prstClr val="black"/>
                </a:solidFill>
                <a:latin typeface="Calibri"/>
              </a:rPr>
              <a:t> </a:t>
            </a:r>
          </a:p>
        </p:txBody>
      </p:sp>
      <p:sp>
        <p:nvSpPr>
          <p:cNvPr id="7191" name="Rektangel 57"/>
          <p:cNvSpPr>
            <a:spLocks noChangeArrowheads="1"/>
          </p:cNvSpPr>
          <p:nvPr/>
        </p:nvSpPr>
        <p:spPr bwMode="auto">
          <a:xfrm>
            <a:off x="104775" y="863600"/>
            <a:ext cx="4238625" cy="1016000"/>
          </a:xfrm>
          <a:prstGeom prst="rect">
            <a:avLst/>
          </a:prstGeom>
          <a:noFill/>
          <a:ln w="9525">
            <a:noFill/>
            <a:miter lim="800000"/>
            <a:headEnd/>
            <a:tailEnd/>
          </a:ln>
        </p:spPr>
        <p:txBody>
          <a:bodyPr>
            <a:spAutoFit/>
          </a:bodyPr>
          <a:lstStyle/>
          <a:p>
            <a:pPr defTabSz="801688" eaLnBrk="0" hangingPunct="0">
              <a:spcBef>
                <a:spcPct val="20000"/>
              </a:spcBef>
              <a:defRPr/>
            </a:pPr>
            <a:r>
              <a:rPr lang="en-US" sz="1200" b="1" u="sng" dirty="0">
                <a:solidFill>
                  <a:prstClr val="black"/>
                </a:solidFill>
                <a:latin typeface="Calibri"/>
                <a:ea typeface="Calibri"/>
              </a:rPr>
              <a:t>By </a:t>
            </a:r>
            <a:r>
              <a:rPr lang="en-US" sz="1200" b="1" u="sng" dirty="0" smtClean="0">
                <a:solidFill>
                  <a:prstClr val="black"/>
                </a:solidFill>
                <a:latin typeface="Calibri"/>
                <a:ea typeface="Calibri"/>
              </a:rPr>
              <a:t>October 31, </a:t>
            </a:r>
            <a:r>
              <a:rPr lang="en-US" sz="1200" b="1" u="sng" dirty="0">
                <a:solidFill>
                  <a:prstClr val="black"/>
                </a:solidFill>
                <a:latin typeface="Calibri"/>
                <a:ea typeface="Calibri"/>
              </a:rPr>
              <a:t>2013:</a:t>
            </a:r>
            <a:r>
              <a:rPr lang="en-US" sz="1200" dirty="0">
                <a:solidFill>
                  <a:prstClr val="black"/>
                </a:solidFill>
                <a:latin typeface="Calibri"/>
                <a:ea typeface="Calibri"/>
              </a:rPr>
              <a:t> Counties electing to use the Savings Formula (or think they might) must submit to DHCS historical data/percentages on health realignment and county funds spent on indigent care (if not then the State defaults to 85% on use of realignment)</a:t>
            </a:r>
            <a:endParaRPr lang="en-US" sz="1200" noProof="1">
              <a:solidFill>
                <a:srgbClr val="080808"/>
              </a:solidFill>
              <a:latin typeface="Calibri"/>
              <a:cs typeface="Arial" charset="0"/>
            </a:endParaRPr>
          </a:p>
        </p:txBody>
      </p:sp>
      <p:sp>
        <p:nvSpPr>
          <p:cNvPr id="44048" name="Rectangle 1"/>
          <p:cNvSpPr>
            <a:spLocks noChangeArrowheads="1"/>
          </p:cNvSpPr>
          <p:nvPr/>
        </p:nvSpPr>
        <p:spPr bwMode="auto">
          <a:xfrm>
            <a:off x="1042988" y="1789113"/>
            <a:ext cx="2994025" cy="646112"/>
          </a:xfrm>
          <a:prstGeom prst="rect">
            <a:avLst/>
          </a:prstGeom>
          <a:noFill/>
          <a:ln w="9525">
            <a:noFill/>
            <a:miter lim="800000"/>
            <a:headEnd/>
            <a:tailEnd/>
          </a:ln>
        </p:spPr>
        <p:txBody>
          <a:bodyPr>
            <a:spAutoFit/>
          </a:bodyPr>
          <a:lstStyle/>
          <a:p>
            <a:pPr eaLnBrk="0" hangingPunct="0"/>
            <a:r>
              <a:rPr lang="en-US" sz="1200" b="1" u="sng" dirty="0" smtClean="0">
                <a:solidFill>
                  <a:prstClr val="black"/>
                </a:solidFill>
                <a:latin typeface="Calibri"/>
              </a:rPr>
              <a:t>November </a:t>
            </a:r>
            <a:r>
              <a:rPr lang="en-US" sz="1200" b="1" u="sng" dirty="0">
                <a:solidFill>
                  <a:prstClr val="black"/>
                </a:solidFill>
                <a:latin typeface="Calibri"/>
              </a:rPr>
              <a:t>1, 2013:</a:t>
            </a:r>
            <a:r>
              <a:rPr lang="en-US" sz="1200" b="1" dirty="0">
                <a:solidFill>
                  <a:prstClr val="black"/>
                </a:solidFill>
                <a:latin typeface="Calibri"/>
              </a:rPr>
              <a:t> </a:t>
            </a:r>
            <a:r>
              <a:rPr lang="en-US" sz="1200" dirty="0">
                <a:solidFill>
                  <a:prstClr val="black"/>
                </a:solidFill>
                <a:latin typeface="Calibri"/>
              </a:rPr>
              <a:t>Counties tentatively inform the state of their chosen option (60/40 split or savings formula)</a:t>
            </a:r>
          </a:p>
        </p:txBody>
      </p:sp>
      <p:sp>
        <p:nvSpPr>
          <p:cNvPr id="66" name="Nedadgående pil 65"/>
          <p:cNvSpPr>
            <a:spLocks noChangeArrowheads="1"/>
          </p:cNvSpPr>
          <p:nvPr/>
        </p:nvSpPr>
        <p:spPr bwMode="auto">
          <a:xfrm>
            <a:off x="4870110" y="1562894"/>
            <a:ext cx="250825" cy="1138238"/>
          </a:xfrm>
          <a:prstGeom prst="downArrow">
            <a:avLst>
              <a:gd name="adj1" fmla="val 50000"/>
              <a:gd name="adj2" fmla="val 50004"/>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eaLnBrk="0" hangingPunct="0">
              <a:buFont typeface="Calibri" pitchFamily="-111" charset="0"/>
              <a:buAutoNum type="arabicPeriod"/>
              <a:defRPr/>
            </a:pPr>
            <a:endParaRPr lang="en-US" dirty="0">
              <a:solidFill>
                <a:srgbClr val="FFFFFF"/>
              </a:solidFill>
              <a:latin typeface="Calibri"/>
            </a:endParaRPr>
          </a:p>
        </p:txBody>
      </p:sp>
      <p:sp>
        <p:nvSpPr>
          <p:cNvPr id="71" name="Nedadgående pil 70"/>
          <p:cNvSpPr>
            <a:spLocks noChangeArrowheads="1"/>
          </p:cNvSpPr>
          <p:nvPr/>
        </p:nvSpPr>
        <p:spPr bwMode="auto">
          <a:xfrm>
            <a:off x="5638800" y="2375785"/>
            <a:ext cx="250825" cy="398463"/>
          </a:xfrm>
          <a:prstGeom prst="downArrow">
            <a:avLst>
              <a:gd name="adj1" fmla="val 50000"/>
              <a:gd name="adj2" fmla="val 50004"/>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eaLnBrk="0" hangingPunct="0">
              <a:buFont typeface="Calibri" pitchFamily="-111" charset="0"/>
              <a:buAutoNum type="arabicPeriod"/>
              <a:defRPr/>
            </a:pPr>
            <a:endParaRPr lang="en-US" dirty="0">
              <a:solidFill>
                <a:srgbClr val="FFFFFF"/>
              </a:solidFill>
              <a:latin typeface="Calibri"/>
            </a:endParaRPr>
          </a:p>
        </p:txBody>
      </p:sp>
      <p:sp>
        <p:nvSpPr>
          <p:cNvPr id="44051" name="Rectangle 463"/>
          <p:cNvSpPr>
            <a:spLocks noChangeArrowheads="1"/>
          </p:cNvSpPr>
          <p:nvPr/>
        </p:nvSpPr>
        <p:spPr bwMode="auto">
          <a:xfrm>
            <a:off x="7375525" y="2895600"/>
            <a:ext cx="536575" cy="455613"/>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eaLnBrk="0" hangingPunct="0"/>
            <a:endParaRPr lang="en-US" sz="1000" noProof="1">
              <a:solidFill>
                <a:srgbClr val="000000"/>
              </a:solidFill>
              <a:latin typeface="Calibri"/>
            </a:endParaRPr>
          </a:p>
        </p:txBody>
      </p:sp>
      <p:sp>
        <p:nvSpPr>
          <p:cNvPr id="3" name="Chevron 2"/>
          <p:cNvSpPr/>
          <p:nvPr/>
        </p:nvSpPr>
        <p:spPr bwMode="auto">
          <a:xfrm>
            <a:off x="7432675" y="2898775"/>
            <a:ext cx="484188" cy="457200"/>
          </a:xfrm>
          <a:prstGeom prst="chevron">
            <a:avLst/>
          </a:prstGeom>
          <a:solidFill>
            <a:schemeClr val="accent1"/>
          </a:solidFill>
          <a:ln w="9525" cap="flat" cmpd="sng" algn="ctr">
            <a:solidFill>
              <a:schemeClr val="accent1">
                <a:lumMod val="75000"/>
              </a:schemeClr>
            </a:solidFill>
            <a:prstDash val="solid"/>
            <a:round/>
            <a:headEnd type="none" w="med" len="med"/>
            <a:tailEnd type="none" w="med" len="med"/>
          </a:ln>
          <a:effectLst/>
        </p:spPr>
        <p:txBody>
          <a:bodyPr wrap="none" anchor="ctr"/>
          <a:lstStyle/>
          <a:p>
            <a:pPr eaLnBrk="0" hangingPunct="0">
              <a:defRPr/>
            </a:pPr>
            <a:endParaRPr lang="en-US" dirty="0">
              <a:solidFill>
                <a:prstClr val="black"/>
              </a:solidFill>
            </a:endParaRPr>
          </a:p>
        </p:txBody>
      </p:sp>
      <p:sp>
        <p:nvSpPr>
          <p:cNvPr id="31" name="Rectangle 461"/>
          <p:cNvSpPr>
            <a:spLocks noChangeArrowheads="1"/>
          </p:cNvSpPr>
          <p:nvPr/>
        </p:nvSpPr>
        <p:spPr bwMode="auto">
          <a:xfrm>
            <a:off x="6046782" y="2890561"/>
            <a:ext cx="1363661" cy="457200"/>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eaLnBrk="0" hangingPunct="0">
              <a:defRPr/>
            </a:pPr>
            <a:r>
              <a:rPr lang="en-US" sz="1000" noProof="1" smtClean="0">
                <a:solidFill>
                  <a:prstClr val="black"/>
                </a:solidFill>
                <a:latin typeface="Calibri"/>
              </a:rPr>
              <a:t>February 2014</a:t>
            </a:r>
            <a:endParaRPr lang="en-US" sz="1000" noProof="1">
              <a:solidFill>
                <a:prstClr val="black"/>
              </a:solidFill>
              <a:latin typeface="Calibri"/>
            </a:endParaRPr>
          </a:p>
        </p:txBody>
      </p:sp>
      <p:sp>
        <p:nvSpPr>
          <p:cNvPr id="32" name="Rektangel 57"/>
          <p:cNvSpPr>
            <a:spLocks noChangeArrowheads="1"/>
          </p:cNvSpPr>
          <p:nvPr/>
        </p:nvSpPr>
        <p:spPr bwMode="auto">
          <a:xfrm>
            <a:off x="5483224" y="3939050"/>
            <a:ext cx="2689225" cy="1015663"/>
          </a:xfrm>
          <a:prstGeom prst="rect">
            <a:avLst/>
          </a:prstGeom>
          <a:noFill/>
          <a:ln w="9525">
            <a:noFill/>
            <a:miter lim="800000"/>
            <a:headEnd/>
            <a:tailEnd/>
          </a:ln>
        </p:spPr>
        <p:txBody>
          <a:bodyPr>
            <a:spAutoFit/>
          </a:bodyPr>
          <a:lstStyle/>
          <a:p>
            <a:pPr defTabSz="801688" eaLnBrk="0" hangingPunct="0">
              <a:spcBef>
                <a:spcPct val="20000"/>
              </a:spcBef>
              <a:defRPr/>
            </a:pPr>
            <a:r>
              <a:rPr lang="en-US" sz="1200" b="1" u="sng" dirty="0" smtClean="0">
                <a:solidFill>
                  <a:prstClr val="black"/>
                </a:solidFill>
                <a:latin typeface="Calibri"/>
                <a:ea typeface="Calibri"/>
              </a:rPr>
              <a:t>February 28, </a:t>
            </a:r>
            <a:r>
              <a:rPr lang="en-US" sz="1200" b="1" u="sng" dirty="0">
                <a:solidFill>
                  <a:prstClr val="black"/>
                </a:solidFill>
                <a:latin typeface="Calibri"/>
                <a:ea typeface="Calibri"/>
              </a:rPr>
              <a:t>2014:</a:t>
            </a:r>
            <a:r>
              <a:rPr lang="en-US" sz="1200" b="1" dirty="0">
                <a:solidFill>
                  <a:prstClr val="black"/>
                </a:solidFill>
                <a:latin typeface="Calibri"/>
                <a:ea typeface="Calibri"/>
              </a:rPr>
              <a:t> </a:t>
            </a:r>
            <a:r>
              <a:rPr lang="en-US" sz="1200" dirty="0" smtClean="0">
                <a:solidFill>
                  <a:prstClr val="black"/>
                </a:solidFill>
                <a:latin typeface="Calibri"/>
                <a:ea typeface="Calibri"/>
              </a:rPr>
              <a:t>In case of disagreement, the county must submit a petition on this date to seek a decision on the historical percentages to the County Health Care Funding Committee.</a:t>
            </a:r>
            <a:endParaRPr lang="en-US" sz="1400" noProof="1">
              <a:solidFill>
                <a:srgbClr val="080808"/>
              </a:solidFill>
              <a:latin typeface="Calibri"/>
              <a:cs typeface="Arial" charset="0"/>
            </a:endParaRPr>
          </a:p>
        </p:txBody>
      </p:sp>
      <p:sp>
        <p:nvSpPr>
          <p:cNvPr id="33" name="Nedadgående pil 74"/>
          <p:cNvSpPr>
            <a:spLocks noChangeArrowheads="1"/>
          </p:cNvSpPr>
          <p:nvPr/>
        </p:nvSpPr>
        <p:spPr bwMode="auto">
          <a:xfrm rot="10800000">
            <a:off x="6577010" y="3465928"/>
            <a:ext cx="250825" cy="473122"/>
          </a:xfrm>
          <a:prstGeom prst="downArrow">
            <a:avLst>
              <a:gd name="adj1" fmla="val 50000"/>
              <a:gd name="adj2" fmla="val 50005"/>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eaLnBrk="0" hangingPunct="0">
              <a:buFont typeface="Calibri" pitchFamily="-111" charset="0"/>
              <a:buAutoNum type="arabicPeriod"/>
              <a:defRPr/>
            </a:pPr>
            <a:endParaRPr lang="en-US" dirty="0">
              <a:solidFill>
                <a:srgbClr val="FFFFFF"/>
              </a:solidFill>
              <a:latin typeface="Calibri"/>
            </a:endParaRPr>
          </a:p>
        </p:txBody>
      </p:sp>
      <p:sp>
        <p:nvSpPr>
          <p:cNvPr id="2" name="TextBox 1"/>
          <p:cNvSpPr txBox="1"/>
          <p:nvPr/>
        </p:nvSpPr>
        <p:spPr>
          <a:xfrm>
            <a:off x="617538" y="5669280"/>
            <a:ext cx="1922462" cy="369332"/>
          </a:xfrm>
          <a:prstGeom prst="rect">
            <a:avLst/>
          </a:prstGeom>
          <a:noFill/>
        </p:spPr>
        <p:txBody>
          <a:bodyPr wrap="square" rtlCol="0">
            <a:spAutoFit/>
          </a:bodyPr>
          <a:lstStyle/>
          <a:p>
            <a:r>
              <a:rPr lang="en-US" dirty="0" smtClean="0"/>
              <a:t>Updated for SB 98</a:t>
            </a:r>
            <a:endParaRPr lang="en-US" dirty="0"/>
          </a:p>
        </p:txBody>
      </p:sp>
    </p:spTree>
    <p:extLst>
      <p:ext uri="{BB962C8B-B14F-4D97-AF65-F5344CB8AC3E}">
        <p14:creationId xmlns:p14="http://schemas.microsoft.com/office/powerpoint/2010/main" val="1077189120"/>
      </p:ext>
    </p:extLst>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1000"/>
                                        <p:tgtEl>
                                          <p:spTgt spid="57"/>
                                        </p:tgtEl>
                                      </p:cBhvr>
                                    </p:animEffect>
                                    <p:anim calcmode="lin" valueType="num">
                                      <p:cBhvr>
                                        <p:cTn id="13" dur="1000" fill="hold"/>
                                        <p:tgtEl>
                                          <p:spTgt spid="57"/>
                                        </p:tgtEl>
                                        <p:attrNameLst>
                                          <p:attrName>ppt_x</p:attrName>
                                        </p:attrNameLst>
                                      </p:cBhvr>
                                      <p:tavLst>
                                        <p:tav tm="0">
                                          <p:val>
                                            <p:strVal val="#ppt_x"/>
                                          </p:val>
                                        </p:tav>
                                        <p:tav tm="100000">
                                          <p:val>
                                            <p:strVal val="#ppt_x"/>
                                          </p:val>
                                        </p:tav>
                                      </p:tavLst>
                                    </p:anim>
                                    <p:anim calcmode="lin" valueType="num">
                                      <p:cBhvr>
                                        <p:cTn id="14" dur="1000" fill="hold"/>
                                        <p:tgtEl>
                                          <p:spTgt spid="5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1000"/>
                                        <p:tgtEl>
                                          <p:spTgt spid="75"/>
                                        </p:tgtEl>
                                      </p:cBhvr>
                                    </p:animEffect>
                                    <p:anim calcmode="lin" valueType="num">
                                      <p:cBhvr>
                                        <p:cTn id="18" dur="1000" fill="hold"/>
                                        <p:tgtEl>
                                          <p:spTgt spid="75"/>
                                        </p:tgtEl>
                                        <p:attrNameLst>
                                          <p:attrName>ppt_x</p:attrName>
                                        </p:attrNameLst>
                                      </p:cBhvr>
                                      <p:tavLst>
                                        <p:tav tm="0">
                                          <p:val>
                                            <p:strVal val="#ppt_x"/>
                                          </p:val>
                                        </p:tav>
                                        <p:tav tm="100000">
                                          <p:val>
                                            <p:strVal val="#ppt_x"/>
                                          </p:val>
                                        </p:tav>
                                      </p:tavLst>
                                    </p:anim>
                                    <p:anim calcmode="lin" valueType="num">
                                      <p:cBhvr>
                                        <p:cTn id="19" dur="1000" fill="hold"/>
                                        <p:tgtEl>
                                          <p:spTgt spid="7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fade">
                                      <p:cBhvr>
                                        <p:cTn id="22" dur="1000"/>
                                        <p:tgtEl>
                                          <p:spTgt spid="78"/>
                                        </p:tgtEl>
                                      </p:cBhvr>
                                    </p:animEffect>
                                    <p:anim calcmode="lin" valueType="num">
                                      <p:cBhvr>
                                        <p:cTn id="23" dur="1000" fill="hold"/>
                                        <p:tgtEl>
                                          <p:spTgt spid="78"/>
                                        </p:tgtEl>
                                        <p:attrNameLst>
                                          <p:attrName>ppt_x</p:attrName>
                                        </p:attrNameLst>
                                      </p:cBhvr>
                                      <p:tavLst>
                                        <p:tav tm="0">
                                          <p:val>
                                            <p:strVal val="#ppt_x"/>
                                          </p:val>
                                        </p:tav>
                                        <p:tav tm="100000">
                                          <p:val>
                                            <p:strVal val="#ppt_x"/>
                                          </p:val>
                                        </p:tav>
                                      </p:tavLst>
                                    </p:anim>
                                    <p:anim calcmode="lin" valueType="num">
                                      <p:cBhvr>
                                        <p:cTn id="24" dur="1000" fill="hold"/>
                                        <p:tgtEl>
                                          <p:spTgt spid="78"/>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1000"/>
                                        <p:tgtEl>
                                          <p:spTgt spid="71"/>
                                        </p:tgtEl>
                                      </p:cBhvr>
                                    </p:animEffect>
                                    <p:anim calcmode="lin" valueType="num">
                                      <p:cBhvr>
                                        <p:cTn id="33" dur="1000" fill="hold"/>
                                        <p:tgtEl>
                                          <p:spTgt spid="71"/>
                                        </p:tgtEl>
                                        <p:attrNameLst>
                                          <p:attrName>ppt_x</p:attrName>
                                        </p:attrNameLst>
                                      </p:cBhvr>
                                      <p:tavLst>
                                        <p:tav tm="0">
                                          <p:val>
                                            <p:strVal val="#ppt_x"/>
                                          </p:val>
                                        </p:tav>
                                        <p:tav tm="100000">
                                          <p:val>
                                            <p:strVal val="#ppt_x"/>
                                          </p:val>
                                        </p:tav>
                                      </p:tavLst>
                                    </p:anim>
                                    <p:anim calcmode="lin" valueType="num">
                                      <p:cBhvr>
                                        <p:cTn id="34" dur="1000" fill="hold"/>
                                        <p:tgtEl>
                                          <p:spTgt spid="7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4"/>
                                        </p:tgtEl>
                                        <p:attrNameLst>
                                          <p:attrName>style.visibility</p:attrName>
                                        </p:attrNameLst>
                                      </p:cBhvr>
                                      <p:to>
                                        <p:strVal val="visible"/>
                                      </p:to>
                                    </p:set>
                                    <p:animEffect transition="in" filter="fade">
                                      <p:cBhvr>
                                        <p:cTn id="37" dur="1000"/>
                                        <p:tgtEl>
                                          <p:spTgt spid="84"/>
                                        </p:tgtEl>
                                      </p:cBhvr>
                                    </p:animEffect>
                                    <p:anim calcmode="lin" valueType="num">
                                      <p:cBhvr>
                                        <p:cTn id="38" dur="1000" fill="hold"/>
                                        <p:tgtEl>
                                          <p:spTgt spid="84"/>
                                        </p:tgtEl>
                                        <p:attrNameLst>
                                          <p:attrName>ppt_x</p:attrName>
                                        </p:attrNameLst>
                                      </p:cBhvr>
                                      <p:tavLst>
                                        <p:tav tm="0">
                                          <p:val>
                                            <p:strVal val="#ppt_x"/>
                                          </p:val>
                                        </p:tav>
                                        <p:tav tm="100000">
                                          <p:val>
                                            <p:strVal val="#ppt_x"/>
                                          </p:val>
                                        </p:tav>
                                      </p:tavLst>
                                    </p:anim>
                                    <p:anim calcmode="lin" valueType="num">
                                      <p:cBhvr>
                                        <p:cTn id="39" dur="1000" fill="hold"/>
                                        <p:tgtEl>
                                          <p:spTgt spid="8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7" grpId="0" animBg="1"/>
      <p:bldP spid="75" grpId="0" animBg="1"/>
      <p:bldP spid="78" grpId="0" animBg="1"/>
      <p:bldP spid="84" grpId="0" animBg="1"/>
      <p:bldP spid="66" grpId="0" animBg="1"/>
      <p:bldP spid="71"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3"/>
          <p:cNvSpPr>
            <a:spLocks noGrp="1"/>
          </p:cNvSpPr>
          <p:nvPr>
            <p:ph type="title"/>
          </p:nvPr>
        </p:nvSpPr>
        <p:spPr>
          <a:xfrm>
            <a:off x="422275" y="487363"/>
            <a:ext cx="8153400" cy="1066800"/>
          </a:xfrm>
        </p:spPr>
        <p:txBody>
          <a:bodyPr/>
          <a:lstStyle/>
          <a:p>
            <a:pPr eaLnBrk="1" hangingPunct="1"/>
            <a:r>
              <a:rPr lang="en-US" sz="3600" dirty="0" smtClean="0">
                <a:effectLst/>
              </a:rPr>
              <a:t>AB 85: Sales Tax and Vehicle License Fee Swap </a:t>
            </a:r>
            <a:r>
              <a:rPr lang="en-US" sz="2400" b="0" dirty="0" smtClean="0">
                <a:effectLst/>
              </a:rPr>
              <a:t>(W&amp;I Code 17600.15(d)</a:t>
            </a:r>
            <a:r>
              <a:rPr lang="en-US" sz="3600" dirty="0" smtClean="0">
                <a:effectLst/>
              </a:rPr>
              <a:t/>
            </a:r>
            <a:br>
              <a:rPr lang="en-US" sz="3600" dirty="0" smtClean="0">
                <a:effectLst/>
              </a:rPr>
            </a:br>
            <a:endParaRPr lang="en-US" sz="3600" dirty="0" smtClean="0">
              <a:effectLst/>
            </a:endParaRPr>
          </a:p>
        </p:txBody>
      </p:sp>
      <p:grpSp>
        <p:nvGrpSpPr>
          <p:cNvPr id="37890" name="Group 2"/>
          <p:cNvGrpSpPr>
            <a:grpSpLocks/>
          </p:cNvGrpSpPr>
          <p:nvPr/>
        </p:nvGrpSpPr>
        <p:grpSpPr bwMode="auto">
          <a:xfrm>
            <a:off x="715963" y="1933575"/>
            <a:ext cx="7494587" cy="4192588"/>
            <a:chOff x="715430" y="1938896"/>
            <a:chExt cx="7495570" cy="4191355"/>
          </a:xfrm>
        </p:grpSpPr>
        <p:sp>
          <p:nvSpPr>
            <p:cNvPr id="5" name="Freeform 4"/>
            <p:cNvSpPr/>
            <p:nvPr/>
          </p:nvSpPr>
          <p:spPr>
            <a:xfrm>
              <a:off x="3089053" y="1938896"/>
              <a:ext cx="2862638" cy="1142664"/>
            </a:xfrm>
            <a:custGeom>
              <a:avLst/>
              <a:gdLst>
                <a:gd name="connsiteX0" fmla="*/ 0 w 2862506"/>
                <a:gd name="connsiteY0" fmla="*/ 114341 h 1143413"/>
                <a:gd name="connsiteX1" fmla="*/ 114341 w 2862506"/>
                <a:gd name="connsiteY1" fmla="*/ 0 h 1143413"/>
                <a:gd name="connsiteX2" fmla="*/ 2748165 w 2862506"/>
                <a:gd name="connsiteY2" fmla="*/ 0 h 1143413"/>
                <a:gd name="connsiteX3" fmla="*/ 2862506 w 2862506"/>
                <a:gd name="connsiteY3" fmla="*/ 114341 h 1143413"/>
                <a:gd name="connsiteX4" fmla="*/ 2862506 w 2862506"/>
                <a:gd name="connsiteY4" fmla="*/ 1029072 h 1143413"/>
                <a:gd name="connsiteX5" fmla="*/ 2748165 w 2862506"/>
                <a:gd name="connsiteY5" fmla="*/ 1143413 h 1143413"/>
                <a:gd name="connsiteX6" fmla="*/ 114341 w 2862506"/>
                <a:gd name="connsiteY6" fmla="*/ 1143413 h 1143413"/>
                <a:gd name="connsiteX7" fmla="*/ 0 w 2862506"/>
                <a:gd name="connsiteY7" fmla="*/ 1029072 h 1143413"/>
                <a:gd name="connsiteX8" fmla="*/ 0 w 2862506"/>
                <a:gd name="connsiteY8" fmla="*/ 114341 h 114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506" h="1143413">
                  <a:moveTo>
                    <a:pt x="0" y="114341"/>
                  </a:moveTo>
                  <a:cubicBezTo>
                    <a:pt x="0" y="51192"/>
                    <a:pt x="51192" y="0"/>
                    <a:pt x="114341" y="0"/>
                  </a:cubicBezTo>
                  <a:lnTo>
                    <a:pt x="2748165" y="0"/>
                  </a:lnTo>
                  <a:cubicBezTo>
                    <a:pt x="2811314" y="0"/>
                    <a:pt x="2862506" y="51192"/>
                    <a:pt x="2862506" y="114341"/>
                  </a:cubicBezTo>
                  <a:lnTo>
                    <a:pt x="2862506" y="1029072"/>
                  </a:lnTo>
                  <a:cubicBezTo>
                    <a:pt x="2862506" y="1092221"/>
                    <a:pt x="2811314" y="1143413"/>
                    <a:pt x="2748165" y="1143413"/>
                  </a:cubicBezTo>
                  <a:lnTo>
                    <a:pt x="114341" y="1143413"/>
                  </a:lnTo>
                  <a:cubicBezTo>
                    <a:pt x="51192" y="1143413"/>
                    <a:pt x="0" y="1092221"/>
                    <a:pt x="0" y="1029072"/>
                  </a:cubicBezTo>
                  <a:lnTo>
                    <a:pt x="0" y="114341"/>
                  </a:lnTo>
                  <a:close/>
                </a:path>
              </a:pathLst>
            </a:custGeom>
          </p:spPr>
          <p:style>
            <a:lnRef idx="1">
              <a:schemeClr val="accent3"/>
            </a:lnRef>
            <a:fillRef idx="2">
              <a:schemeClr val="accent3"/>
            </a:fillRef>
            <a:effectRef idx="1">
              <a:schemeClr val="accent3"/>
            </a:effectRef>
            <a:fontRef idx="minor">
              <a:schemeClr val="dk1"/>
            </a:fontRef>
          </p:style>
          <p:txBody>
            <a:bodyPr lIns="147789" tIns="147789" rIns="147789" bIns="147789" spcCol="1270" anchor="ctr"/>
            <a:lstStyle/>
            <a:p>
              <a:pPr algn="ctr" defTabSz="1333500" eaLnBrk="0" hangingPunct="0">
                <a:lnSpc>
                  <a:spcPct val="90000"/>
                </a:lnSpc>
                <a:spcAft>
                  <a:spcPct val="35000"/>
                </a:spcAft>
                <a:defRPr/>
              </a:pPr>
              <a:r>
                <a:rPr lang="en-US" sz="3000" dirty="0"/>
                <a:t>Social Services Sales Tax</a:t>
              </a:r>
            </a:p>
          </p:txBody>
        </p:sp>
        <p:sp>
          <p:nvSpPr>
            <p:cNvPr id="12" name="Freeform 11"/>
            <p:cNvSpPr/>
            <p:nvPr/>
          </p:nvSpPr>
          <p:spPr>
            <a:xfrm>
              <a:off x="715430" y="4987587"/>
              <a:ext cx="2862637" cy="1142664"/>
            </a:xfrm>
            <a:custGeom>
              <a:avLst/>
              <a:gdLst>
                <a:gd name="connsiteX0" fmla="*/ 0 w 2862506"/>
                <a:gd name="connsiteY0" fmla="*/ 114341 h 1143413"/>
                <a:gd name="connsiteX1" fmla="*/ 114341 w 2862506"/>
                <a:gd name="connsiteY1" fmla="*/ 0 h 1143413"/>
                <a:gd name="connsiteX2" fmla="*/ 2748165 w 2862506"/>
                <a:gd name="connsiteY2" fmla="*/ 0 h 1143413"/>
                <a:gd name="connsiteX3" fmla="*/ 2862506 w 2862506"/>
                <a:gd name="connsiteY3" fmla="*/ 114341 h 1143413"/>
                <a:gd name="connsiteX4" fmla="*/ 2862506 w 2862506"/>
                <a:gd name="connsiteY4" fmla="*/ 1029072 h 1143413"/>
                <a:gd name="connsiteX5" fmla="*/ 2748165 w 2862506"/>
                <a:gd name="connsiteY5" fmla="*/ 1143413 h 1143413"/>
                <a:gd name="connsiteX6" fmla="*/ 114341 w 2862506"/>
                <a:gd name="connsiteY6" fmla="*/ 1143413 h 1143413"/>
                <a:gd name="connsiteX7" fmla="*/ 0 w 2862506"/>
                <a:gd name="connsiteY7" fmla="*/ 1029072 h 1143413"/>
                <a:gd name="connsiteX8" fmla="*/ 0 w 2862506"/>
                <a:gd name="connsiteY8" fmla="*/ 114341 h 114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506" h="1143413">
                  <a:moveTo>
                    <a:pt x="0" y="114341"/>
                  </a:moveTo>
                  <a:cubicBezTo>
                    <a:pt x="0" y="51192"/>
                    <a:pt x="51192" y="0"/>
                    <a:pt x="114341" y="0"/>
                  </a:cubicBezTo>
                  <a:lnTo>
                    <a:pt x="2748165" y="0"/>
                  </a:lnTo>
                  <a:cubicBezTo>
                    <a:pt x="2811314" y="0"/>
                    <a:pt x="2862506" y="51192"/>
                    <a:pt x="2862506" y="114341"/>
                  </a:cubicBezTo>
                  <a:lnTo>
                    <a:pt x="2862506" y="1029072"/>
                  </a:lnTo>
                  <a:cubicBezTo>
                    <a:pt x="2862506" y="1092221"/>
                    <a:pt x="2811314" y="1143413"/>
                    <a:pt x="2748165" y="1143413"/>
                  </a:cubicBezTo>
                  <a:lnTo>
                    <a:pt x="114341" y="1143413"/>
                  </a:lnTo>
                  <a:cubicBezTo>
                    <a:pt x="51192" y="1143413"/>
                    <a:pt x="0" y="1092221"/>
                    <a:pt x="0" y="1029072"/>
                  </a:cubicBezTo>
                  <a:lnTo>
                    <a:pt x="0" y="114341"/>
                  </a:lnTo>
                  <a:close/>
                </a:path>
              </a:pathLst>
            </a:custGeom>
          </p:spPr>
          <p:style>
            <a:lnRef idx="1">
              <a:schemeClr val="accent1"/>
            </a:lnRef>
            <a:fillRef idx="2">
              <a:schemeClr val="accent1"/>
            </a:fillRef>
            <a:effectRef idx="1">
              <a:schemeClr val="accent1"/>
            </a:effectRef>
            <a:fontRef idx="minor">
              <a:schemeClr val="dk1"/>
            </a:fontRef>
          </p:style>
          <p:txBody>
            <a:bodyPr lIns="147789" tIns="147789" rIns="147789" bIns="147789" spcCol="1270" anchor="ctr"/>
            <a:lstStyle/>
            <a:p>
              <a:pPr algn="ctr" defTabSz="1333500" eaLnBrk="0" hangingPunct="0">
                <a:lnSpc>
                  <a:spcPct val="90000"/>
                </a:lnSpc>
                <a:spcAft>
                  <a:spcPct val="35000"/>
                </a:spcAft>
                <a:defRPr/>
              </a:pPr>
              <a:r>
                <a:rPr lang="en-US" sz="3000" dirty="0">
                  <a:solidFill>
                    <a:schemeClr val="tx1"/>
                  </a:solidFill>
                </a:rPr>
                <a:t>Health Sales Tax</a:t>
              </a:r>
            </a:p>
            <a:p>
              <a:pPr algn="ctr" defTabSz="1333500" eaLnBrk="0" hangingPunct="0">
                <a:lnSpc>
                  <a:spcPct val="90000"/>
                </a:lnSpc>
                <a:spcAft>
                  <a:spcPct val="35000"/>
                </a:spcAft>
                <a:defRPr/>
              </a:pPr>
              <a:r>
                <a:rPr lang="en-US" sz="1600" dirty="0">
                  <a:solidFill>
                    <a:schemeClr val="tx1"/>
                  </a:solidFill>
                </a:rPr>
                <a:t>(to fund Family Support Subaccount)</a:t>
              </a:r>
            </a:p>
          </p:txBody>
        </p:sp>
        <p:sp>
          <p:nvSpPr>
            <p:cNvPr id="13" name="Freeform 12"/>
            <p:cNvSpPr/>
            <p:nvPr/>
          </p:nvSpPr>
          <p:spPr>
            <a:xfrm rot="27731731" flipH="1">
              <a:off x="4340245" y="5309592"/>
              <a:ext cx="360256" cy="763687"/>
            </a:xfrm>
            <a:custGeom>
              <a:avLst/>
              <a:gdLst>
                <a:gd name="connsiteX0" fmla="*/ 0 w 360477"/>
                <a:gd name="connsiteY0" fmla="*/ 382145 h 764290"/>
                <a:gd name="connsiteX1" fmla="*/ 180239 w 360477"/>
                <a:gd name="connsiteY1" fmla="*/ 0 h 764290"/>
                <a:gd name="connsiteX2" fmla="*/ 180239 w 360477"/>
                <a:gd name="connsiteY2" fmla="*/ 152858 h 764290"/>
                <a:gd name="connsiteX3" fmla="*/ 180239 w 360477"/>
                <a:gd name="connsiteY3" fmla="*/ 152858 h 764290"/>
                <a:gd name="connsiteX4" fmla="*/ 180239 w 360477"/>
                <a:gd name="connsiteY4" fmla="*/ 0 h 764290"/>
                <a:gd name="connsiteX5" fmla="*/ 360477 w 360477"/>
                <a:gd name="connsiteY5" fmla="*/ 382145 h 764290"/>
                <a:gd name="connsiteX6" fmla="*/ 180239 w 360477"/>
                <a:gd name="connsiteY6" fmla="*/ 764290 h 764290"/>
                <a:gd name="connsiteX7" fmla="*/ 180239 w 360477"/>
                <a:gd name="connsiteY7" fmla="*/ 611432 h 764290"/>
                <a:gd name="connsiteX8" fmla="*/ 180239 w 360477"/>
                <a:gd name="connsiteY8" fmla="*/ 611432 h 764290"/>
                <a:gd name="connsiteX9" fmla="*/ 180239 w 360477"/>
                <a:gd name="connsiteY9" fmla="*/ 764290 h 764290"/>
                <a:gd name="connsiteX10" fmla="*/ 0 w 360477"/>
                <a:gd name="connsiteY10" fmla="*/ 382145 h 76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0477" h="764290">
                  <a:moveTo>
                    <a:pt x="360476" y="382145"/>
                  </a:moveTo>
                  <a:lnTo>
                    <a:pt x="180238" y="764290"/>
                  </a:lnTo>
                  <a:lnTo>
                    <a:pt x="180238" y="611432"/>
                  </a:lnTo>
                  <a:lnTo>
                    <a:pt x="180238" y="611432"/>
                  </a:lnTo>
                  <a:lnTo>
                    <a:pt x="180238" y="764290"/>
                  </a:lnTo>
                  <a:lnTo>
                    <a:pt x="1" y="382145"/>
                  </a:lnTo>
                  <a:lnTo>
                    <a:pt x="180238" y="0"/>
                  </a:lnTo>
                  <a:lnTo>
                    <a:pt x="180238" y="152858"/>
                  </a:lnTo>
                  <a:lnTo>
                    <a:pt x="180238" y="152858"/>
                  </a:lnTo>
                  <a:lnTo>
                    <a:pt x="180238" y="0"/>
                  </a:lnTo>
                  <a:lnTo>
                    <a:pt x="360476" y="382145"/>
                  </a:lnTo>
                  <a:close/>
                </a:path>
              </a:pathLst>
            </a:custGeom>
            <a:noFill/>
            <a:ln>
              <a:no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lIns="108144" tIns="152858" rIns="108142" bIns="152858" spcCol="1270" anchor="ctr"/>
            <a:lstStyle/>
            <a:p>
              <a:pPr algn="ctr" defTabSz="1066800" eaLnBrk="0" hangingPunct="0">
                <a:lnSpc>
                  <a:spcPct val="90000"/>
                </a:lnSpc>
                <a:spcAft>
                  <a:spcPct val="35000"/>
                </a:spcAft>
                <a:defRPr/>
              </a:pPr>
              <a:endParaRPr lang="en-US" sz="2400" dirty="0"/>
            </a:p>
          </p:txBody>
        </p:sp>
        <p:sp>
          <p:nvSpPr>
            <p:cNvPr id="14" name="Freeform 13"/>
            <p:cNvSpPr/>
            <p:nvPr/>
          </p:nvSpPr>
          <p:spPr>
            <a:xfrm>
              <a:off x="5348363" y="4987587"/>
              <a:ext cx="2862637" cy="1142664"/>
            </a:xfrm>
            <a:custGeom>
              <a:avLst/>
              <a:gdLst>
                <a:gd name="connsiteX0" fmla="*/ 0 w 2862506"/>
                <a:gd name="connsiteY0" fmla="*/ 114341 h 1143413"/>
                <a:gd name="connsiteX1" fmla="*/ 114341 w 2862506"/>
                <a:gd name="connsiteY1" fmla="*/ 0 h 1143413"/>
                <a:gd name="connsiteX2" fmla="*/ 2748165 w 2862506"/>
                <a:gd name="connsiteY2" fmla="*/ 0 h 1143413"/>
                <a:gd name="connsiteX3" fmla="*/ 2862506 w 2862506"/>
                <a:gd name="connsiteY3" fmla="*/ 114341 h 1143413"/>
                <a:gd name="connsiteX4" fmla="*/ 2862506 w 2862506"/>
                <a:gd name="connsiteY4" fmla="*/ 1029072 h 1143413"/>
                <a:gd name="connsiteX5" fmla="*/ 2748165 w 2862506"/>
                <a:gd name="connsiteY5" fmla="*/ 1143413 h 1143413"/>
                <a:gd name="connsiteX6" fmla="*/ 114341 w 2862506"/>
                <a:gd name="connsiteY6" fmla="*/ 1143413 h 1143413"/>
                <a:gd name="connsiteX7" fmla="*/ 0 w 2862506"/>
                <a:gd name="connsiteY7" fmla="*/ 1029072 h 1143413"/>
                <a:gd name="connsiteX8" fmla="*/ 0 w 2862506"/>
                <a:gd name="connsiteY8" fmla="*/ 114341 h 114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506" h="1143413">
                  <a:moveTo>
                    <a:pt x="0" y="114341"/>
                  </a:moveTo>
                  <a:cubicBezTo>
                    <a:pt x="0" y="51192"/>
                    <a:pt x="51192" y="0"/>
                    <a:pt x="114341" y="0"/>
                  </a:cubicBezTo>
                  <a:lnTo>
                    <a:pt x="2748165" y="0"/>
                  </a:lnTo>
                  <a:cubicBezTo>
                    <a:pt x="2811314" y="0"/>
                    <a:pt x="2862506" y="51192"/>
                    <a:pt x="2862506" y="114341"/>
                  </a:cubicBezTo>
                  <a:lnTo>
                    <a:pt x="2862506" y="1029072"/>
                  </a:lnTo>
                  <a:cubicBezTo>
                    <a:pt x="2862506" y="1092221"/>
                    <a:pt x="2811314" y="1143413"/>
                    <a:pt x="2748165" y="1143413"/>
                  </a:cubicBezTo>
                  <a:lnTo>
                    <a:pt x="114341" y="1143413"/>
                  </a:lnTo>
                  <a:cubicBezTo>
                    <a:pt x="51192" y="1143413"/>
                    <a:pt x="0" y="1092221"/>
                    <a:pt x="0" y="1029072"/>
                  </a:cubicBezTo>
                  <a:lnTo>
                    <a:pt x="0" y="114341"/>
                  </a:lnTo>
                  <a:close/>
                </a:path>
              </a:pathLst>
            </a:custGeom>
          </p:spPr>
          <p:style>
            <a:lnRef idx="1">
              <a:schemeClr val="accent4"/>
            </a:lnRef>
            <a:fillRef idx="2">
              <a:schemeClr val="accent4"/>
            </a:fillRef>
            <a:effectRef idx="1">
              <a:schemeClr val="accent4"/>
            </a:effectRef>
            <a:fontRef idx="minor">
              <a:schemeClr val="dk1"/>
            </a:fontRef>
          </p:style>
          <p:txBody>
            <a:bodyPr lIns="147789" tIns="147789" rIns="147789" bIns="147789" spcCol="1270" anchor="ctr"/>
            <a:lstStyle/>
            <a:p>
              <a:pPr algn="ctr" defTabSz="1333500" eaLnBrk="0" hangingPunct="0">
                <a:lnSpc>
                  <a:spcPct val="90000"/>
                </a:lnSpc>
                <a:spcAft>
                  <a:spcPct val="35000"/>
                </a:spcAft>
                <a:defRPr/>
              </a:pPr>
              <a:r>
                <a:rPr lang="en-US" sz="3000" dirty="0"/>
                <a:t>Health VLF</a:t>
              </a:r>
            </a:p>
          </p:txBody>
        </p:sp>
      </p:grpSp>
      <p:grpSp>
        <p:nvGrpSpPr>
          <p:cNvPr id="18" name="Group 17"/>
          <p:cNvGrpSpPr>
            <a:grpSpLocks/>
          </p:cNvGrpSpPr>
          <p:nvPr/>
        </p:nvGrpSpPr>
        <p:grpSpPr bwMode="auto">
          <a:xfrm>
            <a:off x="6153150" y="2211388"/>
            <a:ext cx="1252538" cy="2592387"/>
            <a:chOff x="6357903" y="2230458"/>
            <a:chExt cx="1252950" cy="2591734"/>
          </a:xfrm>
        </p:grpSpPr>
        <p:sp>
          <p:nvSpPr>
            <p:cNvPr id="7" name="Bent-Up Arrow 6"/>
            <p:cNvSpPr/>
            <p:nvPr/>
          </p:nvSpPr>
          <p:spPr bwMode="auto">
            <a:xfrm rot="16200000">
              <a:off x="5688510" y="2899850"/>
              <a:ext cx="2591734" cy="1252950"/>
            </a:xfrm>
            <a:prstGeom prst="bentUpArrow">
              <a:avLst/>
            </a:prstGeom>
            <a:solidFill>
              <a:schemeClr val="accent3">
                <a:lumMod val="60000"/>
                <a:lumOff val="40000"/>
              </a:schemeClr>
            </a:solidFill>
            <a:ln w="9525" cap="flat" cmpd="sng" algn="ctr">
              <a:solidFill>
                <a:schemeClr val="accent3">
                  <a:lumMod val="75000"/>
                </a:schemeClr>
              </a:solidFill>
              <a:prstDash val="solid"/>
              <a:round/>
              <a:headEnd type="none" w="med" len="med"/>
              <a:tailEnd type="none" w="med" len="med"/>
            </a:ln>
            <a:effectLst/>
          </p:spPr>
          <p:txBody>
            <a:bodyPr wrap="none" anchor="ctr"/>
            <a:lstStyle/>
            <a:p>
              <a:pPr eaLnBrk="0" hangingPunct="0">
                <a:defRPr/>
              </a:pPr>
              <a:endParaRPr lang="en-US" dirty="0"/>
            </a:p>
          </p:txBody>
        </p:sp>
        <p:sp>
          <p:nvSpPr>
            <p:cNvPr id="8" name="Rectangle 7"/>
            <p:cNvSpPr/>
            <p:nvPr/>
          </p:nvSpPr>
          <p:spPr>
            <a:xfrm rot="5400000" flipH="1">
              <a:off x="6245848" y="3454022"/>
              <a:ext cx="2390173" cy="308076"/>
            </a:xfrm>
            <a:prstGeom prst="rect">
              <a:avLst/>
            </a:prstGeom>
          </p:spPr>
          <p:txBody>
            <a:bodyPr>
              <a:spAutoFit/>
            </a:bodyPr>
            <a:lstStyle/>
            <a:p>
              <a:pPr eaLnBrk="0" hangingPunct="0">
                <a:defRPr/>
              </a:pPr>
              <a:r>
                <a:rPr lang="en-US" sz="1400" b="1" kern="0" dirty="0">
                  <a:solidFill>
                    <a:srgbClr val="4E5B6F"/>
                  </a:solidFill>
                  <a:latin typeface="Calibri"/>
                </a:rPr>
                <a:t>Second: Transfer Up To $1.0 B</a:t>
              </a:r>
              <a:endParaRPr lang="en-US" sz="1400" dirty="0"/>
            </a:p>
          </p:txBody>
        </p:sp>
      </p:grpSp>
      <p:sp>
        <p:nvSpPr>
          <p:cNvPr id="22" name="Bent-Up Arrow 21"/>
          <p:cNvSpPr/>
          <p:nvPr/>
        </p:nvSpPr>
        <p:spPr bwMode="auto">
          <a:xfrm rot="10800000">
            <a:off x="1514475" y="2344738"/>
            <a:ext cx="1265238" cy="2478087"/>
          </a:xfrm>
          <a:prstGeom prst="bentUpArrow">
            <a:avLst/>
          </a:prstGeom>
          <a:solidFill>
            <a:schemeClr val="accent3">
              <a:lumMod val="60000"/>
              <a:lumOff val="40000"/>
            </a:schemeClr>
          </a:solidFill>
          <a:ln w="9525" cap="flat" cmpd="sng" algn="ctr">
            <a:solidFill>
              <a:schemeClr val="accent3">
                <a:lumMod val="75000"/>
              </a:schemeClr>
            </a:solidFill>
            <a:prstDash val="solid"/>
            <a:round/>
            <a:headEnd type="none" w="med" len="med"/>
            <a:tailEnd type="none" w="med" len="med"/>
          </a:ln>
          <a:effectLst/>
        </p:spPr>
        <p:txBody>
          <a:bodyPr wrap="none" anchor="ctr"/>
          <a:lstStyle/>
          <a:p>
            <a:pPr eaLnBrk="0" hangingPunct="0">
              <a:defRPr/>
            </a:pPr>
            <a:endParaRPr lang="en-US" dirty="0"/>
          </a:p>
        </p:txBody>
      </p:sp>
      <p:sp>
        <p:nvSpPr>
          <p:cNvPr id="23" name="Rectangle 22"/>
          <p:cNvSpPr/>
          <p:nvPr/>
        </p:nvSpPr>
        <p:spPr>
          <a:xfrm rot="16200000" flipH="1">
            <a:off x="631825" y="3386138"/>
            <a:ext cx="2390775" cy="307975"/>
          </a:xfrm>
          <a:prstGeom prst="rect">
            <a:avLst/>
          </a:prstGeom>
        </p:spPr>
        <p:txBody>
          <a:bodyPr>
            <a:spAutoFit/>
          </a:bodyPr>
          <a:lstStyle/>
          <a:p>
            <a:pPr eaLnBrk="0" hangingPunct="0">
              <a:defRPr/>
            </a:pPr>
            <a:r>
              <a:rPr lang="en-US" sz="1400" b="1" kern="0" dirty="0">
                <a:solidFill>
                  <a:srgbClr val="4E5B6F"/>
                </a:solidFill>
                <a:latin typeface="Calibri"/>
              </a:rPr>
              <a:t>First: Transfer Up To $1.0 B</a:t>
            </a:r>
            <a:endParaRPr lang="en-US" sz="1400" dirty="0"/>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anim calcmode="lin" valueType="num">
                                      <p:cBhvr>
                                        <p:cTn id="13" dur="500" fill="hold"/>
                                        <p:tgtEl>
                                          <p:spTgt spid="22"/>
                                        </p:tgtEl>
                                        <p:attrNameLst>
                                          <p:attrName>ppt_x</p:attrName>
                                        </p:attrNameLst>
                                      </p:cBhvr>
                                      <p:tavLst>
                                        <p:tav tm="0">
                                          <p:val>
                                            <p:strVal val="#ppt_x"/>
                                          </p:val>
                                        </p:tav>
                                        <p:tav tm="100000">
                                          <p:val>
                                            <p:strVal val="#ppt_x"/>
                                          </p:val>
                                        </p:tav>
                                      </p:tavLst>
                                    </p:anim>
                                    <p:anim calcmode="lin" valueType="num">
                                      <p:cBhvr>
                                        <p:cTn id="14" dur="500" fill="hold"/>
                                        <p:tgtEl>
                                          <p:spTgt spid="22"/>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50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anim calcmode="lin" valueType="num">
                                      <p:cBhvr>
                                        <p:cTn id="19" dur="500" fill="hold"/>
                                        <p:tgtEl>
                                          <p:spTgt spid="18"/>
                                        </p:tgtEl>
                                        <p:attrNameLst>
                                          <p:attrName>ppt_x</p:attrName>
                                        </p:attrNameLst>
                                      </p:cBhvr>
                                      <p:tavLst>
                                        <p:tav tm="0">
                                          <p:val>
                                            <p:strVal val="#ppt_x"/>
                                          </p:val>
                                        </p:tav>
                                        <p:tav tm="100000">
                                          <p:val>
                                            <p:strVal val="#ppt_x"/>
                                          </p:val>
                                        </p:tav>
                                      </p:tavLst>
                                    </p:anim>
                                    <p:anim calcmode="lin" valueType="num">
                                      <p:cBhvr>
                                        <p:cTn id="20"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7525" y="1212850"/>
            <a:ext cx="7772400" cy="1362075"/>
          </a:xfrm>
        </p:spPr>
        <p:txBody>
          <a:bodyPr anchor="ctr"/>
          <a:lstStyle/>
          <a:p>
            <a:pPr lvl="1" eaLnBrk="1" hangingPunct="1">
              <a:lnSpc>
                <a:spcPct val="150000"/>
              </a:lnSpc>
              <a:spcBef>
                <a:spcPts val="24"/>
              </a:spcBef>
              <a:defRPr/>
            </a:pPr>
            <a:r>
              <a:rPr lang="en-US" sz="4800" dirty="0" smtClean="0">
                <a:effectLst/>
                <a:latin typeface="+mj-lt"/>
              </a:rPr>
              <a:t>Realignment Overview &amp; Structure </a:t>
            </a:r>
            <a:r>
              <a:rPr lang="en-US" sz="4800" dirty="0" smtClean="0">
                <a:solidFill>
                  <a:srgbClr val="FF0000"/>
                </a:solidFill>
                <a:effectLst/>
                <a:latin typeface="+mj-lt"/>
              </a:rPr>
              <a:t>2011 </a:t>
            </a:r>
            <a:br>
              <a:rPr lang="en-US" sz="4800" dirty="0" smtClean="0">
                <a:solidFill>
                  <a:srgbClr val="FF0000"/>
                </a:solidFill>
                <a:effectLst/>
                <a:latin typeface="+mj-lt"/>
              </a:rPr>
            </a:br>
            <a:r>
              <a:rPr lang="en-US" sz="4800" dirty="0" smtClean="0">
                <a:solidFill>
                  <a:srgbClr val="FF0000"/>
                </a:solidFill>
                <a:effectLst/>
                <a:latin typeface="+mj-lt"/>
              </a:rPr>
              <a:t>Support Services</a:t>
            </a:r>
          </a:p>
        </p:txBody>
      </p:sp>
      <p:pic>
        <p:nvPicPr>
          <p:cNvPr id="46082" name="Picture 4"/>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2419350" y="3490913"/>
            <a:ext cx="3905250" cy="2924175"/>
          </a:xfrm>
          <a:prstGeom prst="rect">
            <a:avLst/>
          </a:prstGeom>
          <a:noFill/>
          <a:ln w="9525">
            <a:noFill/>
            <a:miter lim="800000"/>
            <a:headEnd/>
            <a:tailEnd/>
          </a:ln>
        </p:spPr>
      </p:pic>
    </p:spTree>
  </p:cSld>
  <p:clrMapOvr>
    <a:masterClrMapping/>
  </p:clrMapOvr>
  <p:transition spd="med">
    <p:cover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4"/>
          <p:cNvSpPr>
            <a:spLocks noGrp="1"/>
          </p:cNvSpPr>
          <p:nvPr>
            <p:ph type="title"/>
          </p:nvPr>
        </p:nvSpPr>
        <p:spPr>
          <a:xfrm>
            <a:off x="504825" y="192088"/>
            <a:ext cx="7983538" cy="841375"/>
          </a:xfrm>
        </p:spPr>
        <p:txBody>
          <a:bodyPr/>
          <a:lstStyle/>
          <a:p>
            <a:r>
              <a:rPr lang="en-US" sz="3600" dirty="0" smtClean="0">
                <a:effectLst/>
              </a:rPr>
              <a:t>Local Revenue Fund 2011</a:t>
            </a:r>
            <a:br>
              <a:rPr lang="en-US" sz="3600" dirty="0" smtClean="0">
                <a:effectLst/>
              </a:rPr>
            </a:br>
            <a:r>
              <a:rPr lang="en-US" sz="3600" dirty="0" smtClean="0">
                <a:effectLst/>
              </a:rPr>
              <a:t>State Structure for FY 2012-13</a:t>
            </a:r>
            <a:r>
              <a:rPr lang="en-US" sz="3200" dirty="0" smtClean="0">
                <a:effectLst/>
              </a:rPr>
              <a:t> </a:t>
            </a:r>
            <a:endParaRPr lang="en-US" sz="1800" b="0" dirty="0" smtClean="0">
              <a:effectLst/>
            </a:endParaRPr>
          </a:p>
        </p:txBody>
      </p:sp>
      <p:grpSp>
        <p:nvGrpSpPr>
          <p:cNvPr id="6" name="Group 5"/>
          <p:cNvGrpSpPr/>
          <p:nvPr/>
        </p:nvGrpSpPr>
        <p:grpSpPr>
          <a:xfrm>
            <a:off x="191759" y="1257296"/>
            <a:ext cx="8862529" cy="5400678"/>
            <a:chOff x="190500" y="1257297"/>
            <a:chExt cx="8862529" cy="5151051"/>
          </a:xfrm>
          <a:noFill/>
        </p:grpSpPr>
        <p:sp>
          <p:nvSpPr>
            <p:cNvPr id="65" name="Freeform 64"/>
            <p:cNvSpPr/>
            <p:nvPr/>
          </p:nvSpPr>
          <p:spPr>
            <a:xfrm>
              <a:off x="3412157" y="1257297"/>
              <a:ext cx="2307714" cy="541122"/>
            </a:xfrm>
            <a:custGeom>
              <a:avLst/>
              <a:gdLst>
                <a:gd name="connsiteX0" fmla="*/ 0 w 1574097"/>
                <a:gd name="connsiteY0" fmla="*/ 0 h 541122"/>
                <a:gd name="connsiteX1" fmla="*/ 1574097 w 1574097"/>
                <a:gd name="connsiteY1" fmla="*/ 0 h 541122"/>
                <a:gd name="connsiteX2" fmla="*/ 1574097 w 1574097"/>
                <a:gd name="connsiteY2" fmla="*/ 541122 h 541122"/>
                <a:gd name="connsiteX3" fmla="*/ 0 w 1574097"/>
                <a:gd name="connsiteY3" fmla="*/ 541122 h 541122"/>
                <a:gd name="connsiteX4" fmla="*/ 0 w 1574097"/>
                <a:gd name="connsiteY4" fmla="*/ 0 h 541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4097" h="541122">
                  <a:moveTo>
                    <a:pt x="0" y="0"/>
                  </a:moveTo>
                  <a:lnTo>
                    <a:pt x="1574097" y="0"/>
                  </a:lnTo>
                  <a:lnTo>
                    <a:pt x="1574097" y="541122"/>
                  </a:lnTo>
                  <a:lnTo>
                    <a:pt x="0" y="541122"/>
                  </a:lnTo>
                  <a:lnTo>
                    <a:pt x="0" y="0"/>
                  </a:lnTo>
                  <a:close/>
                </a:path>
              </a:pathLst>
            </a:custGeom>
            <a:solidFill>
              <a:schemeClr val="bg1"/>
            </a:solidFill>
            <a:ln>
              <a:solidFill>
                <a:srgbClr val="4E5B6F"/>
              </a:solidFill>
            </a:ln>
            <a:effectLst/>
          </p:spPr>
          <p:style>
            <a:lnRef idx="2">
              <a:schemeClr val="dk1">
                <a:shade val="80000"/>
                <a:hueOff val="0"/>
                <a:satOff val="0"/>
                <a:lumOff val="0"/>
                <a:alphaOff val="0"/>
              </a:schemeClr>
            </a:lnRef>
            <a:fillRef idx="1">
              <a:scrgbClr r="0" g="0" b="0"/>
            </a:fillRef>
            <a:effectRef idx="0">
              <a:scrgbClr r="0" g="0" b="0"/>
            </a:effectRef>
            <a:fontRef idx="minor">
              <a:schemeClr val="dk1">
                <a:hueOff val="0"/>
                <a:satOff val="0"/>
                <a:lumOff val="0"/>
                <a:alphaOff val="0"/>
              </a:schemeClr>
            </a:fontRef>
          </p:style>
          <p:txBody>
            <a:bodyPr lIns="7620" tIns="7620" rIns="7620" bIns="7620" spcCol="1270" anchor="ctr"/>
            <a:lstStyle/>
            <a:p>
              <a:pPr algn="ctr" defTabSz="533400" eaLnBrk="0" hangingPunct="0">
                <a:lnSpc>
                  <a:spcPct val="90000"/>
                </a:lnSpc>
                <a:spcAft>
                  <a:spcPts val="0"/>
                </a:spcAft>
                <a:defRPr/>
              </a:pPr>
              <a:r>
                <a:rPr lang="en-US" sz="1600" b="1" dirty="0">
                  <a:solidFill>
                    <a:schemeClr val="tx1"/>
                  </a:solidFill>
                </a:rPr>
                <a:t>Local Revenue Fund 2011</a:t>
              </a:r>
            </a:p>
            <a:p>
              <a:pPr algn="ctr" defTabSz="533400" eaLnBrk="0" hangingPunct="0">
                <a:lnSpc>
                  <a:spcPct val="90000"/>
                </a:lnSpc>
                <a:spcAft>
                  <a:spcPct val="35000"/>
                </a:spcAft>
                <a:defRPr/>
              </a:pPr>
              <a:r>
                <a:rPr lang="en-US" sz="900" dirty="0">
                  <a:solidFill>
                    <a:schemeClr val="tx1"/>
                  </a:solidFill>
                </a:rPr>
                <a:t>$5,889,795,000</a:t>
              </a:r>
            </a:p>
          </p:txBody>
        </p:sp>
        <p:sp>
          <p:nvSpPr>
            <p:cNvPr id="66" name="Freeform 65"/>
            <p:cNvSpPr/>
            <p:nvPr/>
          </p:nvSpPr>
          <p:spPr>
            <a:xfrm>
              <a:off x="190500" y="2188066"/>
              <a:ext cx="1600200" cy="665655"/>
            </a:xfrm>
            <a:custGeom>
              <a:avLst/>
              <a:gdLst>
                <a:gd name="connsiteX0" fmla="*/ 0 w 1616334"/>
                <a:gd name="connsiteY0" fmla="*/ 0 h 580583"/>
                <a:gd name="connsiteX1" fmla="*/ 1616334 w 1616334"/>
                <a:gd name="connsiteY1" fmla="*/ 0 h 580583"/>
                <a:gd name="connsiteX2" fmla="*/ 1616334 w 1616334"/>
                <a:gd name="connsiteY2" fmla="*/ 580583 h 580583"/>
                <a:gd name="connsiteX3" fmla="*/ 0 w 1616334"/>
                <a:gd name="connsiteY3" fmla="*/ 580583 h 580583"/>
                <a:gd name="connsiteX4" fmla="*/ 0 w 1616334"/>
                <a:gd name="connsiteY4" fmla="*/ 0 h 580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6334" h="580583">
                  <a:moveTo>
                    <a:pt x="0" y="0"/>
                  </a:moveTo>
                  <a:lnTo>
                    <a:pt x="1616334" y="0"/>
                  </a:lnTo>
                  <a:lnTo>
                    <a:pt x="1616334" y="580583"/>
                  </a:lnTo>
                  <a:lnTo>
                    <a:pt x="0" y="580583"/>
                  </a:lnTo>
                  <a:lnTo>
                    <a:pt x="0" y="0"/>
                  </a:lnTo>
                  <a:close/>
                </a:path>
              </a:pathLst>
            </a:custGeom>
            <a:solidFill>
              <a:schemeClr val="bg1"/>
            </a:solidFill>
            <a:ln>
              <a:solidFill>
                <a:srgbClr val="4E5B6F"/>
              </a:solidFill>
            </a:ln>
            <a:effectLst/>
          </p:spPr>
          <p:style>
            <a:lnRef idx="2">
              <a:schemeClr val="dk1">
                <a:shade val="80000"/>
                <a:hueOff val="0"/>
                <a:satOff val="0"/>
                <a:lumOff val="0"/>
                <a:alphaOff val="0"/>
              </a:schemeClr>
            </a:lnRef>
            <a:fillRef idx="1">
              <a:scrgbClr r="0" g="0" b="0"/>
            </a:fillRef>
            <a:effectRef idx="0">
              <a:scrgbClr r="0" g="0" b="0"/>
            </a:effectRef>
            <a:fontRef idx="minor">
              <a:schemeClr val="dk1">
                <a:hueOff val="0"/>
                <a:satOff val="0"/>
                <a:lumOff val="0"/>
                <a:alphaOff val="0"/>
              </a:schemeClr>
            </a:fontRef>
          </p:style>
          <p:txBody>
            <a:bodyPr lIns="6985" tIns="6985" rIns="6985" bIns="6985" spcCol="1270" anchor="ctr"/>
            <a:lstStyle/>
            <a:p>
              <a:pPr algn="ctr" defTabSz="488950" eaLnBrk="0" hangingPunct="0">
                <a:lnSpc>
                  <a:spcPct val="90000"/>
                </a:lnSpc>
                <a:spcAft>
                  <a:spcPts val="0"/>
                </a:spcAft>
                <a:defRPr/>
              </a:pPr>
              <a:r>
                <a:rPr lang="en-US" sz="1100" b="1" dirty="0">
                  <a:solidFill>
                    <a:schemeClr val="tx1"/>
                  </a:solidFill>
                </a:rPr>
                <a:t>Mental Health Account</a:t>
              </a:r>
              <a:endParaRPr lang="en-US" sz="1100" dirty="0">
                <a:solidFill>
                  <a:schemeClr val="tx1"/>
                </a:solidFill>
              </a:endParaRPr>
            </a:p>
            <a:p>
              <a:pPr algn="ctr" defTabSz="488950" eaLnBrk="0" hangingPunct="0">
                <a:lnSpc>
                  <a:spcPct val="90000"/>
                </a:lnSpc>
                <a:spcAft>
                  <a:spcPts val="0"/>
                </a:spcAft>
                <a:defRPr/>
              </a:pPr>
              <a:r>
                <a:rPr lang="en-US" sz="1100" dirty="0">
                  <a:solidFill>
                    <a:schemeClr val="tx1"/>
                  </a:solidFill>
                </a:rPr>
                <a:t>(1991 Mental Health Responsibilities)</a:t>
              </a:r>
            </a:p>
            <a:p>
              <a:pPr algn="ctr" defTabSz="488950" eaLnBrk="0" hangingPunct="0">
                <a:lnSpc>
                  <a:spcPct val="90000"/>
                </a:lnSpc>
                <a:spcAft>
                  <a:spcPts val="0"/>
                </a:spcAft>
                <a:defRPr/>
              </a:pPr>
              <a:r>
                <a:rPr lang="en-US" sz="900" dirty="0">
                  <a:solidFill>
                    <a:schemeClr val="tx1"/>
                  </a:solidFill>
                </a:rPr>
                <a:t>$1,120,551,024</a:t>
              </a:r>
            </a:p>
          </p:txBody>
        </p:sp>
        <p:sp>
          <p:nvSpPr>
            <p:cNvPr id="67" name="Freeform 66"/>
            <p:cNvSpPr/>
            <p:nvPr/>
          </p:nvSpPr>
          <p:spPr>
            <a:xfrm>
              <a:off x="2011799" y="2181853"/>
              <a:ext cx="1600200" cy="667512"/>
            </a:xfrm>
            <a:custGeom>
              <a:avLst/>
              <a:gdLst>
                <a:gd name="connsiteX0" fmla="*/ 0 w 1340877"/>
                <a:gd name="connsiteY0" fmla="*/ 0 h 582690"/>
                <a:gd name="connsiteX1" fmla="*/ 1340877 w 1340877"/>
                <a:gd name="connsiteY1" fmla="*/ 0 h 582690"/>
                <a:gd name="connsiteX2" fmla="*/ 1340877 w 1340877"/>
                <a:gd name="connsiteY2" fmla="*/ 582690 h 582690"/>
                <a:gd name="connsiteX3" fmla="*/ 0 w 1340877"/>
                <a:gd name="connsiteY3" fmla="*/ 582690 h 582690"/>
                <a:gd name="connsiteX4" fmla="*/ 0 w 1340877"/>
                <a:gd name="connsiteY4" fmla="*/ 0 h 582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877" h="582690">
                  <a:moveTo>
                    <a:pt x="0" y="0"/>
                  </a:moveTo>
                  <a:lnTo>
                    <a:pt x="1340877" y="0"/>
                  </a:lnTo>
                  <a:lnTo>
                    <a:pt x="1340877" y="582690"/>
                  </a:lnTo>
                  <a:lnTo>
                    <a:pt x="0" y="582690"/>
                  </a:lnTo>
                  <a:lnTo>
                    <a:pt x="0" y="0"/>
                  </a:lnTo>
                  <a:close/>
                </a:path>
              </a:pathLst>
            </a:custGeom>
            <a:solidFill>
              <a:schemeClr val="bg1"/>
            </a:solidFill>
            <a:ln>
              <a:solidFill>
                <a:srgbClr val="4E5B6F"/>
              </a:solidFill>
            </a:ln>
            <a:effectLst/>
          </p:spPr>
          <p:style>
            <a:lnRef idx="2">
              <a:schemeClr val="dk1">
                <a:shade val="80000"/>
                <a:hueOff val="0"/>
                <a:satOff val="0"/>
                <a:lumOff val="0"/>
                <a:alphaOff val="0"/>
              </a:schemeClr>
            </a:lnRef>
            <a:fillRef idx="1">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eaLnBrk="0" hangingPunct="0">
                <a:lnSpc>
                  <a:spcPct val="90000"/>
                </a:lnSpc>
                <a:spcAft>
                  <a:spcPts val="0"/>
                </a:spcAft>
                <a:defRPr/>
              </a:pPr>
              <a:r>
                <a:rPr lang="en-US" sz="1100" b="1" dirty="0">
                  <a:solidFill>
                    <a:schemeClr val="tx1"/>
                  </a:solidFill>
                </a:rPr>
                <a:t>Support Services Account </a:t>
              </a:r>
              <a:endParaRPr lang="en-US" sz="1100" dirty="0">
                <a:solidFill>
                  <a:schemeClr val="tx1"/>
                </a:solidFill>
              </a:endParaRPr>
            </a:p>
            <a:p>
              <a:pPr algn="ctr" defTabSz="400050" eaLnBrk="0" hangingPunct="0">
                <a:lnSpc>
                  <a:spcPct val="90000"/>
                </a:lnSpc>
                <a:spcAft>
                  <a:spcPts val="0"/>
                </a:spcAft>
                <a:defRPr/>
              </a:pPr>
              <a:r>
                <a:rPr lang="en-US" sz="900" dirty="0">
                  <a:solidFill>
                    <a:schemeClr val="tx1"/>
                  </a:solidFill>
                </a:rPr>
                <a:t>$2,604,900,000</a:t>
              </a:r>
            </a:p>
          </p:txBody>
        </p:sp>
        <p:sp>
          <p:nvSpPr>
            <p:cNvPr id="68" name="Freeform 67"/>
            <p:cNvSpPr/>
            <p:nvPr/>
          </p:nvSpPr>
          <p:spPr>
            <a:xfrm>
              <a:off x="690300" y="3843452"/>
              <a:ext cx="1442644" cy="533343"/>
            </a:xfrm>
            <a:custGeom>
              <a:avLst/>
              <a:gdLst>
                <a:gd name="connsiteX0" fmla="*/ 0 w 1442644"/>
                <a:gd name="connsiteY0" fmla="*/ 0 h 533343"/>
                <a:gd name="connsiteX1" fmla="*/ 1442644 w 1442644"/>
                <a:gd name="connsiteY1" fmla="*/ 0 h 533343"/>
                <a:gd name="connsiteX2" fmla="*/ 1442644 w 1442644"/>
                <a:gd name="connsiteY2" fmla="*/ 533343 h 533343"/>
                <a:gd name="connsiteX3" fmla="*/ 0 w 1442644"/>
                <a:gd name="connsiteY3" fmla="*/ 533343 h 533343"/>
                <a:gd name="connsiteX4" fmla="*/ 0 w 1442644"/>
                <a:gd name="connsiteY4" fmla="*/ 0 h 533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2644" h="533343">
                  <a:moveTo>
                    <a:pt x="0" y="0"/>
                  </a:moveTo>
                  <a:lnTo>
                    <a:pt x="1442644" y="0"/>
                  </a:lnTo>
                  <a:lnTo>
                    <a:pt x="1442644" y="533343"/>
                  </a:lnTo>
                  <a:lnTo>
                    <a:pt x="0" y="533343"/>
                  </a:lnTo>
                  <a:lnTo>
                    <a:pt x="0" y="0"/>
                  </a:lnTo>
                  <a:close/>
                </a:path>
              </a:pathLst>
            </a:custGeom>
            <a:solidFill>
              <a:schemeClr val="bg1"/>
            </a:solidFill>
            <a:ln>
              <a:solidFill>
                <a:srgbClr val="4E5B6F"/>
              </a:solidFill>
            </a:ln>
            <a:effectLst/>
          </p:spPr>
          <p:style>
            <a:lnRef idx="2">
              <a:schemeClr val="dk1">
                <a:shade val="80000"/>
                <a:hueOff val="0"/>
                <a:satOff val="0"/>
                <a:lumOff val="0"/>
                <a:alphaOff val="0"/>
              </a:schemeClr>
            </a:lnRef>
            <a:fillRef idx="1">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eaLnBrk="0" hangingPunct="0">
                <a:lnSpc>
                  <a:spcPct val="90000"/>
                </a:lnSpc>
                <a:spcAft>
                  <a:spcPts val="0"/>
                </a:spcAft>
                <a:defRPr/>
              </a:pPr>
              <a:r>
                <a:rPr lang="en-US" sz="900" dirty="0">
                  <a:solidFill>
                    <a:schemeClr val="tx1"/>
                  </a:solidFill>
                </a:rPr>
                <a:t>Protective Services Subaccount (63% or up to capped allocation)</a:t>
              </a:r>
            </a:p>
            <a:p>
              <a:pPr algn="ctr" defTabSz="400050" eaLnBrk="0" hangingPunct="0">
                <a:lnSpc>
                  <a:spcPct val="90000"/>
                </a:lnSpc>
                <a:spcAft>
                  <a:spcPct val="35000"/>
                </a:spcAft>
                <a:defRPr/>
              </a:pPr>
              <a:r>
                <a:rPr lang="en-US" sz="900" dirty="0">
                  <a:solidFill>
                    <a:schemeClr val="tx1"/>
                  </a:solidFill>
                </a:rPr>
                <a:t>$1,640,400,000</a:t>
              </a:r>
            </a:p>
          </p:txBody>
        </p:sp>
        <p:sp>
          <p:nvSpPr>
            <p:cNvPr id="69" name="Freeform 68"/>
            <p:cNvSpPr/>
            <p:nvPr/>
          </p:nvSpPr>
          <p:spPr>
            <a:xfrm>
              <a:off x="688435" y="3146238"/>
              <a:ext cx="1442644" cy="533343"/>
            </a:xfrm>
            <a:custGeom>
              <a:avLst/>
              <a:gdLst>
                <a:gd name="connsiteX0" fmla="*/ 0 w 1442644"/>
                <a:gd name="connsiteY0" fmla="*/ 0 h 533343"/>
                <a:gd name="connsiteX1" fmla="*/ 1442644 w 1442644"/>
                <a:gd name="connsiteY1" fmla="*/ 0 h 533343"/>
                <a:gd name="connsiteX2" fmla="*/ 1442644 w 1442644"/>
                <a:gd name="connsiteY2" fmla="*/ 533343 h 533343"/>
                <a:gd name="connsiteX3" fmla="*/ 0 w 1442644"/>
                <a:gd name="connsiteY3" fmla="*/ 533343 h 533343"/>
                <a:gd name="connsiteX4" fmla="*/ 0 w 1442644"/>
                <a:gd name="connsiteY4" fmla="*/ 0 h 533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2644" h="533343">
                  <a:moveTo>
                    <a:pt x="0" y="0"/>
                  </a:moveTo>
                  <a:lnTo>
                    <a:pt x="1442644" y="0"/>
                  </a:lnTo>
                  <a:lnTo>
                    <a:pt x="1442644" y="533343"/>
                  </a:lnTo>
                  <a:lnTo>
                    <a:pt x="0" y="533343"/>
                  </a:lnTo>
                  <a:lnTo>
                    <a:pt x="0" y="0"/>
                  </a:lnTo>
                  <a:close/>
                </a:path>
              </a:pathLst>
            </a:custGeom>
            <a:solidFill>
              <a:schemeClr val="bg1"/>
            </a:solidFill>
            <a:ln>
              <a:solidFill>
                <a:srgbClr val="4E5B6F"/>
              </a:solidFill>
            </a:ln>
            <a:effectLst/>
          </p:spPr>
          <p:style>
            <a:lnRef idx="2">
              <a:schemeClr val="dk1">
                <a:shade val="80000"/>
                <a:hueOff val="0"/>
                <a:satOff val="0"/>
                <a:lumOff val="0"/>
                <a:alphaOff val="0"/>
              </a:schemeClr>
            </a:lnRef>
            <a:fillRef idx="1">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eaLnBrk="0" hangingPunct="0">
                <a:lnSpc>
                  <a:spcPct val="90000"/>
                </a:lnSpc>
                <a:spcAft>
                  <a:spcPts val="0"/>
                </a:spcAft>
                <a:defRPr/>
              </a:pPr>
              <a:r>
                <a:rPr lang="en-US" sz="900" dirty="0">
                  <a:solidFill>
                    <a:schemeClr val="tx1"/>
                  </a:solidFill>
                </a:rPr>
                <a:t>County Intervention Support Services Subaccount</a:t>
              </a:r>
            </a:p>
          </p:txBody>
        </p:sp>
        <p:sp>
          <p:nvSpPr>
            <p:cNvPr id="70" name="Freeform 69"/>
            <p:cNvSpPr/>
            <p:nvPr/>
          </p:nvSpPr>
          <p:spPr>
            <a:xfrm>
              <a:off x="690300" y="4570979"/>
              <a:ext cx="1442644" cy="533343"/>
            </a:xfrm>
            <a:custGeom>
              <a:avLst/>
              <a:gdLst>
                <a:gd name="connsiteX0" fmla="*/ 0 w 1442644"/>
                <a:gd name="connsiteY0" fmla="*/ 0 h 533343"/>
                <a:gd name="connsiteX1" fmla="*/ 1442644 w 1442644"/>
                <a:gd name="connsiteY1" fmla="*/ 0 h 533343"/>
                <a:gd name="connsiteX2" fmla="*/ 1442644 w 1442644"/>
                <a:gd name="connsiteY2" fmla="*/ 533343 h 533343"/>
                <a:gd name="connsiteX3" fmla="*/ 0 w 1442644"/>
                <a:gd name="connsiteY3" fmla="*/ 533343 h 533343"/>
                <a:gd name="connsiteX4" fmla="*/ 0 w 1442644"/>
                <a:gd name="connsiteY4" fmla="*/ 0 h 533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2644" h="533343">
                  <a:moveTo>
                    <a:pt x="0" y="0"/>
                  </a:moveTo>
                  <a:lnTo>
                    <a:pt x="1442644" y="0"/>
                  </a:lnTo>
                  <a:lnTo>
                    <a:pt x="1442644" y="533343"/>
                  </a:lnTo>
                  <a:lnTo>
                    <a:pt x="0" y="533343"/>
                  </a:lnTo>
                  <a:lnTo>
                    <a:pt x="0" y="0"/>
                  </a:lnTo>
                  <a:close/>
                </a:path>
              </a:pathLst>
            </a:custGeom>
            <a:solidFill>
              <a:schemeClr val="bg1"/>
            </a:solidFill>
            <a:ln>
              <a:solidFill>
                <a:srgbClr val="4E5B6F"/>
              </a:solidFill>
            </a:ln>
            <a:effectLst/>
          </p:spPr>
          <p:style>
            <a:lnRef idx="2">
              <a:schemeClr val="dk1">
                <a:shade val="80000"/>
                <a:hueOff val="0"/>
                <a:satOff val="0"/>
                <a:lumOff val="0"/>
                <a:alphaOff val="0"/>
              </a:schemeClr>
            </a:lnRef>
            <a:fillRef idx="1">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eaLnBrk="0" hangingPunct="0">
                <a:lnSpc>
                  <a:spcPct val="90000"/>
                </a:lnSpc>
                <a:spcAft>
                  <a:spcPts val="0"/>
                </a:spcAft>
                <a:defRPr/>
              </a:pPr>
              <a:r>
                <a:rPr lang="en-US" sz="900" dirty="0">
                  <a:solidFill>
                    <a:schemeClr val="tx1"/>
                  </a:solidFill>
                </a:rPr>
                <a:t>Behavioral Health </a:t>
              </a:r>
            </a:p>
            <a:p>
              <a:pPr algn="ctr" defTabSz="400050" eaLnBrk="0" hangingPunct="0">
                <a:lnSpc>
                  <a:spcPct val="90000"/>
                </a:lnSpc>
                <a:spcAft>
                  <a:spcPts val="0"/>
                </a:spcAft>
                <a:defRPr/>
              </a:pPr>
              <a:r>
                <a:rPr lang="en-US" sz="900" dirty="0">
                  <a:solidFill>
                    <a:schemeClr val="tx1"/>
                  </a:solidFill>
                </a:rPr>
                <a:t>Subaccount (37% or up to capped allocation) $964,500,000</a:t>
              </a:r>
            </a:p>
          </p:txBody>
        </p:sp>
        <p:sp>
          <p:nvSpPr>
            <p:cNvPr id="71" name="Freeform 70"/>
            <p:cNvSpPr/>
            <p:nvPr/>
          </p:nvSpPr>
          <p:spPr>
            <a:xfrm>
              <a:off x="690300" y="5321976"/>
              <a:ext cx="1444752" cy="532002"/>
            </a:xfrm>
            <a:custGeom>
              <a:avLst/>
              <a:gdLst>
                <a:gd name="connsiteX0" fmla="*/ 0 w 1671435"/>
                <a:gd name="connsiteY0" fmla="*/ 0 h 558897"/>
                <a:gd name="connsiteX1" fmla="*/ 1671435 w 1671435"/>
                <a:gd name="connsiteY1" fmla="*/ 0 h 558897"/>
                <a:gd name="connsiteX2" fmla="*/ 1671435 w 1671435"/>
                <a:gd name="connsiteY2" fmla="*/ 558897 h 558897"/>
                <a:gd name="connsiteX3" fmla="*/ 0 w 1671435"/>
                <a:gd name="connsiteY3" fmla="*/ 558897 h 558897"/>
                <a:gd name="connsiteX4" fmla="*/ 0 w 1671435"/>
                <a:gd name="connsiteY4" fmla="*/ 0 h 558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435" h="558897">
                  <a:moveTo>
                    <a:pt x="0" y="0"/>
                  </a:moveTo>
                  <a:lnTo>
                    <a:pt x="1671435" y="0"/>
                  </a:lnTo>
                  <a:lnTo>
                    <a:pt x="1671435" y="558897"/>
                  </a:lnTo>
                  <a:lnTo>
                    <a:pt x="0" y="558897"/>
                  </a:lnTo>
                  <a:lnTo>
                    <a:pt x="0" y="0"/>
                  </a:lnTo>
                  <a:close/>
                </a:path>
              </a:pathLst>
            </a:custGeom>
            <a:solidFill>
              <a:schemeClr val="bg1"/>
            </a:solidFill>
            <a:ln>
              <a:solidFill>
                <a:srgbClr val="4E5B6F"/>
              </a:solidFill>
            </a:ln>
            <a:effectLst/>
          </p:spPr>
          <p:style>
            <a:lnRef idx="2">
              <a:schemeClr val="dk1">
                <a:shade val="80000"/>
                <a:hueOff val="0"/>
                <a:satOff val="0"/>
                <a:lumOff val="0"/>
                <a:alphaOff val="0"/>
              </a:schemeClr>
            </a:lnRef>
            <a:fillRef idx="1">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eaLnBrk="0" hangingPunct="0">
                <a:lnSpc>
                  <a:spcPct val="90000"/>
                </a:lnSpc>
                <a:spcAft>
                  <a:spcPts val="0"/>
                </a:spcAft>
                <a:defRPr/>
              </a:pPr>
              <a:r>
                <a:rPr lang="en-US" sz="900" dirty="0">
                  <a:solidFill>
                    <a:schemeClr val="tx1"/>
                  </a:solidFill>
                </a:rPr>
                <a:t>Women and Children’s Residential Treatment Special Account </a:t>
              </a:r>
              <a:r>
                <a:rPr lang="en-US" sz="800" dirty="0">
                  <a:solidFill>
                    <a:schemeClr val="tx1"/>
                  </a:solidFill>
                </a:rPr>
                <a:t>(subset of BH Subaccount) </a:t>
              </a:r>
              <a:r>
                <a:rPr lang="en-US" sz="900" dirty="0">
                  <a:solidFill>
                    <a:schemeClr val="tx1"/>
                  </a:solidFill>
                </a:rPr>
                <a:t>$5,104,000</a:t>
              </a:r>
            </a:p>
          </p:txBody>
        </p:sp>
        <p:sp>
          <p:nvSpPr>
            <p:cNvPr id="72" name="Freeform 71"/>
            <p:cNvSpPr/>
            <p:nvPr/>
          </p:nvSpPr>
          <p:spPr>
            <a:xfrm>
              <a:off x="3987695" y="2176684"/>
              <a:ext cx="1600200" cy="667512"/>
            </a:xfrm>
            <a:custGeom>
              <a:avLst/>
              <a:gdLst>
                <a:gd name="connsiteX0" fmla="*/ 0 w 1398829"/>
                <a:gd name="connsiteY0" fmla="*/ 0 h 566191"/>
                <a:gd name="connsiteX1" fmla="*/ 1398829 w 1398829"/>
                <a:gd name="connsiteY1" fmla="*/ 0 h 566191"/>
                <a:gd name="connsiteX2" fmla="*/ 1398829 w 1398829"/>
                <a:gd name="connsiteY2" fmla="*/ 566191 h 566191"/>
                <a:gd name="connsiteX3" fmla="*/ 0 w 1398829"/>
                <a:gd name="connsiteY3" fmla="*/ 566191 h 566191"/>
                <a:gd name="connsiteX4" fmla="*/ 0 w 1398829"/>
                <a:gd name="connsiteY4" fmla="*/ 0 h 566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829" h="566191">
                  <a:moveTo>
                    <a:pt x="0" y="0"/>
                  </a:moveTo>
                  <a:lnTo>
                    <a:pt x="1398829" y="0"/>
                  </a:lnTo>
                  <a:lnTo>
                    <a:pt x="1398829" y="566191"/>
                  </a:lnTo>
                  <a:lnTo>
                    <a:pt x="0" y="566191"/>
                  </a:lnTo>
                  <a:lnTo>
                    <a:pt x="0" y="0"/>
                  </a:lnTo>
                  <a:close/>
                </a:path>
              </a:pathLst>
            </a:custGeom>
            <a:solidFill>
              <a:schemeClr val="bg1"/>
            </a:solidFill>
            <a:ln>
              <a:solidFill>
                <a:srgbClr val="4E5B6F"/>
              </a:solidFill>
            </a:ln>
            <a:effectLst/>
          </p:spPr>
          <p:style>
            <a:lnRef idx="2">
              <a:schemeClr val="dk1">
                <a:shade val="80000"/>
                <a:hueOff val="0"/>
                <a:satOff val="0"/>
                <a:lumOff val="0"/>
                <a:alphaOff val="0"/>
              </a:schemeClr>
            </a:lnRef>
            <a:fillRef idx="1">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eaLnBrk="0" hangingPunct="0">
                <a:lnSpc>
                  <a:spcPct val="90000"/>
                </a:lnSpc>
                <a:spcAft>
                  <a:spcPts val="0"/>
                </a:spcAft>
                <a:defRPr/>
              </a:pPr>
              <a:r>
                <a:rPr lang="en-US" sz="1100" b="1" dirty="0">
                  <a:solidFill>
                    <a:schemeClr val="tx1"/>
                  </a:solidFill>
                </a:rPr>
                <a:t>Law Enforcement Services Account</a:t>
              </a:r>
              <a:r>
                <a:rPr lang="en-US" sz="1100" dirty="0">
                  <a:solidFill>
                    <a:schemeClr val="tx1"/>
                  </a:solidFill>
                </a:rPr>
                <a:t> </a:t>
              </a:r>
            </a:p>
            <a:p>
              <a:pPr algn="ctr" defTabSz="400050" eaLnBrk="0" hangingPunct="0">
                <a:lnSpc>
                  <a:spcPct val="90000"/>
                </a:lnSpc>
                <a:spcAft>
                  <a:spcPts val="0"/>
                </a:spcAft>
                <a:defRPr/>
              </a:pPr>
              <a:r>
                <a:rPr lang="en-US" sz="900" dirty="0">
                  <a:solidFill>
                    <a:schemeClr val="tx1"/>
                  </a:solidFill>
                </a:rPr>
                <a:t>$1,942,633,000</a:t>
              </a:r>
            </a:p>
          </p:txBody>
        </p:sp>
        <p:sp>
          <p:nvSpPr>
            <p:cNvPr id="73" name="Freeform 72"/>
            <p:cNvSpPr/>
            <p:nvPr/>
          </p:nvSpPr>
          <p:spPr>
            <a:xfrm>
              <a:off x="2660665" y="3146238"/>
              <a:ext cx="1444752" cy="530352"/>
            </a:xfrm>
            <a:custGeom>
              <a:avLst/>
              <a:gdLst>
                <a:gd name="connsiteX0" fmla="*/ 0 w 821425"/>
                <a:gd name="connsiteY0" fmla="*/ 0 h 410712"/>
                <a:gd name="connsiteX1" fmla="*/ 821425 w 821425"/>
                <a:gd name="connsiteY1" fmla="*/ 0 h 410712"/>
                <a:gd name="connsiteX2" fmla="*/ 821425 w 821425"/>
                <a:gd name="connsiteY2" fmla="*/ 410712 h 410712"/>
                <a:gd name="connsiteX3" fmla="*/ 0 w 821425"/>
                <a:gd name="connsiteY3" fmla="*/ 410712 h 410712"/>
                <a:gd name="connsiteX4" fmla="*/ 0 w 821425"/>
                <a:gd name="connsiteY4" fmla="*/ 0 h 410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425" h="410712">
                  <a:moveTo>
                    <a:pt x="0" y="0"/>
                  </a:moveTo>
                  <a:lnTo>
                    <a:pt x="821425" y="0"/>
                  </a:lnTo>
                  <a:lnTo>
                    <a:pt x="821425" y="410712"/>
                  </a:lnTo>
                  <a:lnTo>
                    <a:pt x="0" y="410712"/>
                  </a:lnTo>
                  <a:lnTo>
                    <a:pt x="0" y="0"/>
                  </a:lnTo>
                  <a:close/>
                </a:path>
              </a:pathLst>
            </a:custGeom>
            <a:solidFill>
              <a:schemeClr val="bg1"/>
            </a:solidFill>
            <a:ln>
              <a:solidFill>
                <a:srgbClr val="4E5B6F"/>
              </a:solidFill>
            </a:ln>
            <a:effectLst/>
          </p:spPr>
          <p:style>
            <a:lnRef idx="2">
              <a:schemeClr val="dk1">
                <a:shade val="80000"/>
                <a:hueOff val="0"/>
                <a:satOff val="0"/>
                <a:lumOff val="0"/>
                <a:alphaOff val="0"/>
              </a:schemeClr>
            </a:lnRef>
            <a:fillRef idx="1">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eaLnBrk="0" hangingPunct="0">
                <a:lnSpc>
                  <a:spcPct val="90000"/>
                </a:lnSpc>
                <a:spcAft>
                  <a:spcPts val="0"/>
                </a:spcAft>
                <a:defRPr/>
              </a:pPr>
              <a:r>
                <a:rPr lang="en-US" sz="900" dirty="0">
                  <a:solidFill>
                    <a:schemeClr val="tx1"/>
                  </a:solidFill>
                </a:rPr>
                <a:t>Trial Court Security Subaccount (34.2% or up to capped allocation)</a:t>
              </a:r>
            </a:p>
            <a:p>
              <a:pPr algn="ctr" defTabSz="400050" eaLnBrk="0" hangingPunct="0">
                <a:lnSpc>
                  <a:spcPct val="90000"/>
                </a:lnSpc>
                <a:spcAft>
                  <a:spcPct val="35000"/>
                </a:spcAft>
                <a:defRPr/>
              </a:pPr>
              <a:r>
                <a:rPr lang="en-US" sz="900" dirty="0">
                  <a:solidFill>
                    <a:schemeClr val="tx1"/>
                  </a:solidFill>
                </a:rPr>
                <a:t>$496,429,000</a:t>
              </a:r>
            </a:p>
          </p:txBody>
        </p:sp>
        <p:sp>
          <p:nvSpPr>
            <p:cNvPr id="74" name="Freeform 73"/>
            <p:cNvSpPr/>
            <p:nvPr/>
          </p:nvSpPr>
          <p:spPr>
            <a:xfrm>
              <a:off x="4525447" y="3861650"/>
              <a:ext cx="1444752" cy="530352"/>
            </a:xfrm>
            <a:custGeom>
              <a:avLst/>
              <a:gdLst>
                <a:gd name="connsiteX0" fmla="*/ 0 w 821425"/>
                <a:gd name="connsiteY0" fmla="*/ 0 h 410712"/>
                <a:gd name="connsiteX1" fmla="*/ 821425 w 821425"/>
                <a:gd name="connsiteY1" fmla="*/ 0 h 410712"/>
                <a:gd name="connsiteX2" fmla="*/ 821425 w 821425"/>
                <a:gd name="connsiteY2" fmla="*/ 410712 h 410712"/>
                <a:gd name="connsiteX3" fmla="*/ 0 w 821425"/>
                <a:gd name="connsiteY3" fmla="*/ 410712 h 410712"/>
                <a:gd name="connsiteX4" fmla="*/ 0 w 821425"/>
                <a:gd name="connsiteY4" fmla="*/ 0 h 410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425" h="410712">
                  <a:moveTo>
                    <a:pt x="0" y="0"/>
                  </a:moveTo>
                  <a:lnTo>
                    <a:pt x="821425" y="0"/>
                  </a:lnTo>
                  <a:lnTo>
                    <a:pt x="821425" y="410712"/>
                  </a:lnTo>
                  <a:lnTo>
                    <a:pt x="0" y="410712"/>
                  </a:lnTo>
                  <a:lnTo>
                    <a:pt x="0" y="0"/>
                  </a:lnTo>
                  <a:close/>
                </a:path>
              </a:pathLst>
            </a:custGeom>
            <a:solidFill>
              <a:schemeClr val="bg1"/>
            </a:solidFill>
            <a:ln>
              <a:solidFill>
                <a:srgbClr val="4E5B6F"/>
              </a:solidFill>
            </a:ln>
            <a:effectLst/>
          </p:spPr>
          <p:style>
            <a:lnRef idx="2">
              <a:schemeClr val="dk1">
                <a:shade val="80000"/>
                <a:hueOff val="0"/>
                <a:satOff val="0"/>
                <a:lumOff val="0"/>
                <a:alphaOff val="0"/>
              </a:schemeClr>
            </a:lnRef>
            <a:fillRef idx="1">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eaLnBrk="0" hangingPunct="0">
                <a:lnSpc>
                  <a:spcPct val="90000"/>
                </a:lnSpc>
                <a:spcAft>
                  <a:spcPts val="0"/>
                </a:spcAft>
                <a:defRPr/>
              </a:pPr>
              <a:r>
                <a:rPr lang="en-US" sz="900" dirty="0">
                  <a:solidFill>
                    <a:schemeClr val="tx1"/>
                  </a:solidFill>
                </a:rPr>
                <a:t>Juvenile Justice Subaccount (6.8% or up to capped allocation)</a:t>
              </a:r>
            </a:p>
            <a:p>
              <a:pPr algn="ctr" defTabSz="400050" eaLnBrk="0" hangingPunct="0">
                <a:lnSpc>
                  <a:spcPct val="90000"/>
                </a:lnSpc>
                <a:spcAft>
                  <a:spcPct val="35000"/>
                </a:spcAft>
                <a:defRPr/>
              </a:pPr>
              <a:r>
                <a:rPr lang="en-US" sz="900" dirty="0">
                  <a:solidFill>
                    <a:schemeClr val="tx1"/>
                  </a:solidFill>
                </a:rPr>
                <a:t>$98,804,000</a:t>
              </a:r>
            </a:p>
          </p:txBody>
        </p:sp>
        <p:sp>
          <p:nvSpPr>
            <p:cNvPr id="75" name="Freeform 74"/>
            <p:cNvSpPr/>
            <p:nvPr/>
          </p:nvSpPr>
          <p:spPr>
            <a:xfrm>
              <a:off x="4775570" y="4615378"/>
              <a:ext cx="1194629" cy="530352"/>
            </a:xfrm>
            <a:custGeom>
              <a:avLst/>
              <a:gdLst>
                <a:gd name="connsiteX0" fmla="*/ 0 w 944408"/>
                <a:gd name="connsiteY0" fmla="*/ 0 h 458802"/>
                <a:gd name="connsiteX1" fmla="*/ 944408 w 944408"/>
                <a:gd name="connsiteY1" fmla="*/ 0 h 458802"/>
                <a:gd name="connsiteX2" fmla="*/ 944408 w 944408"/>
                <a:gd name="connsiteY2" fmla="*/ 458802 h 458802"/>
                <a:gd name="connsiteX3" fmla="*/ 0 w 944408"/>
                <a:gd name="connsiteY3" fmla="*/ 458802 h 458802"/>
                <a:gd name="connsiteX4" fmla="*/ 0 w 944408"/>
                <a:gd name="connsiteY4" fmla="*/ 0 h 458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408" h="458802">
                  <a:moveTo>
                    <a:pt x="0" y="0"/>
                  </a:moveTo>
                  <a:lnTo>
                    <a:pt x="944408" y="0"/>
                  </a:lnTo>
                  <a:lnTo>
                    <a:pt x="944408" y="458802"/>
                  </a:lnTo>
                  <a:lnTo>
                    <a:pt x="0" y="458802"/>
                  </a:lnTo>
                  <a:lnTo>
                    <a:pt x="0" y="0"/>
                  </a:lnTo>
                  <a:close/>
                </a:path>
              </a:pathLst>
            </a:custGeom>
            <a:solidFill>
              <a:schemeClr val="bg1"/>
            </a:solidFill>
            <a:ln>
              <a:solidFill>
                <a:srgbClr val="4E5B6F"/>
              </a:solidFill>
            </a:ln>
            <a:effectLst/>
          </p:spPr>
          <p:style>
            <a:lnRef idx="2">
              <a:schemeClr val="dk1">
                <a:shade val="80000"/>
                <a:hueOff val="0"/>
                <a:satOff val="0"/>
                <a:lumOff val="0"/>
                <a:alphaOff val="0"/>
              </a:schemeClr>
            </a:lnRef>
            <a:fillRef idx="1">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eaLnBrk="0" hangingPunct="0">
                <a:lnSpc>
                  <a:spcPct val="90000"/>
                </a:lnSpc>
                <a:spcAft>
                  <a:spcPts val="0"/>
                </a:spcAft>
                <a:defRPr/>
              </a:pPr>
              <a:r>
                <a:rPr lang="en-US" sz="900" dirty="0">
                  <a:solidFill>
                    <a:schemeClr val="tx1"/>
                  </a:solidFill>
                </a:rPr>
                <a:t>Juvenile Reentry Grant </a:t>
              </a:r>
            </a:p>
            <a:p>
              <a:pPr algn="ctr" defTabSz="400050" eaLnBrk="0" hangingPunct="0">
                <a:lnSpc>
                  <a:spcPct val="90000"/>
                </a:lnSpc>
                <a:spcAft>
                  <a:spcPts val="0"/>
                </a:spcAft>
                <a:defRPr/>
              </a:pPr>
              <a:r>
                <a:rPr lang="en-US" sz="900" dirty="0">
                  <a:solidFill>
                    <a:schemeClr val="tx1"/>
                  </a:solidFill>
                </a:rPr>
                <a:t>Special Account</a:t>
              </a:r>
            </a:p>
            <a:p>
              <a:pPr algn="ctr" defTabSz="400050" eaLnBrk="0" hangingPunct="0">
                <a:lnSpc>
                  <a:spcPct val="90000"/>
                </a:lnSpc>
                <a:spcAft>
                  <a:spcPct val="35000"/>
                </a:spcAft>
                <a:defRPr/>
              </a:pPr>
              <a:r>
                <a:rPr lang="en-US" sz="900" dirty="0">
                  <a:solidFill>
                    <a:schemeClr val="tx1"/>
                  </a:solidFill>
                </a:rPr>
                <a:t>$5,453,000</a:t>
              </a:r>
            </a:p>
          </p:txBody>
        </p:sp>
        <p:sp>
          <p:nvSpPr>
            <p:cNvPr id="76" name="Freeform 75"/>
            <p:cNvSpPr/>
            <p:nvPr/>
          </p:nvSpPr>
          <p:spPr>
            <a:xfrm>
              <a:off x="4775569" y="5287947"/>
              <a:ext cx="1194630" cy="530352"/>
            </a:xfrm>
            <a:custGeom>
              <a:avLst/>
              <a:gdLst>
                <a:gd name="connsiteX0" fmla="*/ 0 w 821425"/>
                <a:gd name="connsiteY0" fmla="*/ 0 h 410712"/>
                <a:gd name="connsiteX1" fmla="*/ 821425 w 821425"/>
                <a:gd name="connsiteY1" fmla="*/ 0 h 410712"/>
                <a:gd name="connsiteX2" fmla="*/ 821425 w 821425"/>
                <a:gd name="connsiteY2" fmla="*/ 410712 h 410712"/>
                <a:gd name="connsiteX3" fmla="*/ 0 w 821425"/>
                <a:gd name="connsiteY3" fmla="*/ 410712 h 410712"/>
                <a:gd name="connsiteX4" fmla="*/ 0 w 821425"/>
                <a:gd name="connsiteY4" fmla="*/ 0 h 410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425" h="410712">
                  <a:moveTo>
                    <a:pt x="0" y="0"/>
                  </a:moveTo>
                  <a:lnTo>
                    <a:pt x="821425" y="0"/>
                  </a:lnTo>
                  <a:lnTo>
                    <a:pt x="821425" y="410712"/>
                  </a:lnTo>
                  <a:lnTo>
                    <a:pt x="0" y="410712"/>
                  </a:lnTo>
                  <a:lnTo>
                    <a:pt x="0" y="0"/>
                  </a:lnTo>
                  <a:close/>
                </a:path>
              </a:pathLst>
            </a:custGeom>
            <a:solidFill>
              <a:schemeClr val="bg1"/>
            </a:solidFill>
            <a:ln>
              <a:solidFill>
                <a:srgbClr val="4E5B6F"/>
              </a:solidFill>
            </a:ln>
            <a:effectLst/>
          </p:spPr>
          <p:style>
            <a:lnRef idx="2">
              <a:schemeClr val="dk1">
                <a:shade val="80000"/>
                <a:hueOff val="0"/>
                <a:satOff val="0"/>
                <a:lumOff val="0"/>
                <a:alphaOff val="0"/>
              </a:schemeClr>
            </a:lnRef>
            <a:fillRef idx="1">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eaLnBrk="0" hangingPunct="0">
                <a:lnSpc>
                  <a:spcPct val="90000"/>
                </a:lnSpc>
                <a:spcAft>
                  <a:spcPts val="0"/>
                </a:spcAft>
                <a:defRPr/>
              </a:pPr>
              <a:r>
                <a:rPr lang="en-US" sz="900" dirty="0">
                  <a:solidFill>
                    <a:schemeClr val="tx1"/>
                  </a:solidFill>
                </a:rPr>
                <a:t>Youthful Offender Block </a:t>
              </a:r>
            </a:p>
            <a:p>
              <a:pPr algn="ctr" defTabSz="400050" eaLnBrk="0" hangingPunct="0">
                <a:lnSpc>
                  <a:spcPct val="90000"/>
                </a:lnSpc>
                <a:spcAft>
                  <a:spcPts val="0"/>
                </a:spcAft>
                <a:defRPr/>
              </a:pPr>
              <a:r>
                <a:rPr lang="en-US" sz="900" dirty="0">
                  <a:solidFill>
                    <a:schemeClr val="tx1"/>
                  </a:solidFill>
                </a:rPr>
                <a:t>Grant Special Account</a:t>
              </a:r>
            </a:p>
            <a:p>
              <a:pPr algn="ctr" defTabSz="400050" eaLnBrk="0" hangingPunct="0">
                <a:lnSpc>
                  <a:spcPct val="90000"/>
                </a:lnSpc>
                <a:spcAft>
                  <a:spcPct val="35000"/>
                </a:spcAft>
                <a:defRPr/>
              </a:pPr>
              <a:r>
                <a:rPr lang="en-US" sz="900" dirty="0">
                  <a:solidFill>
                    <a:schemeClr val="tx1"/>
                  </a:solidFill>
                </a:rPr>
                <a:t>$93,351,000</a:t>
              </a:r>
            </a:p>
          </p:txBody>
        </p:sp>
        <p:sp>
          <p:nvSpPr>
            <p:cNvPr id="77" name="Freeform 76"/>
            <p:cNvSpPr/>
            <p:nvPr/>
          </p:nvSpPr>
          <p:spPr>
            <a:xfrm>
              <a:off x="4525447" y="3117095"/>
              <a:ext cx="1444752" cy="530352"/>
            </a:xfrm>
            <a:custGeom>
              <a:avLst/>
              <a:gdLst>
                <a:gd name="connsiteX0" fmla="*/ 0 w 821425"/>
                <a:gd name="connsiteY0" fmla="*/ 0 h 410712"/>
                <a:gd name="connsiteX1" fmla="*/ 821425 w 821425"/>
                <a:gd name="connsiteY1" fmla="*/ 0 h 410712"/>
                <a:gd name="connsiteX2" fmla="*/ 821425 w 821425"/>
                <a:gd name="connsiteY2" fmla="*/ 410712 h 410712"/>
                <a:gd name="connsiteX3" fmla="*/ 0 w 821425"/>
                <a:gd name="connsiteY3" fmla="*/ 410712 h 410712"/>
                <a:gd name="connsiteX4" fmla="*/ 0 w 821425"/>
                <a:gd name="connsiteY4" fmla="*/ 0 h 410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425" h="410712">
                  <a:moveTo>
                    <a:pt x="0" y="0"/>
                  </a:moveTo>
                  <a:lnTo>
                    <a:pt x="821425" y="0"/>
                  </a:lnTo>
                  <a:lnTo>
                    <a:pt x="821425" y="410712"/>
                  </a:lnTo>
                  <a:lnTo>
                    <a:pt x="0" y="410712"/>
                  </a:lnTo>
                  <a:lnTo>
                    <a:pt x="0" y="0"/>
                  </a:lnTo>
                  <a:close/>
                </a:path>
              </a:pathLst>
            </a:custGeom>
            <a:solidFill>
              <a:schemeClr val="bg1"/>
            </a:solidFill>
            <a:ln>
              <a:solidFill>
                <a:srgbClr val="4E5B6F"/>
              </a:solidFill>
            </a:ln>
            <a:effectLst/>
          </p:spPr>
          <p:style>
            <a:lnRef idx="2">
              <a:schemeClr val="dk1">
                <a:shade val="80000"/>
                <a:hueOff val="0"/>
                <a:satOff val="0"/>
                <a:lumOff val="0"/>
                <a:alphaOff val="0"/>
              </a:schemeClr>
            </a:lnRef>
            <a:fillRef idx="1">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eaLnBrk="0" hangingPunct="0">
                <a:lnSpc>
                  <a:spcPct val="90000"/>
                </a:lnSpc>
                <a:spcAft>
                  <a:spcPts val="0"/>
                </a:spcAft>
                <a:defRPr/>
              </a:pPr>
              <a:r>
                <a:rPr lang="en-US" sz="900" dirty="0">
                  <a:solidFill>
                    <a:schemeClr val="tx1"/>
                  </a:solidFill>
                </a:rPr>
                <a:t>District Attorney and Public Defender Subaccount (1% or up to capped allocation)</a:t>
              </a:r>
            </a:p>
            <a:p>
              <a:pPr algn="ctr" defTabSz="400050" eaLnBrk="0" hangingPunct="0">
                <a:lnSpc>
                  <a:spcPct val="90000"/>
                </a:lnSpc>
                <a:spcAft>
                  <a:spcPct val="35000"/>
                </a:spcAft>
                <a:defRPr/>
              </a:pPr>
              <a:r>
                <a:rPr lang="en-US" sz="900" dirty="0">
                  <a:solidFill>
                    <a:schemeClr val="tx1"/>
                  </a:solidFill>
                </a:rPr>
                <a:t>$14,600,000</a:t>
              </a:r>
            </a:p>
          </p:txBody>
        </p:sp>
        <p:sp>
          <p:nvSpPr>
            <p:cNvPr id="78" name="Freeform 77"/>
            <p:cNvSpPr/>
            <p:nvPr/>
          </p:nvSpPr>
          <p:spPr>
            <a:xfrm>
              <a:off x="2646341" y="3845740"/>
              <a:ext cx="1444752" cy="530352"/>
            </a:xfrm>
            <a:custGeom>
              <a:avLst/>
              <a:gdLst>
                <a:gd name="connsiteX0" fmla="*/ 0 w 821425"/>
                <a:gd name="connsiteY0" fmla="*/ 0 h 410712"/>
                <a:gd name="connsiteX1" fmla="*/ 821425 w 821425"/>
                <a:gd name="connsiteY1" fmla="*/ 0 h 410712"/>
                <a:gd name="connsiteX2" fmla="*/ 821425 w 821425"/>
                <a:gd name="connsiteY2" fmla="*/ 410712 h 410712"/>
                <a:gd name="connsiteX3" fmla="*/ 0 w 821425"/>
                <a:gd name="connsiteY3" fmla="*/ 410712 h 410712"/>
                <a:gd name="connsiteX4" fmla="*/ 0 w 821425"/>
                <a:gd name="connsiteY4" fmla="*/ 0 h 410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425" h="410712">
                  <a:moveTo>
                    <a:pt x="0" y="0"/>
                  </a:moveTo>
                  <a:lnTo>
                    <a:pt x="821425" y="0"/>
                  </a:lnTo>
                  <a:lnTo>
                    <a:pt x="821425" y="410712"/>
                  </a:lnTo>
                  <a:lnTo>
                    <a:pt x="0" y="410712"/>
                  </a:lnTo>
                  <a:lnTo>
                    <a:pt x="0" y="0"/>
                  </a:lnTo>
                  <a:close/>
                </a:path>
              </a:pathLst>
            </a:custGeom>
            <a:solidFill>
              <a:schemeClr val="bg1"/>
            </a:solidFill>
            <a:ln>
              <a:solidFill>
                <a:srgbClr val="4E5B6F"/>
              </a:solidFill>
            </a:ln>
            <a:effectLst/>
          </p:spPr>
          <p:style>
            <a:lnRef idx="2">
              <a:schemeClr val="dk1">
                <a:shade val="80000"/>
                <a:hueOff val="0"/>
                <a:satOff val="0"/>
                <a:lumOff val="0"/>
                <a:alphaOff val="0"/>
              </a:schemeClr>
            </a:lnRef>
            <a:fillRef idx="1">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eaLnBrk="0" hangingPunct="0">
                <a:lnSpc>
                  <a:spcPct val="90000"/>
                </a:lnSpc>
                <a:spcAft>
                  <a:spcPts val="0"/>
                </a:spcAft>
                <a:defRPr/>
              </a:pPr>
              <a:r>
                <a:rPr lang="en-US" sz="900" dirty="0">
                  <a:solidFill>
                    <a:schemeClr val="tx1"/>
                  </a:solidFill>
                </a:rPr>
                <a:t>Community Corrections Subaccount (58% or up to capped allocation)</a:t>
              </a:r>
            </a:p>
            <a:p>
              <a:pPr algn="ctr" defTabSz="400050" eaLnBrk="0" hangingPunct="0">
                <a:lnSpc>
                  <a:spcPct val="90000"/>
                </a:lnSpc>
                <a:spcAft>
                  <a:spcPct val="35000"/>
                </a:spcAft>
                <a:defRPr/>
              </a:pPr>
              <a:r>
                <a:rPr lang="en-US" sz="900" dirty="0">
                  <a:solidFill>
                    <a:schemeClr val="tx1"/>
                  </a:solidFill>
                </a:rPr>
                <a:t>$842,900,000</a:t>
              </a:r>
            </a:p>
          </p:txBody>
        </p:sp>
        <p:sp>
          <p:nvSpPr>
            <p:cNvPr id="79" name="Freeform 78"/>
            <p:cNvSpPr/>
            <p:nvPr/>
          </p:nvSpPr>
          <p:spPr>
            <a:xfrm>
              <a:off x="2673859" y="4569335"/>
              <a:ext cx="1444752" cy="530352"/>
            </a:xfrm>
            <a:custGeom>
              <a:avLst/>
              <a:gdLst>
                <a:gd name="connsiteX0" fmla="*/ 0 w 821425"/>
                <a:gd name="connsiteY0" fmla="*/ 0 h 410712"/>
                <a:gd name="connsiteX1" fmla="*/ 821425 w 821425"/>
                <a:gd name="connsiteY1" fmla="*/ 0 h 410712"/>
                <a:gd name="connsiteX2" fmla="*/ 821425 w 821425"/>
                <a:gd name="connsiteY2" fmla="*/ 410712 h 410712"/>
                <a:gd name="connsiteX3" fmla="*/ 0 w 821425"/>
                <a:gd name="connsiteY3" fmla="*/ 410712 h 410712"/>
                <a:gd name="connsiteX4" fmla="*/ 0 w 821425"/>
                <a:gd name="connsiteY4" fmla="*/ 0 h 410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425" h="410712">
                  <a:moveTo>
                    <a:pt x="0" y="0"/>
                  </a:moveTo>
                  <a:lnTo>
                    <a:pt x="821425" y="0"/>
                  </a:lnTo>
                  <a:lnTo>
                    <a:pt x="821425" y="410712"/>
                  </a:lnTo>
                  <a:lnTo>
                    <a:pt x="0" y="410712"/>
                  </a:lnTo>
                  <a:lnTo>
                    <a:pt x="0" y="0"/>
                  </a:lnTo>
                  <a:close/>
                </a:path>
              </a:pathLst>
            </a:custGeom>
            <a:solidFill>
              <a:schemeClr val="bg1"/>
            </a:solidFill>
            <a:ln>
              <a:solidFill>
                <a:srgbClr val="4E5B6F"/>
              </a:solidFill>
            </a:ln>
            <a:effectLst/>
          </p:spPr>
          <p:style>
            <a:lnRef idx="2">
              <a:schemeClr val="dk1">
                <a:shade val="80000"/>
                <a:hueOff val="0"/>
                <a:satOff val="0"/>
                <a:lumOff val="0"/>
                <a:alphaOff val="0"/>
              </a:schemeClr>
            </a:lnRef>
            <a:fillRef idx="1">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eaLnBrk="0" hangingPunct="0">
                <a:lnSpc>
                  <a:spcPct val="90000"/>
                </a:lnSpc>
                <a:spcAft>
                  <a:spcPts val="0"/>
                </a:spcAft>
                <a:defRPr/>
              </a:pPr>
              <a:r>
                <a:rPr lang="en-US" sz="900" dirty="0">
                  <a:solidFill>
                    <a:schemeClr val="tx1"/>
                  </a:solidFill>
                </a:rPr>
                <a:t>Enhancing Law Enforcement Activities Subaccount </a:t>
              </a:r>
            </a:p>
            <a:p>
              <a:pPr algn="ctr" defTabSz="400050" eaLnBrk="0" hangingPunct="0">
                <a:lnSpc>
                  <a:spcPct val="90000"/>
                </a:lnSpc>
                <a:spcAft>
                  <a:spcPct val="35000"/>
                </a:spcAft>
                <a:defRPr/>
              </a:pPr>
              <a:r>
                <a:rPr lang="en-US" sz="900" dirty="0">
                  <a:solidFill>
                    <a:schemeClr val="tx1"/>
                  </a:solidFill>
                </a:rPr>
                <a:t>$489,900,000</a:t>
              </a:r>
            </a:p>
          </p:txBody>
        </p:sp>
        <p:sp>
          <p:nvSpPr>
            <p:cNvPr id="80" name="Freeform 79"/>
            <p:cNvSpPr/>
            <p:nvPr/>
          </p:nvSpPr>
          <p:spPr>
            <a:xfrm>
              <a:off x="2673859" y="5312418"/>
              <a:ext cx="1444752" cy="532002"/>
            </a:xfrm>
            <a:custGeom>
              <a:avLst/>
              <a:gdLst>
                <a:gd name="connsiteX0" fmla="*/ 0 w 821425"/>
                <a:gd name="connsiteY0" fmla="*/ 0 h 410712"/>
                <a:gd name="connsiteX1" fmla="*/ 821425 w 821425"/>
                <a:gd name="connsiteY1" fmla="*/ 0 h 410712"/>
                <a:gd name="connsiteX2" fmla="*/ 821425 w 821425"/>
                <a:gd name="connsiteY2" fmla="*/ 410712 h 410712"/>
                <a:gd name="connsiteX3" fmla="*/ 0 w 821425"/>
                <a:gd name="connsiteY3" fmla="*/ 410712 h 410712"/>
                <a:gd name="connsiteX4" fmla="*/ 0 w 821425"/>
                <a:gd name="connsiteY4" fmla="*/ 0 h 410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425" h="410712">
                  <a:moveTo>
                    <a:pt x="0" y="0"/>
                  </a:moveTo>
                  <a:lnTo>
                    <a:pt x="821425" y="0"/>
                  </a:lnTo>
                  <a:lnTo>
                    <a:pt x="821425" y="410712"/>
                  </a:lnTo>
                  <a:lnTo>
                    <a:pt x="0" y="410712"/>
                  </a:lnTo>
                  <a:lnTo>
                    <a:pt x="0" y="0"/>
                  </a:lnTo>
                  <a:close/>
                </a:path>
              </a:pathLst>
            </a:custGeom>
            <a:solidFill>
              <a:schemeClr val="bg1"/>
            </a:solidFill>
            <a:ln>
              <a:solidFill>
                <a:srgbClr val="4E5B6F"/>
              </a:solidFill>
            </a:ln>
            <a:effectLst/>
          </p:spPr>
          <p:style>
            <a:lnRef idx="2">
              <a:schemeClr val="dk1">
                <a:shade val="80000"/>
                <a:hueOff val="0"/>
                <a:satOff val="0"/>
                <a:lumOff val="0"/>
                <a:alphaOff val="0"/>
              </a:schemeClr>
            </a:lnRef>
            <a:fillRef idx="1">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eaLnBrk="0" hangingPunct="0">
                <a:lnSpc>
                  <a:spcPct val="90000"/>
                </a:lnSpc>
                <a:spcAft>
                  <a:spcPts val="0"/>
                </a:spcAft>
                <a:defRPr/>
              </a:pPr>
              <a:r>
                <a:rPr lang="en-US" sz="900" dirty="0">
                  <a:solidFill>
                    <a:schemeClr val="tx1"/>
                  </a:solidFill>
                </a:rPr>
                <a:t>Enhancing Law Enforcement Activities Growth Special Account </a:t>
              </a:r>
              <a:r>
                <a:rPr lang="en-US" sz="800" dirty="0">
                  <a:solidFill>
                    <a:schemeClr val="tx1"/>
                  </a:solidFill>
                </a:rPr>
                <a:t>(Residual VLF revenue above the capped allocation) </a:t>
              </a:r>
              <a:r>
                <a:rPr lang="en-US" sz="900" dirty="0">
                  <a:solidFill>
                    <a:schemeClr val="tx1"/>
                  </a:solidFill>
                </a:rPr>
                <a:t>$0</a:t>
              </a:r>
            </a:p>
          </p:txBody>
        </p:sp>
        <p:sp>
          <p:nvSpPr>
            <p:cNvPr id="81" name="Freeform 80"/>
            <p:cNvSpPr/>
            <p:nvPr/>
          </p:nvSpPr>
          <p:spPr>
            <a:xfrm>
              <a:off x="6771063" y="2178225"/>
              <a:ext cx="1600200" cy="667512"/>
            </a:xfrm>
            <a:custGeom>
              <a:avLst/>
              <a:gdLst>
                <a:gd name="connsiteX0" fmla="*/ 0 w 1557627"/>
                <a:gd name="connsiteY0" fmla="*/ 0 h 566191"/>
                <a:gd name="connsiteX1" fmla="*/ 1557627 w 1557627"/>
                <a:gd name="connsiteY1" fmla="*/ 0 h 566191"/>
                <a:gd name="connsiteX2" fmla="*/ 1557627 w 1557627"/>
                <a:gd name="connsiteY2" fmla="*/ 566191 h 566191"/>
                <a:gd name="connsiteX3" fmla="*/ 0 w 1557627"/>
                <a:gd name="connsiteY3" fmla="*/ 566191 h 566191"/>
                <a:gd name="connsiteX4" fmla="*/ 0 w 1557627"/>
                <a:gd name="connsiteY4" fmla="*/ 0 h 566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7627" h="566191">
                  <a:moveTo>
                    <a:pt x="0" y="0"/>
                  </a:moveTo>
                  <a:lnTo>
                    <a:pt x="1557627" y="0"/>
                  </a:lnTo>
                  <a:lnTo>
                    <a:pt x="1557627" y="566191"/>
                  </a:lnTo>
                  <a:lnTo>
                    <a:pt x="0" y="566191"/>
                  </a:lnTo>
                  <a:lnTo>
                    <a:pt x="0" y="0"/>
                  </a:lnTo>
                  <a:close/>
                </a:path>
              </a:pathLst>
            </a:custGeom>
            <a:solidFill>
              <a:schemeClr val="bg1"/>
            </a:solidFill>
            <a:ln>
              <a:solidFill>
                <a:srgbClr val="4E5B6F"/>
              </a:solidFill>
            </a:ln>
            <a:effectLst/>
          </p:spPr>
          <p:style>
            <a:lnRef idx="2">
              <a:schemeClr val="dk1">
                <a:shade val="80000"/>
                <a:hueOff val="0"/>
                <a:satOff val="0"/>
                <a:lumOff val="0"/>
                <a:alphaOff val="0"/>
              </a:schemeClr>
            </a:lnRef>
            <a:fillRef idx="1">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eaLnBrk="0" hangingPunct="0">
                <a:lnSpc>
                  <a:spcPct val="90000"/>
                </a:lnSpc>
                <a:spcAft>
                  <a:spcPts val="0"/>
                </a:spcAft>
                <a:defRPr/>
              </a:pPr>
              <a:r>
                <a:rPr lang="en-US" sz="1100" b="1" dirty="0">
                  <a:solidFill>
                    <a:schemeClr val="tx1"/>
                  </a:solidFill>
                </a:rPr>
                <a:t>Sales and use Tax Growth Account </a:t>
              </a:r>
            </a:p>
            <a:p>
              <a:pPr algn="ctr" defTabSz="400050" eaLnBrk="0" hangingPunct="0">
                <a:lnSpc>
                  <a:spcPct val="90000"/>
                </a:lnSpc>
                <a:spcAft>
                  <a:spcPts val="0"/>
                </a:spcAft>
                <a:defRPr/>
              </a:pPr>
              <a:r>
                <a:rPr lang="en-US" sz="900" dirty="0">
                  <a:solidFill>
                    <a:schemeClr val="tx1"/>
                  </a:solidFill>
                </a:rPr>
                <a:t>(Excess revenues above </a:t>
              </a:r>
            </a:p>
            <a:p>
              <a:pPr algn="ctr" defTabSz="400050" eaLnBrk="0" hangingPunct="0">
                <a:lnSpc>
                  <a:spcPct val="90000"/>
                </a:lnSpc>
                <a:spcAft>
                  <a:spcPts val="0"/>
                </a:spcAft>
                <a:defRPr/>
              </a:pPr>
              <a:r>
                <a:rPr lang="en-US" sz="900" dirty="0">
                  <a:solidFill>
                    <a:schemeClr val="tx1"/>
                  </a:solidFill>
                </a:rPr>
                <a:t>base allocations)</a:t>
              </a:r>
            </a:p>
            <a:p>
              <a:pPr algn="ctr" defTabSz="400050" eaLnBrk="0" hangingPunct="0">
                <a:lnSpc>
                  <a:spcPct val="90000"/>
                </a:lnSpc>
                <a:spcAft>
                  <a:spcPts val="0"/>
                </a:spcAft>
                <a:defRPr/>
              </a:pPr>
              <a:r>
                <a:rPr lang="en-US" sz="900" dirty="0">
                  <a:solidFill>
                    <a:schemeClr val="tx1"/>
                  </a:solidFill>
                </a:rPr>
                <a:t>$221,710,976</a:t>
              </a:r>
            </a:p>
          </p:txBody>
        </p:sp>
        <p:sp>
          <p:nvSpPr>
            <p:cNvPr id="82" name="Freeform 81"/>
            <p:cNvSpPr/>
            <p:nvPr/>
          </p:nvSpPr>
          <p:spPr>
            <a:xfrm>
              <a:off x="6166741" y="3107921"/>
              <a:ext cx="1259012" cy="532002"/>
            </a:xfrm>
            <a:custGeom>
              <a:avLst/>
              <a:gdLst>
                <a:gd name="connsiteX0" fmla="*/ 0 w 841985"/>
                <a:gd name="connsiteY0" fmla="*/ 0 h 472389"/>
                <a:gd name="connsiteX1" fmla="*/ 841985 w 841985"/>
                <a:gd name="connsiteY1" fmla="*/ 0 h 472389"/>
                <a:gd name="connsiteX2" fmla="*/ 841985 w 841985"/>
                <a:gd name="connsiteY2" fmla="*/ 472389 h 472389"/>
                <a:gd name="connsiteX3" fmla="*/ 0 w 841985"/>
                <a:gd name="connsiteY3" fmla="*/ 472389 h 472389"/>
                <a:gd name="connsiteX4" fmla="*/ 0 w 841985"/>
                <a:gd name="connsiteY4" fmla="*/ 0 h 4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985" h="472389">
                  <a:moveTo>
                    <a:pt x="0" y="0"/>
                  </a:moveTo>
                  <a:lnTo>
                    <a:pt x="841985" y="0"/>
                  </a:lnTo>
                  <a:lnTo>
                    <a:pt x="841985" y="472389"/>
                  </a:lnTo>
                  <a:lnTo>
                    <a:pt x="0" y="472389"/>
                  </a:lnTo>
                  <a:lnTo>
                    <a:pt x="0" y="0"/>
                  </a:lnTo>
                  <a:close/>
                </a:path>
              </a:pathLst>
            </a:custGeom>
            <a:solidFill>
              <a:schemeClr val="bg1"/>
            </a:solidFill>
            <a:ln>
              <a:solidFill>
                <a:srgbClr val="4E5B6F"/>
              </a:solidFill>
            </a:ln>
            <a:effectLst/>
          </p:spPr>
          <p:style>
            <a:lnRef idx="2">
              <a:schemeClr val="dk1">
                <a:shade val="80000"/>
                <a:hueOff val="0"/>
                <a:satOff val="0"/>
                <a:lumOff val="0"/>
                <a:alphaOff val="0"/>
              </a:schemeClr>
            </a:lnRef>
            <a:fillRef idx="1">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eaLnBrk="0" hangingPunct="0">
                <a:lnSpc>
                  <a:spcPct val="90000"/>
                </a:lnSpc>
                <a:spcAft>
                  <a:spcPts val="0"/>
                </a:spcAft>
                <a:defRPr/>
              </a:pPr>
              <a:r>
                <a:rPr lang="en-US" sz="900" dirty="0">
                  <a:solidFill>
                    <a:schemeClr val="tx1"/>
                  </a:solidFill>
                </a:rPr>
                <a:t>Support Services Growth Subaccount (65%)</a:t>
              </a:r>
            </a:p>
            <a:p>
              <a:pPr algn="ctr" defTabSz="400050" eaLnBrk="0" hangingPunct="0">
                <a:lnSpc>
                  <a:spcPct val="90000"/>
                </a:lnSpc>
                <a:spcAft>
                  <a:spcPct val="35000"/>
                </a:spcAft>
                <a:defRPr/>
              </a:pPr>
              <a:r>
                <a:rPr lang="en-US" sz="900" dirty="0">
                  <a:solidFill>
                    <a:schemeClr val="tx1"/>
                  </a:solidFill>
                </a:rPr>
                <a:t>$144,112,134</a:t>
              </a:r>
            </a:p>
          </p:txBody>
        </p:sp>
        <p:sp>
          <p:nvSpPr>
            <p:cNvPr id="83" name="Freeform 82"/>
            <p:cNvSpPr/>
            <p:nvPr/>
          </p:nvSpPr>
          <p:spPr>
            <a:xfrm>
              <a:off x="6071491" y="3875459"/>
              <a:ext cx="1124712" cy="516544"/>
            </a:xfrm>
            <a:custGeom>
              <a:avLst/>
              <a:gdLst>
                <a:gd name="connsiteX0" fmla="*/ 0 w 821425"/>
                <a:gd name="connsiteY0" fmla="*/ 0 h 410712"/>
                <a:gd name="connsiteX1" fmla="*/ 821425 w 821425"/>
                <a:gd name="connsiteY1" fmla="*/ 0 h 410712"/>
                <a:gd name="connsiteX2" fmla="*/ 821425 w 821425"/>
                <a:gd name="connsiteY2" fmla="*/ 410712 h 410712"/>
                <a:gd name="connsiteX3" fmla="*/ 0 w 821425"/>
                <a:gd name="connsiteY3" fmla="*/ 410712 h 410712"/>
                <a:gd name="connsiteX4" fmla="*/ 0 w 821425"/>
                <a:gd name="connsiteY4" fmla="*/ 0 h 410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425" h="410712">
                  <a:moveTo>
                    <a:pt x="0" y="0"/>
                  </a:moveTo>
                  <a:lnTo>
                    <a:pt x="821425" y="0"/>
                  </a:lnTo>
                  <a:lnTo>
                    <a:pt x="821425" y="410712"/>
                  </a:lnTo>
                  <a:lnTo>
                    <a:pt x="0" y="410712"/>
                  </a:lnTo>
                  <a:lnTo>
                    <a:pt x="0" y="0"/>
                  </a:lnTo>
                  <a:close/>
                </a:path>
              </a:pathLst>
            </a:custGeom>
            <a:solidFill>
              <a:schemeClr val="bg1"/>
            </a:solidFill>
            <a:ln>
              <a:solidFill>
                <a:srgbClr val="4E5B6F"/>
              </a:solidFill>
            </a:ln>
            <a:effectLst/>
          </p:spPr>
          <p:style>
            <a:lnRef idx="2">
              <a:schemeClr val="dk1">
                <a:shade val="80000"/>
                <a:hueOff val="0"/>
                <a:satOff val="0"/>
                <a:lumOff val="0"/>
                <a:alphaOff val="0"/>
              </a:schemeClr>
            </a:lnRef>
            <a:fillRef idx="1">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eaLnBrk="0" hangingPunct="0">
                <a:lnSpc>
                  <a:spcPct val="90000"/>
                </a:lnSpc>
                <a:spcAft>
                  <a:spcPts val="0"/>
                </a:spcAft>
                <a:defRPr/>
              </a:pPr>
              <a:r>
                <a:rPr lang="en-US" sz="900" dirty="0">
                  <a:solidFill>
                    <a:schemeClr val="tx1"/>
                  </a:solidFill>
                </a:rPr>
                <a:t>Protective Services Growth Special Account (40% for CWS and 42% general) $118,215,184</a:t>
              </a:r>
            </a:p>
          </p:txBody>
        </p:sp>
        <p:sp>
          <p:nvSpPr>
            <p:cNvPr id="84" name="Freeform 83"/>
            <p:cNvSpPr/>
            <p:nvPr/>
          </p:nvSpPr>
          <p:spPr>
            <a:xfrm>
              <a:off x="6099211" y="4615378"/>
              <a:ext cx="1124712" cy="532002"/>
            </a:xfrm>
            <a:custGeom>
              <a:avLst/>
              <a:gdLst>
                <a:gd name="connsiteX0" fmla="*/ 0 w 821425"/>
                <a:gd name="connsiteY0" fmla="*/ 0 h 410712"/>
                <a:gd name="connsiteX1" fmla="*/ 821425 w 821425"/>
                <a:gd name="connsiteY1" fmla="*/ 0 h 410712"/>
                <a:gd name="connsiteX2" fmla="*/ 821425 w 821425"/>
                <a:gd name="connsiteY2" fmla="*/ 410712 h 410712"/>
                <a:gd name="connsiteX3" fmla="*/ 0 w 821425"/>
                <a:gd name="connsiteY3" fmla="*/ 410712 h 410712"/>
                <a:gd name="connsiteX4" fmla="*/ 0 w 821425"/>
                <a:gd name="connsiteY4" fmla="*/ 0 h 410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425" h="410712">
                  <a:moveTo>
                    <a:pt x="0" y="0"/>
                  </a:moveTo>
                  <a:lnTo>
                    <a:pt x="821425" y="0"/>
                  </a:lnTo>
                  <a:lnTo>
                    <a:pt x="821425" y="410712"/>
                  </a:lnTo>
                  <a:lnTo>
                    <a:pt x="0" y="410712"/>
                  </a:lnTo>
                  <a:lnTo>
                    <a:pt x="0" y="0"/>
                  </a:lnTo>
                  <a:close/>
                </a:path>
              </a:pathLst>
            </a:custGeom>
            <a:solidFill>
              <a:schemeClr val="bg1"/>
            </a:solidFill>
            <a:ln>
              <a:solidFill>
                <a:srgbClr val="4E5B6F"/>
              </a:solidFill>
            </a:ln>
            <a:effectLst/>
          </p:spPr>
          <p:style>
            <a:lnRef idx="2">
              <a:schemeClr val="dk1">
                <a:shade val="80000"/>
                <a:hueOff val="0"/>
                <a:satOff val="0"/>
                <a:lumOff val="0"/>
                <a:alphaOff val="0"/>
              </a:schemeClr>
            </a:lnRef>
            <a:fillRef idx="1">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eaLnBrk="0" hangingPunct="0">
                <a:lnSpc>
                  <a:spcPct val="90000"/>
                </a:lnSpc>
                <a:spcAft>
                  <a:spcPts val="0"/>
                </a:spcAft>
                <a:defRPr/>
              </a:pPr>
              <a:r>
                <a:rPr lang="en-US" sz="900" dirty="0">
                  <a:solidFill>
                    <a:schemeClr val="tx1"/>
                  </a:solidFill>
                </a:rPr>
                <a:t>Behavioral Health Services Growth </a:t>
              </a:r>
            </a:p>
            <a:p>
              <a:pPr algn="ctr" defTabSz="400050" eaLnBrk="0" hangingPunct="0">
                <a:lnSpc>
                  <a:spcPct val="90000"/>
                </a:lnSpc>
                <a:spcAft>
                  <a:spcPts val="0"/>
                </a:spcAft>
                <a:defRPr/>
              </a:pPr>
              <a:r>
                <a:rPr lang="en-US" sz="900" dirty="0">
                  <a:solidFill>
                    <a:schemeClr val="tx1"/>
                  </a:solidFill>
                </a:rPr>
                <a:t>Special Account  </a:t>
              </a:r>
            </a:p>
            <a:p>
              <a:pPr algn="ctr" defTabSz="400050" eaLnBrk="0" hangingPunct="0">
                <a:lnSpc>
                  <a:spcPct val="90000"/>
                </a:lnSpc>
                <a:spcAft>
                  <a:spcPts val="0"/>
                </a:spcAft>
                <a:defRPr/>
              </a:pPr>
              <a:r>
                <a:rPr lang="en-US" sz="900" dirty="0">
                  <a:solidFill>
                    <a:schemeClr val="tx1"/>
                  </a:solidFill>
                </a:rPr>
                <a:t>(13%) $18,691,344</a:t>
              </a:r>
            </a:p>
          </p:txBody>
        </p:sp>
        <p:sp>
          <p:nvSpPr>
            <p:cNvPr id="85" name="Freeform 84"/>
            <p:cNvSpPr/>
            <p:nvPr/>
          </p:nvSpPr>
          <p:spPr>
            <a:xfrm>
              <a:off x="6101875" y="5286297"/>
              <a:ext cx="1127295" cy="532002"/>
            </a:xfrm>
            <a:custGeom>
              <a:avLst/>
              <a:gdLst>
                <a:gd name="connsiteX0" fmla="*/ 0 w 821425"/>
                <a:gd name="connsiteY0" fmla="*/ 0 h 410712"/>
                <a:gd name="connsiteX1" fmla="*/ 821425 w 821425"/>
                <a:gd name="connsiteY1" fmla="*/ 0 h 410712"/>
                <a:gd name="connsiteX2" fmla="*/ 821425 w 821425"/>
                <a:gd name="connsiteY2" fmla="*/ 410712 h 410712"/>
                <a:gd name="connsiteX3" fmla="*/ 0 w 821425"/>
                <a:gd name="connsiteY3" fmla="*/ 410712 h 410712"/>
                <a:gd name="connsiteX4" fmla="*/ 0 w 821425"/>
                <a:gd name="connsiteY4" fmla="*/ 0 h 410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425" h="410712">
                  <a:moveTo>
                    <a:pt x="0" y="0"/>
                  </a:moveTo>
                  <a:lnTo>
                    <a:pt x="821425" y="0"/>
                  </a:lnTo>
                  <a:lnTo>
                    <a:pt x="821425" y="410712"/>
                  </a:lnTo>
                  <a:lnTo>
                    <a:pt x="0" y="410712"/>
                  </a:lnTo>
                  <a:lnTo>
                    <a:pt x="0" y="0"/>
                  </a:lnTo>
                  <a:close/>
                </a:path>
              </a:pathLst>
            </a:custGeom>
            <a:solidFill>
              <a:schemeClr val="bg1"/>
            </a:solidFill>
            <a:ln>
              <a:solidFill>
                <a:srgbClr val="4E5B6F"/>
              </a:solidFill>
            </a:ln>
            <a:effectLst/>
          </p:spPr>
          <p:style>
            <a:lnRef idx="2">
              <a:schemeClr val="dk1">
                <a:shade val="80000"/>
                <a:hueOff val="0"/>
                <a:satOff val="0"/>
                <a:lumOff val="0"/>
                <a:alphaOff val="0"/>
              </a:schemeClr>
            </a:lnRef>
            <a:fillRef idx="1">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eaLnBrk="0" hangingPunct="0">
                <a:lnSpc>
                  <a:spcPct val="90000"/>
                </a:lnSpc>
                <a:spcAft>
                  <a:spcPts val="0"/>
                </a:spcAft>
                <a:defRPr/>
              </a:pPr>
              <a:r>
                <a:rPr lang="en-US" sz="900" dirty="0">
                  <a:solidFill>
                    <a:schemeClr val="tx1"/>
                  </a:solidFill>
                </a:rPr>
                <a:t>Mental Health Subaccount (5%) </a:t>
              </a:r>
            </a:p>
            <a:p>
              <a:pPr algn="ctr" defTabSz="400050" eaLnBrk="0" hangingPunct="0">
                <a:lnSpc>
                  <a:spcPct val="90000"/>
                </a:lnSpc>
                <a:spcAft>
                  <a:spcPct val="35000"/>
                </a:spcAft>
                <a:defRPr/>
              </a:pPr>
              <a:r>
                <a:rPr lang="en-US" sz="900" dirty="0">
                  <a:solidFill>
                    <a:schemeClr val="tx1"/>
                  </a:solidFill>
                </a:rPr>
                <a:t>$7,205,607</a:t>
              </a:r>
            </a:p>
          </p:txBody>
        </p:sp>
        <p:sp>
          <p:nvSpPr>
            <p:cNvPr id="86" name="Freeform 85"/>
            <p:cNvSpPr/>
            <p:nvPr/>
          </p:nvSpPr>
          <p:spPr>
            <a:xfrm>
              <a:off x="7696965" y="3107921"/>
              <a:ext cx="1356064" cy="532002"/>
            </a:xfrm>
            <a:custGeom>
              <a:avLst/>
              <a:gdLst>
                <a:gd name="connsiteX0" fmla="*/ 0 w 821425"/>
                <a:gd name="connsiteY0" fmla="*/ 0 h 410712"/>
                <a:gd name="connsiteX1" fmla="*/ 821425 w 821425"/>
                <a:gd name="connsiteY1" fmla="*/ 0 h 410712"/>
                <a:gd name="connsiteX2" fmla="*/ 821425 w 821425"/>
                <a:gd name="connsiteY2" fmla="*/ 410712 h 410712"/>
                <a:gd name="connsiteX3" fmla="*/ 0 w 821425"/>
                <a:gd name="connsiteY3" fmla="*/ 410712 h 410712"/>
                <a:gd name="connsiteX4" fmla="*/ 0 w 821425"/>
                <a:gd name="connsiteY4" fmla="*/ 0 h 410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425" h="410712">
                  <a:moveTo>
                    <a:pt x="0" y="0"/>
                  </a:moveTo>
                  <a:lnTo>
                    <a:pt x="821425" y="0"/>
                  </a:lnTo>
                  <a:lnTo>
                    <a:pt x="821425" y="410712"/>
                  </a:lnTo>
                  <a:lnTo>
                    <a:pt x="0" y="410712"/>
                  </a:lnTo>
                  <a:lnTo>
                    <a:pt x="0" y="0"/>
                  </a:lnTo>
                  <a:close/>
                </a:path>
              </a:pathLst>
            </a:custGeom>
            <a:solidFill>
              <a:schemeClr val="bg1"/>
            </a:solidFill>
            <a:ln>
              <a:solidFill>
                <a:srgbClr val="4E5B6F"/>
              </a:solidFill>
            </a:ln>
            <a:effectLst/>
          </p:spPr>
          <p:style>
            <a:lnRef idx="2">
              <a:schemeClr val="dk1">
                <a:shade val="80000"/>
                <a:hueOff val="0"/>
                <a:satOff val="0"/>
                <a:lumOff val="0"/>
                <a:alphaOff val="0"/>
              </a:schemeClr>
            </a:lnRef>
            <a:fillRef idx="1">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eaLnBrk="0" hangingPunct="0">
                <a:lnSpc>
                  <a:spcPct val="90000"/>
                </a:lnSpc>
                <a:spcAft>
                  <a:spcPts val="0"/>
                </a:spcAft>
                <a:defRPr/>
              </a:pPr>
              <a:r>
                <a:rPr lang="en-US" sz="900" dirty="0">
                  <a:solidFill>
                    <a:schemeClr val="tx1"/>
                  </a:solidFill>
                </a:rPr>
                <a:t>Law Enforcement Services Growth Subaccount  (35%)</a:t>
              </a:r>
            </a:p>
            <a:p>
              <a:pPr algn="ctr" defTabSz="400050" eaLnBrk="0" hangingPunct="0">
                <a:lnSpc>
                  <a:spcPct val="90000"/>
                </a:lnSpc>
                <a:spcAft>
                  <a:spcPct val="35000"/>
                </a:spcAft>
                <a:defRPr/>
              </a:pPr>
              <a:r>
                <a:rPr lang="en-US" sz="900" dirty="0">
                  <a:solidFill>
                    <a:schemeClr val="tx1"/>
                  </a:solidFill>
                </a:rPr>
                <a:t>$77,598,842</a:t>
              </a:r>
            </a:p>
          </p:txBody>
        </p:sp>
        <p:sp>
          <p:nvSpPr>
            <p:cNvPr id="87" name="Freeform 86"/>
            <p:cNvSpPr/>
            <p:nvPr/>
          </p:nvSpPr>
          <p:spPr>
            <a:xfrm>
              <a:off x="7926293" y="3842739"/>
              <a:ext cx="1124712" cy="505838"/>
            </a:xfrm>
            <a:custGeom>
              <a:avLst/>
              <a:gdLst>
                <a:gd name="connsiteX0" fmla="*/ 0 w 821425"/>
                <a:gd name="connsiteY0" fmla="*/ 0 h 410712"/>
                <a:gd name="connsiteX1" fmla="*/ 821425 w 821425"/>
                <a:gd name="connsiteY1" fmla="*/ 0 h 410712"/>
                <a:gd name="connsiteX2" fmla="*/ 821425 w 821425"/>
                <a:gd name="connsiteY2" fmla="*/ 410712 h 410712"/>
                <a:gd name="connsiteX3" fmla="*/ 0 w 821425"/>
                <a:gd name="connsiteY3" fmla="*/ 410712 h 410712"/>
                <a:gd name="connsiteX4" fmla="*/ 0 w 821425"/>
                <a:gd name="connsiteY4" fmla="*/ 0 h 410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425" h="410712">
                  <a:moveTo>
                    <a:pt x="0" y="0"/>
                  </a:moveTo>
                  <a:lnTo>
                    <a:pt x="821425" y="0"/>
                  </a:lnTo>
                  <a:lnTo>
                    <a:pt x="821425" y="410712"/>
                  </a:lnTo>
                  <a:lnTo>
                    <a:pt x="0" y="410712"/>
                  </a:lnTo>
                  <a:lnTo>
                    <a:pt x="0" y="0"/>
                  </a:lnTo>
                  <a:close/>
                </a:path>
              </a:pathLst>
            </a:custGeom>
            <a:solidFill>
              <a:schemeClr val="bg1"/>
            </a:solidFill>
            <a:ln>
              <a:solidFill>
                <a:srgbClr val="4E5B6F"/>
              </a:solidFill>
            </a:ln>
            <a:effectLst/>
          </p:spPr>
          <p:style>
            <a:lnRef idx="2">
              <a:schemeClr val="dk1">
                <a:shade val="80000"/>
                <a:hueOff val="0"/>
                <a:satOff val="0"/>
                <a:lumOff val="0"/>
                <a:alphaOff val="0"/>
              </a:schemeClr>
            </a:lnRef>
            <a:fillRef idx="1">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eaLnBrk="0" hangingPunct="0">
                <a:lnSpc>
                  <a:spcPct val="90000"/>
                </a:lnSpc>
                <a:spcAft>
                  <a:spcPts val="0"/>
                </a:spcAft>
                <a:defRPr/>
              </a:pPr>
              <a:r>
                <a:rPr lang="en-US" sz="900" dirty="0">
                  <a:solidFill>
                    <a:schemeClr val="tx1"/>
                  </a:solidFill>
                </a:rPr>
                <a:t>Trial Court Security Growth Special </a:t>
              </a:r>
            </a:p>
            <a:p>
              <a:pPr algn="ctr" defTabSz="400050" eaLnBrk="0" hangingPunct="0">
                <a:lnSpc>
                  <a:spcPct val="90000"/>
                </a:lnSpc>
                <a:spcAft>
                  <a:spcPts val="0"/>
                </a:spcAft>
                <a:defRPr/>
              </a:pPr>
              <a:r>
                <a:rPr lang="en-US" sz="900" dirty="0">
                  <a:solidFill>
                    <a:schemeClr val="tx1"/>
                  </a:solidFill>
                </a:rPr>
                <a:t>Account (10%)</a:t>
              </a:r>
            </a:p>
            <a:p>
              <a:pPr algn="ctr" defTabSz="400050" eaLnBrk="0" hangingPunct="0">
                <a:lnSpc>
                  <a:spcPct val="90000"/>
                </a:lnSpc>
                <a:spcAft>
                  <a:spcPct val="35000"/>
                </a:spcAft>
                <a:defRPr/>
              </a:pPr>
              <a:r>
                <a:rPr lang="en-US" sz="900" dirty="0">
                  <a:solidFill>
                    <a:schemeClr val="tx1"/>
                  </a:solidFill>
                </a:rPr>
                <a:t>$7,759,884</a:t>
              </a:r>
            </a:p>
          </p:txBody>
        </p:sp>
        <p:sp>
          <p:nvSpPr>
            <p:cNvPr id="88" name="Freeform 87"/>
            <p:cNvSpPr/>
            <p:nvPr/>
          </p:nvSpPr>
          <p:spPr>
            <a:xfrm>
              <a:off x="7926293" y="4514252"/>
              <a:ext cx="1124712" cy="505838"/>
            </a:xfrm>
            <a:custGeom>
              <a:avLst/>
              <a:gdLst>
                <a:gd name="connsiteX0" fmla="*/ 0 w 821425"/>
                <a:gd name="connsiteY0" fmla="*/ 0 h 410712"/>
                <a:gd name="connsiteX1" fmla="*/ 821425 w 821425"/>
                <a:gd name="connsiteY1" fmla="*/ 0 h 410712"/>
                <a:gd name="connsiteX2" fmla="*/ 821425 w 821425"/>
                <a:gd name="connsiteY2" fmla="*/ 410712 h 410712"/>
                <a:gd name="connsiteX3" fmla="*/ 0 w 821425"/>
                <a:gd name="connsiteY3" fmla="*/ 410712 h 410712"/>
                <a:gd name="connsiteX4" fmla="*/ 0 w 821425"/>
                <a:gd name="connsiteY4" fmla="*/ 0 h 410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425" h="410712">
                  <a:moveTo>
                    <a:pt x="0" y="0"/>
                  </a:moveTo>
                  <a:lnTo>
                    <a:pt x="821425" y="0"/>
                  </a:lnTo>
                  <a:lnTo>
                    <a:pt x="821425" y="410712"/>
                  </a:lnTo>
                  <a:lnTo>
                    <a:pt x="0" y="410712"/>
                  </a:lnTo>
                  <a:lnTo>
                    <a:pt x="0" y="0"/>
                  </a:lnTo>
                  <a:close/>
                </a:path>
              </a:pathLst>
            </a:custGeom>
            <a:solidFill>
              <a:schemeClr val="bg1"/>
            </a:solidFill>
            <a:ln>
              <a:solidFill>
                <a:srgbClr val="4E5B6F"/>
              </a:solidFill>
            </a:ln>
            <a:effectLst/>
          </p:spPr>
          <p:style>
            <a:lnRef idx="2">
              <a:schemeClr val="dk1">
                <a:shade val="80000"/>
                <a:hueOff val="0"/>
                <a:satOff val="0"/>
                <a:lumOff val="0"/>
                <a:alphaOff val="0"/>
              </a:schemeClr>
            </a:lnRef>
            <a:fillRef idx="1">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eaLnBrk="0" hangingPunct="0">
                <a:lnSpc>
                  <a:spcPct val="90000"/>
                </a:lnSpc>
                <a:spcAft>
                  <a:spcPts val="0"/>
                </a:spcAft>
                <a:defRPr/>
              </a:pPr>
              <a:r>
                <a:rPr lang="en-US" sz="900" dirty="0">
                  <a:solidFill>
                    <a:schemeClr val="tx1"/>
                  </a:solidFill>
                </a:rPr>
                <a:t>Community Corrections Growth Special </a:t>
              </a:r>
            </a:p>
            <a:p>
              <a:pPr algn="ctr" defTabSz="400050" eaLnBrk="0" hangingPunct="0">
                <a:lnSpc>
                  <a:spcPct val="90000"/>
                </a:lnSpc>
                <a:spcAft>
                  <a:spcPts val="0"/>
                </a:spcAft>
                <a:defRPr/>
              </a:pPr>
              <a:r>
                <a:rPr lang="en-US" sz="900" dirty="0">
                  <a:solidFill>
                    <a:schemeClr val="tx1"/>
                  </a:solidFill>
                </a:rPr>
                <a:t>Account (75%)</a:t>
              </a:r>
            </a:p>
            <a:p>
              <a:pPr algn="ctr" defTabSz="400050" eaLnBrk="0" hangingPunct="0">
                <a:lnSpc>
                  <a:spcPct val="90000"/>
                </a:lnSpc>
                <a:spcAft>
                  <a:spcPct val="35000"/>
                </a:spcAft>
                <a:defRPr/>
              </a:pPr>
              <a:r>
                <a:rPr lang="en-US" sz="900" dirty="0">
                  <a:solidFill>
                    <a:schemeClr val="tx1"/>
                  </a:solidFill>
                </a:rPr>
                <a:t>$58,199,131</a:t>
              </a:r>
            </a:p>
          </p:txBody>
        </p:sp>
        <p:sp>
          <p:nvSpPr>
            <p:cNvPr id="89" name="Freeform 88"/>
            <p:cNvSpPr/>
            <p:nvPr/>
          </p:nvSpPr>
          <p:spPr>
            <a:xfrm>
              <a:off x="7926293" y="5169130"/>
              <a:ext cx="1124712" cy="505838"/>
            </a:xfrm>
            <a:custGeom>
              <a:avLst/>
              <a:gdLst>
                <a:gd name="connsiteX0" fmla="*/ 0 w 821425"/>
                <a:gd name="connsiteY0" fmla="*/ 0 h 410712"/>
                <a:gd name="connsiteX1" fmla="*/ 821425 w 821425"/>
                <a:gd name="connsiteY1" fmla="*/ 0 h 410712"/>
                <a:gd name="connsiteX2" fmla="*/ 821425 w 821425"/>
                <a:gd name="connsiteY2" fmla="*/ 410712 h 410712"/>
                <a:gd name="connsiteX3" fmla="*/ 0 w 821425"/>
                <a:gd name="connsiteY3" fmla="*/ 410712 h 410712"/>
                <a:gd name="connsiteX4" fmla="*/ 0 w 821425"/>
                <a:gd name="connsiteY4" fmla="*/ 0 h 410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425" h="410712">
                  <a:moveTo>
                    <a:pt x="0" y="0"/>
                  </a:moveTo>
                  <a:lnTo>
                    <a:pt x="821425" y="0"/>
                  </a:lnTo>
                  <a:lnTo>
                    <a:pt x="821425" y="410712"/>
                  </a:lnTo>
                  <a:lnTo>
                    <a:pt x="0" y="410712"/>
                  </a:lnTo>
                  <a:lnTo>
                    <a:pt x="0" y="0"/>
                  </a:lnTo>
                  <a:close/>
                </a:path>
              </a:pathLst>
            </a:custGeom>
            <a:solidFill>
              <a:schemeClr val="bg1"/>
            </a:solidFill>
            <a:ln>
              <a:solidFill>
                <a:srgbClr val="4E5B6F"/>
              </a:solidFill>
            </a:ln>
            <a:effectLst/>
          </p:spPr>
          <p:style>
            <a:lnRef idx="2">
              <a:schemeClr val="dk1">
                <a:shade val="80000"/>
                <a:hueOff val="0"/>
                <a:satOff val="0"/>
                <a:lumOff val="0"/>
                <a:alphaOff val="0"/>
              </a:schemeClr>
            </a:lnRef>
            <a:fillRef idx="1">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eaLnBrk="0" hangingPunct="0">
                <a:lnSpc>
                  <a:spcPct val="90000"/>
                </a:lnSpc>
                <a:spcAft>
                  <a:spcPts val="0"/>
                </a:spcAft>
                <a:defRPr/>
              </a:pPr>
              <a:r>
                <a:rPr lang="en-US" sz="900" dirty="0">
                  <a:solidFill>
                    <a:schemeClr val="tx1"/>
                  </a:solidFill>
                </a:rPr>
                <a:t>Juvenile Justice </a:t>
              </a:r>
            </a:p>
            <a:p>
              <a:pPr algn="ctr" defTabSz="400050" eaLnBrk="0" hangingPunct="0">
                <a:lnSpc>
                  <a:spcPct val="90000"/>
                </a:lnSpc>
                <a:spcAft>
                  <a:spcPts val="0"/>
                </a:spcAft>
                <a:defRPr/>
              </a:pPr>
              <a:r>
                <a:rPr lang="en-US" sz="900" dirty="0">
                  <a:solidFill>
                    <a:schemeClr val="tx1"/>
                  </a:solidFill>
                </a:rPr>
                <a:t>Growth Special </a:t>
              </a:r>
            </a:p>
            <a:p>
              <a:pPr algn="ctr" defTabSz="400050" eaLnBrk="0" hangingPunct="0">
                <a:lnSpc>
                  <a:spcPct val="90000"/>
                </a:lnSpc>
                <a:spcAft>
                  <a:spcPts val="0"/>
                </a:spcAft>
                <a:defRPr/>
              </a:pPr>
              <a:r>
                <a:rPr lang="en-US" sz="900" dirty="0">
                  <a:solidFill>
                    <a:schemeClr val="tx1"/>
                  </a:solidFill>
                </a:rPr>
                <a:t>Account (10%)</a:t>
              </a:r>
            </a:p>
            <a:p>
              <a:pPr algn="ctr" defTabSz="400050" eaLnBrk="0" hangingPunct="0">
                <a:lnSpc>
                  <a:spcPct val="90000"/>
                </a:lnSpc>
                <a:spcAft>
                  <a:spcPct val="35000"/>
                </a:spcAft>
                <a:defRPr/>
              </a:pPr>
              <a:r>
                <a:rPr lang="en-US" sz="900" dirty="0">
                  <a:solidFill>
                    <a:schemeClr val="tx1"/>
                  </a:solidFill>
                </a:rPr>
                <a:t>$7,759,884</a:t>
              </a:r>
            </a:p>
          </p:txBody>
        </p:sp>
        <p:sp>
          <p:nvSpPr>
            <p:cNvPr id="90" name="Freeform 89"/>
            <p:cNvSpPr/>
            <p:nvPr/>
          </p:nvSpPr>
          <p:spPr>
            <a:xfrm>
              <a:off x="7926293" y="5773871"/>
              <a:ext cx="1124712" cy="634477"/>
            </a:xfrm>
            <a:custGeom>
              <a:avLst/>
              <a:gdLst>
                <a:gd name="connsiteX0" fmla="*/ 0 w 821425"/>
                <a:gd name="connsiteY0" fmla="*/ 0 h 410712"/>
                <a:gd name="connsiteX1" fmla="*/ 821425 w 821425"/>
                <a:gd name="connsiteY1" fmla="*/ 0 h 410712"/>
                <a:gd name="connsiteX2" fmla="*/ 821425 w 821425"/>
                <a:gd name="connsiteY2" fmla="*/ 410712 h 410712"/>
                <a:gd name="connsiteX3" fmla="*/ 0 w 821425"/>
                <a:gd name="connsiteY3" fmla="*/ 410712 h 410712"/>
                <a:gd name="connsiteX4" fmla="*/ 0 w 821425"/>
                <a:gd name="connsiteY4" fmla="*/ 0 h 410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425" h="410712">
                  <a:moveTo>
                    <a:pt x="0" y="0"/>
                  </a:moveTo>
                  <a:lnTo>
                    <a:pt x="821425" y="0"/>
                  </a:lnTo>
                  <a:lnTo>
                    <a:pt x="821425" y="410712"/>
                  </a:lnTo>
                  <a:lnTo>
                    <a:pt x="0" y="410712"/>
                  </a:lnTo>
                  <a:lnTo>
                    <a:pt x="0" y="0"/>
                  </a:lnTo>
                  <a:close/>
                </a:path>
              </a:pathLst>
            </a:custGeom>
            <a:solidFill>
              <a:schemeClr val="bg1"/>
            </a:solidFill>
            <a:ln>
              <a:solidFill>
                <a:srgbClr val="4E5B6F"/>
              </a:solidFill>
            </a:ln>
            <a:effectLst/>
          </p:spPr>
          <p:style>
            <a:lnRef idx="2">
              <a:schemeClr val="dk1">
                <a:shade val="80000"/>
                <a:hueOff val="0"/>
                <a:satOff val="0"/>
                <a:lumOff val="0"/>
                <a:alphaOff val="0"/>
              </a:schemeClr>
            </a:lnRef>
            <a:fillRef idx="1">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eaLnBrk="0" hangingPunct="0">
                <a:lnSpc>
                  <a:spcPct val="90000"/>
                </a:lnSpc>
                <a:spcAft>
                  <a:spcPts val="0"/>
                </a:spcAft>
                <a:defRPr/>
              </a:pPr>
              <a:r>
                <a:rPr lang="en-US" sz="900" dirty="0">
                  <a:solidFill>
                    <a:schemeClr val="tx1"/>
                  </a:solidFill>
                </a:rPr>
                <a:t>District Attorney &amp; Public Defender Growth Special </a:t>
              </a:r>
            </a:p>
            <a:p>
              <a:pPr algn="ctr" defTabSz="400050" eaLnBrk="0" hangingPunct="0">
                <a:lnSpc>
                  <a:spcPct val="90000"/>
                </a:lnSpc>
                <a:spcAft>
                  <a:spcPts val="0"/>
                </a:spcAft>
                <a:defRPr/>
              </a:pPr>
              <a:r>
                <a:rPr lang="en-US" sz="900" dirty="0">
                  <a:solidFill>
                    <a:schemeClr val="tx1"/>
                  </a:solidFill>
                </a:rPr>
                <a:t>Account (5%)</a:t>
              </a:r>
            </a:p>
            <a:p>
              <a:pPr algn="ctr" defTabSz="400050" eaLnBrk="0" hangingPunct="0">
                <a:lnSpc>
                  <a:spcPct val="90000"/>
                </a:lnSpc>
                <a:spcAft>
                  <a:spcPct val="35000"/>
                </a:spcAft>
                <a:defRPr/>
              </a:pPr>
              <a:r>
                <a:rPr lang="en-US" sz="900" dirty="0">
                  <a:solidFill>
                    <a:schemeClr val="tx1"/>
                  </a:solidFill>
                </a:rPr>
                <a:t>$3,879,942</a:t>
              </a:r>
            </a:p>
          </p:txBody>
        </p:sp>
      </p:grpSp>
      <p:cxnSp>
        <p:nvCxnSpPr>
          <p:cNvPr id="48131" name="Straight Connector 91"/>
          <p:cNvCxnSpPr>
            <a:cxnSpLocks noChangeShapeType="1"/>
          </p:cNvCxnSpPr>
          <p:nvPr/>
        </p:nvCxnSpPr>
        <p:spPr bwMode="auto">
          <a:xfrm>
            <a:off x="1403350" y="5286375"/>
            <a:ext cx="0" cy="215900"/>
          </a:xfrm>
          <a:prstGeom prst="line">
            <a:avLst/>
          </a:prstGeom>
          <a:noFill/>
          <a:ln w="25400" algn="ctr">
            <a:solidFill>
              <a:srgbClr val="4E5B6F"/>
            </a:solidFill>
            <a:round/>
            <a:headEnd/>
            <a:tailEnd/>
          </a:ln>
        </p:spPr>
      </p:cxnSp>
      <p:cxnSp>
        <p:nvCxnSpPr>
          <p:cNvPr id="48132" name="Straight Connector 95"/>
          <p:cNvCxnSpPr>
            <a:cxnSpLocks noChangeShapeType="1"/>
          </p:cNvCxnSpPr>
          <p:nvPr/>
        </p:nvCxnSpPr>
        <p:spPr bwMode="auto">
          <a:xfrm>
            <a:off x="4335463" y="2930525"/>
            <a:ext cx="0" cy="2016125"/>
          </a:xfrm>
          <a:prstGeom prst="line">
            <a:avLst/>
          </a:prstGeom>
          <a:noFill/>
          <a:ln w="25400" algn="ctr">
            <a:solidFill>
              <a:srgbClr val="4E5B6F"/>
            </a:solidFill>
            <a:round/>
            <a:headEnd/>
            <a:tailEnd/>
          </a:ln>
        </p:spPr>
      </p:cxnSp>
      <p:cxnSp>
        <p:nvCxnSpPr>
          <p:cNvPr id="48133" name="Straight Connector 97"/>
          <p:cNvCxnSpPr>
            <a:cxnSpLocks noChangeShapeType="1"/>
          </p:cNvCxnSpPr>
          <p:nvPr/>
        </p:nvCxnSpPr>
        <p:spPr bwMode="auto">
          <a:xfrm>
            <a:off x="4110038" y="4946650"/>
            <a:ext cx="215900" cy="0"/>
          </a:xfrm>
          <a:prstGeom prst="line">
            <a:avLst/>
          </a:prstGeom>
          <a:noFill/>
          <a:ln w="25400" algn="ctr">
            <a:solidFill>
              <a:srgbClr val="4E5B6F"/>
            </a:solidFill>
            <a:round/>
            <a:headEnd/>
            <a:tailEnd/>
          </a:ln>
        </p:spPr>
      </p:cxnSp>
      <p:cxnSp>
        <p:nvCxnSpPr>
          <p:cNvPr id="48134" name="Straight Connector 98"/>
          <p:cNvCxnSpPr>
            <a:cxnSpLocks noChangeShapeType="1"/>
          </p:cNvCxnSpPr>
          <p:nvPr/>
        </p:nvCxnSpPr>
        <p:spPr bwMode="auto">
          <a:xfrm>
            <a:off x="4110038" y="4265613"/>
            <a:ext cx="415925" cy="0"/>
          </a:xfrm>
          <a:prstGeom prst="line">
            <a:avLst/>
          </a:prstGeom>
          <a:noFill/>
          <a:ln w="25400" algn="ctr">
            <a:solidFill>
              <a:srgbClr val="4E5B6F"/>
            </a:solidFill>
            <a:round/>
            <a:headEnd/>
            <a:tailEnd/>
          </a:ln>
        </p:spPr>
      </p:cxnSp>
      <p:cxnSp>
        <p:nvCxnSpPr>
          <p:cNvPr id="48135" name="Straight Connector 100"/>
          <p:cNvCxnSpPr>
            <a:cxnSpLocks noChangeShapeType="1"/>
          </p:cNvCxnSpPr>
          <p:nvPr/>
        </p:nvCxnSpPr>
        <p:spPr bwMode="auto">
          <a:xfrm flipV="1">
            <a:off x="4119563" y="3455988"/>
            <a:ext cx="406400" cy="0"/>
          </a:xfrm>
          <a:prstGeom prst="line">
            <a:avLst/>
          </a:prstGeom>
          <a:noFill/>
          <a:ln w="25400" algn="ctr">
            <a:solidFill>
              <a:srgbClr val="4E5B6F"/>
            </a:solidFill>
            <a:round/>
            <a:headEnd/>
            <a:tailEnd/>
          </a:ln>
        </p:spPr>
      </p:cxnSp>
      <p:cxnSp>
        <p:nvCxnSpPr>
          <p:cNvPr id="48136" name="Straight Connector 101"/>
          <p:cNvCxnSpPr>
            <a:cxnSpLocks noChangeShapeType="1"/>
          </p:cNvCxnSpPr>
          <p:nvPr/>
        </p:nvCxnSpPr>
        <p:spPr bwMode="auto">
          <a:xfrm flipH="1">
            <a:off x="3379788" y="5286375"/>
            <a:ext cx="0" cy="219075"/>
          </a:xfrm>
          <a:prstGeom prst="line">
            <a:avLst/>
          </a:prstGeom>
          <a:noFill/>
          <a:ln w="25400" algn="ctr">
            <a:solidFill>
              <a:srgbClr val="4E5B6F"/>
            </a:solidFill>
            <a:round/>
            <a:headEnd/>
            <a:tailEnd/>
          </a:ln>
        </p:spPr>
      </p:cxnSp>
      <p:cxnSp>
        <p:nvCxnSpPr>
          <p:cNvPr id="48137" name="Straight Connector 102"/>
          <p:cNvCxnSpPr>
            <a:cxnSpLocks noChangeShapeType="1"/>
          </p:cNvCxnSpPr>
          <p:nvPr/>
        </p:nvCxnSpPr>
        <p:spPr bwMode="auto">
          <a:xfrm flipH="1">
            <a:off x="4608513" y="4532313"/>
            <a:ext cx="0" cy="1185862"/>
          </a:xfrm>
          <a:prstGeom prst="line">
            <a:avLst/>
          </a:prstGeom>
          <a:noFill/>
          <a:ln w="25400" algn="ctr">
            <a:solidFill>
              <a:srgbClr val="4E5B6F"/>
            </a:solidFill>
            <a:round/>
            <a:headEnd/>
            <a:tailEnd/>
          </a:ln>
        </p:spPr>
      </p:cxnSp>
      <p:cxnSp>
        <p:nvCxnSpPr>
          <p:cNvPr id="48138" name="Straight Connector 104"/>
          <p:cNvCxnSpPr>
            <a:cxnSpLocks noChangeShapeType="1"/>
          </p:cNvCxnSpPr>
          <p:nvPr/>
        </p:nvCxnSpPr>
        <p:spPr bwMode="auto">
          <a:xfrm>
            <a:off x="4608513" y="5718175"/>
            <a:ext cx="155575" cy="0"/>
          </a:xfrm>
          <a:prstGeom prst="line">
            <a:avLst/>
          </a:prstGeom>
          <a:noFill/>
          <a:ln w="25400" algn="ctr">
            <a:solidFill>
              <a:srgbClr val="4E5B6F"/>
            </a:solidFill>
            <a:round/>
            <a:headEnd/>
            <a:tailEnd/>
          </a:ln>
        </p:spPr>
      </p:cxnSp>
      <p:cxnSp>
        <p:nvCxnSpPr>
          <p:cNvPr id="48139" name="Straight Connector 105"/>
          <p:cNvCxnSpPr>
            <a:cxnSpLocks noChangeShapeType="1"/>
          </p:cNvCxnSpPr>
          <p:nvPr/>
        </p:nvCxnSpPr>
        <p:spPr bwMode="auto">
          <a:xfrm>
            <a:off x="4608513" y="5056188"/>
            <a:ext cx="155575" cy="0"/>
          </a:xfrm>
          <a:prstGeom prst="line">
            <a:avLst/>
          </a:prstGeom>
          <a:noFill/>
          <a:ln w="25400" algn="ctr">
            <a:solidFill>
              <a:srgbClr val="4E5B6F"/>
            </a:solidFill>
            <a:round/>
            <a:headEnd/>
            <a:tailEnd/>
          </a:ln>
        </p:spPr>
      </p:cxnSp>
      <p:cxnSp>
        <p:nvCxnSpPr>
          <p:cNvPr id="48140" name="Straight Connector 107"/>
          <p:cNvCxnSpPr>
            <a:cxnSpLocks noChangeShapeType="1"/>
          </p:cNvCxnSpPr>
          <p:nvPr/>
        </p:nvCxnSpPr>
        <p:spPr bwMode="auto">
          <a:xfrm>
            <a:off x="2328863" y="2921000"/>
            <a:ext cx="0" cy="2016125"/>
          </a:xfrm>
          <a:prstGeom prst="line">
            <a:avLst/>
          </a:prstGeom>
          <a:noFill/>
          <a:ln w="25400" algn="ctr">
            <a:solidFill>
              <a:srgbClr val="4E5B6F"/>
            </a:solidFill>
            <a:round/>
            <a:headEnd/>
            <a:tailEnd/>
          </a:ln>
        </p:spPr>
      </p:cxnSp>
      <p:cxnSp>
        <p:nvCxnSpPr>
          <p:cNvPr id="48141" name="Straight Connector 108"/>
          <p:cNvCxnSpPr>
            <a:cxnSpLocks noChangeShapeType="1"/>
          </p:cNvCxnSpPr>
          <p:nvPr/>
        </p:nvCxnSpPr>
        <p:spPr bwMode="auto">
          <a:xfrm>
            <a:off x="2122488" y="4927600"/>
            <a:ext cx="206375" cy="0"/>
          </a:xfrm>
          <a:prstGeom prst="line">
            <a:avLst/>
          </a:prstGeom>
          <a:noFill/>
          <a:ln w="25400" algn="ctr">
            <a:solidFill>
              <a:srgbClr val="4E5B6F"/>
            </a:solidFill>
            <a:round/>
            <a:headEnd/>
            <a:tailEnd/>
          </a:ln>
        </p:spPr>
      </p:cxnSp>
      <p:cxnSp>
        <p:nvCxnSpPr>
          <p:cNvPr id="48142" name="Straight Connector 109"/>
          <p:cNvCxnSpPr>
            <a:cxnSpLocks noChangeShapeType="1"/>
          </p:cNvCxnSpPr>
          <p:nvPr/>
        </p:nvCxnSpPr>
        <p:spPr bwMode="auto">
          <a:xfrm>
            <a:off x="2132013" y="3484563"/>
            <a:ext cx="206375" cy="0"/>
          </a:xfrm>
          <a:prstGeom prst="line">
            <a:avLst/>
          </a:prstGeom>
          <a:noFill/>
          <a:ln w="25400" algn="ctr">
            <a:solidFill>
              <a:srgbClr val="4E5B6F"/>
            </a:solidFill>
            <a:round/>
            <a:headEnd/>
            <a:tailEnd/>
          </a:ln>
        </p:spPr>
      </p:cxnSp>
      <p:cxnSp>
        <p:nvCxnSpPr>
          <p:cNvPr id="48143" name="Straight Connector 110"/>
          <p:cNvCxnSpPr>
            <a:cxnSpLocks noChangeShapeType="1"/>
          </p:cNvCxnSpPr>
          <p:nvPr/>
        </p:nvCxnSpPr>
        <p:spPr bwMode="auto">
          <a:xfrm>
            <a:off x="2133600" y="4246563"/>
            <a:ext cx="206375" cy="0"/>
          </a:xfrm>
          <a:prstGeom prst="line">
            <a:avLst/>
          </a:prstGeom>
          <a:noFill/>
          <a:ln w="25400" algn="ctr">
            <a:solidFill>
              <a:srgbClr val="4E5B6F"/>
            </a:solidFill>
            <a:round/>
            <a:headEnd/>
            <a:tailEnd/>
          </a:ln>
        </p:spPr>
      </p:cxnSp>
      <p:cxnSp>
        <p:nvCxnSpPr>
          <p:cNvPr id="48144" name="Straight Connector 122"/>
          <p:cNvCxnSpPr>
            <a:cxnSpLocks noChangeShapeType="1"/>
          </p:cNvCxnSpPr>
          <p:nvPr/>
        </p:nvCxnSpPr>
        <p:spPr bwMode="auto">
          <a:xfrm>
            <a:off x="7570788" y="2930525"/>
            <a:ext cx="0" cy="554038"/>
          </a:xfrm>
          <a:prstGeom prst="line">
            <a:avLst/>
          </a:prstGeom>
          <a:noFill/>
          <a:ln w="25400" algn="ctr">
            <a:solidFill>
              <a:srgbClr val="4E5B6F"/>
            </a:solidFill>
            <a:round/>
            <a:headEnd/>
            <a:tailEnd/>
          </a:ln>
        </p:spPr>
      </p:cxnSp>
      <p:cxnSp>
        <p:nvCxnSpPr>
          <p:cNvPr id="48145" name="Straight Connector 124"/>
          <p:cNvCxnSpPr>
            <a:cxnSpLocks noChangeShapeType="1"/>
          </p:cNvCxnSpPr>
          <p:nvPr/>
        </p:nvCxnSpPr>
        <p:spPr bwMode="auto">
          <a:xfrm>
            <a:off x="7426325" y="3476625"/>
            <a:ext cx="269875" cy="0"/>
          </a:xfrm>
          <a:prstGeom prst="line">
            <a:avLst/>
          </a:prstGeom>
          <a:noFill/>
          <a:ln w="25400" algn="ctr">
            <a:solidFill>
              <a:srgbClr val="4E5B6F"/>
            </a:solidFill>
            <a:round/>
            <a:headEnd/>
            <a:tailEnd/>
          </a:ln>
        </p:spPr>
      </p:cxnSp>
      <p:cxnSp>
        <p:nvCxnSpPr>
          <p:cNvPr id="48146" name="Straight Connector 126"/>
          <p:cNvCxnSpPr>
            <a:cxnSpLocks noChangeShapeType="1"/>
          </p:cNvCxnSpPr>
          <p:nvPr/>
        </p:nvCxnSpPr>
        <p:spPr bwMode="auto">
          <a:xfrm>
            <a:off x="7340600" y="3756025"/>
            <a:ext cx="0" cy="1287463"/>
          </a:xfrm>
          <a:prstGeom prst="line">
            <a:avLst/>
          </a:prstGeom>
          <a:noFill/>
          <a:ln w="25400" algn="ctr">
            <a:solidFill>
              <a:srgbClr val="4E5B6F"/>
            </a:solidFill>
            <a:round/>
            <a:headEnd/>
            <a:tailEnd/>
          </a:ln>
        </p:spPr>
      </p:cxnSp>
      <p:cxnSp>
        <p:nvCxnSpPr>
          <p:cNvPr id="48147" name="Straight Connector 128"/>
          <p:cNvCxnSpPr>
            <a:cxnSpLocks noChangeShapeType="1"/>
          </p:cNvCxnSpPr>
          <p:nvPr/>
        </p:nvCxnSpPr>
        <p:spPr bwMode="auto">
          <a:xfrm flipH="1">
            <a:off x="7227888" y="5764213"/>
            <a:ext cx="103187" cy="0"/>
          </a:xfrm>
          <a:prstGeom prst="line">
            <a:avLst/>
          </a:prstGeom>
          <a:noFill/>
          <a:ln w="25400" algn="ctr">
            <a:solidFill>
              <a:srgbClr val="4E5B6F"/>
            </a:solidFill>
            <a:prstDash val="sysDash"/>
            <a:round/>
            <a:headEnd/>
            <a:tailEnd/>
          </a:ln>
        </p:spPr>
      </p:cxnSp>
      <p:cxnSp>
        <p:nvCxnSpPr>
          <p:cNvPr id="48148" name="Straight Connector 131"/>
          <p:cNvCxnSpPr>
            <a:cxnSpLocks noChangeShapeType="1"/>
          </p:cNvCxnSpPr>
          <p:nvPr/>
        </p:nvCxnSpPr>
        <p:spPr bwMode="auto">
          <a:xfrm flipH="1">
            <a:off x="7231063" y="5043488"/>
            <a:ext cx="103187" cy="0"/>
          </a:xfrm>
          <a:prstGeom prst="line">
            <a:avLst/>
          </a:prstGeom>
          <a:noFill/>
          <a:ln w="25400" algn="ctr">
            <a:solidFill>
              <a:srgbClr val="4E5B6F"/>
            </a:solidFill>
            <a:round/>
            <a:headEnd/>
            <a:tailEnd/>
          </a:ln>
        </p:spPr>
      </p:cxnSp>
      <p:cxnSp>
        <p:nvCxnSpPr>
          <p:cNvPr id="48149" name="Straight Connector 132"/>
          <p:cNvCxnSpPr>
            <a:cxnSpLocks noChangeShapeType="1"/>
          </p:cNvCxnSpPr>
          <p:nvPr/>
        </p:nvCxnSpPr>
        <p:spPr bwMode="auto">
          <a:xfrm flipH="1">
            <a:off x="7197725" y="4273550"/>
            <a:ext cx="131763" cy="0"/>
          </a:xfrm>
          <a:prstGeom prst="line">
            <a:avLst/>
          </a:prstGeom>
          <a:noFill/>
          <a:ln w="25400" algn="ctr">
            <a:solidFill>
              <a:srgbClr val="4E5B6F"/>
            </a:solidFill>
            <a:round/>
            <a:headEnd/>
            <a:tailEnd/>
          </a:ln>
        </p:spPr>
      </p:cxnSp>
      <p:cxnSp>
        <p:nvCxnSpPr>
          <p:cNvPr id="48150" name="Straight Connector 139"/>
          <p:cNvCxnSpPr>
            <a:cxnSpLocks noChangeShapeType="1"/>
          </p:cNvCxnSpPr>
          <p:nvPr/>
        </p:nvCxnSpPr>
        <p:spPr bwMode="auto">
          <a:xfrm>
            <a:off x="7788275" y="3763963"/>
            <a:ext cx="0" cy="2527300"/>
          </a:xfrm>
          <a:prstGeom prst="line">
            <a:avLst/>
          </a:prstGeom>
          <a:noFill/>
          <a:ln w="25400" algn="ctr">
            <a:solidFill>
              <a:srgbClr val="4E5B6F"/>
            </a:solidFill>
            <a:round/>
            <a:headEnd/>
            <a:tailEnd/>
          </a:ln>
        </p:spPr>
      </p:cxnSp>
      <p:cxnSp>
        <p:nvCxnSpPr>
          <p:cNvPr id="48151" name="Straight Connector 140"/>
          <p:cNvCxnSpPr>
            <a:cxnSpLocks noChangeShapeType="1"/>
          </p:cNvCxnSpPr>
          <p:nvPr/>
        </p:nvCxnSpPr>
        <p:spPr bwMode="auto">
          <a:xfrm flipH="1">
            <a:off x="7788275" y="5624513"/>
            <a:ext cx="139700" cy="0"/>
          </a:xfrm>
          <a:prstGeom prst="line">
            <a:avLst/>
          </a:prstGeom>
          <a:noFill/>
          <a:ln w="25400" algn="ctr">
            <a:solidFill>
              <a:srgbClr val="4E5B6F"/>
            </a:solidFill>
            <a:round/>
            <a:headEnd/>
            <a:tailEnd/>
          </a:ln>
        </p:spPr>
      </p:cxnSp>
      <p:cxnSp>
        <p:nvCxnSpPr>
          <p:cNvPr id="48152" name="Straight Connector 141"/>
          <p:cNvCxnSpPr>
            <a:cxnSpLocks noChangeShapeType="1"/>
          </p:cNvCxnSpPr>
          <p:nvPr/>
        </p:nvCxnSpPr>
        <p:spPr bwMode="auto">
          <a:xfrm flipH="1">
            <a:off x="7799388" y="4945063"/>
            <a:ext cx="103187" cy="0"/>
          </a:xfrm>
          <a:prstGeom prst="line">
            <a:avLst/>
          </a:prstGeom>
          <a:noFill/>
          <a:ln w="25400" algn="ctr">
            <a:solidFill>
              <a:srgbClr val="4E5B6F"/>
            </a:solidFill>
            <a:round/>
            <a:headEnd/>
            <a:tailEnd/>
          </a:ln>
        </p:spPr>
      </p:cxnSp>
      <p:cxnSp>
        <p:nvCxnSpPr>
          <p:cNvPr id="48153" name="Straight Connector 142"/>
          <p:cNvCxnSpPr>
            <a:cxnSpLocks noChangeShapeType="1"/>
          </p:cNvCxnSpPr>
          <p:nvPr/>
        </p:nvCxnSpPr>
        <p:spPr bwMode="auto">
          <a:xfrm flipH="1">
            <a:off x="7788275" y="4281488"/>
            <a:ext cx="131763" cy="0"/>
          </a:xfrm>
          <a:prstGeom prst="line">
            <a:avLst/>
          </a:prstGeom>
          <a:noFill/>
          <a:ln w="25400" algn="ctr">
            <a:solidFill>
              <a:srgbClr val="4E5B6F"/>
            </a:solidFill>
            <a:round/>
            <a:headEnd/>
            <a:tailEnd/>
          </a:ln>
        </p:spPr>
      </p:cxnSp>
      <p:cxnSp>
        <p:nvCxnSpPr>
          <p:cNvPr id="48154" name="Straight Connector 145"/>
          <p:cNvCxnSpPr>
            <a:cxnSpLocks noChangeShapeType="1"/>
          </p:cNvCxnSpPr>
          <p:nvPr/>
        </p:nvCxnSpPr>
        <p:spPr bwMode="auto">
          <a:xfrm flipH="1">
            <a:off x="7783513" y="6291263"/>
            <a:ext cx="138112" cy="0"/>
          </a:xfrm>
          <a:prstGeom prst="line">
            <a:avLst/>
          </a:prstGeom>
          <a:noFill/>
          <a:ln w="25400" algn="ctr">
            <a:solidFill>
              <a:srgbClr val="4E5B6F"/>
            </a:solidFill>
            <a:round/>
            <a:headEnd/>
            <a:tailEnd/>
          </a:ln>
        </p:spPr>
      </p:cxnSp>
      <p:cxnSp>
        <p:nvCxnSpPr>
          <p:cNvPr id="48155" name="Straight Connector 148"/>
          <p:cNvCxnSpPr>
            <a:cxnSpLocks noChangeShapeType="1"/>
          </p:cNvCxnSpPr>
          <p:nvPr/>
        </p:nvCxnSpPr>
        <p:spPr bwMode="auto">
          <a:xfrm>
            <a:off x="992188" y="2019300"/>
            <a:ext cx="6704012" cy="0"/>
          </a:xfrm>
          <a:prstGeom prst="line">
            <a:avLst/>
          </a:prstGeom>
          <a:noFill/>
          <a:ln w="25400" algn="ctr">
            <a:solidFill>
              <a:srgbClr val="4E5B6F"/>
            </a:solidFill>
            <a:round/>
            <a:headEnd/>
            <a:tailEnd/>
          </a:ln>
        </p:spPr>
      </p:cxnSp>
      <p:cxnSp>
        <p:nvCxnSpPr>
          <p:cNvPr id="48156" name="Straight Connector 151"/>
          <p:cNvCxnSpPr>
            <a:cxnSpLocks noChangeShapeType="1"/>
          </p:cNvCxnSpPr>
          <p:nvPr/>
        </p:nvCxnSpPr>
        <p:spPr bwMode="auto">
          <a:xfrm>
            <a:off x="1001713" y="2019300"/>
            <a:ext cx="0" cy="214313"/>
          </a:xfrm>
          <a:prstGeom prst="line">
            <a:avLst/>
          </a:prstGeom>
          <a:noFill/>
          <a:ln w="25400" algn="ctr">
            <a:solidFill>
              <a:srgbClr val="4E5B6F"/>
            </a:solidFill>
            <a:round/>
            <a:headEnd/>
            <a:tailEnd/>
          </a:ln>
        </p:spPr>
      </p:cxnSp>
      <p:cxnSp>
        <p:nvCxnSpPr>
          <p:cNvPr id="48157" name="Straight Connector 152"/>
          <p:cNvCxnSpPr>
            <a:cxnSpLocks noChangeShapeType="1"/>
          </p:cNvCxnSpPr>
          <p:nvPr/>
        </p:nvCxnSpPr>
        <p:spPr bwMode="auto">
          <a:xfrm>
            <a:off x="7696200" y="2009775"/>
            <a:ext cx="0" cy="214313"/>
          </a:xfrm>
          <a:prstGeom prst="line">
            <a:avLst/>
          </a:prstGeom>
          <a:noFill/>
          <a:ln w="25400" algn="ctr">
            <a:solidFill>
              <a:srgbClr val="4E5B6F"/>
            </a:solidFill>
            <a:round/>
            <a:headEnd/>
            <a:tailEnd/>
          </a:ln>
        </p:spPr>
      </p:cxnSp>
      <p:cxnSp>
        <p:nvCxnSpPr>
          <p:cNvPr id="48158" name="Straight Connector 153"/>
          <p:cNvCxnSpPr>
            <a:cxnSpLocks noChangeShapeType="1"/>
          </p:cNvCxnSpPr>
          <p:nvPr/>
        </p:nvCxnSpPr>
        <p:spPr bwMode="auto">
          <a:xfrm>
            <a:off x="4764088" y="2006600"/>
            <a:ext cx="0" cy="214313"/>
          </a:xfrm>
          <a:prstGeom prst="line">
            <a:avLst/>
          </a:prstGeom>
          <a:noFill/>
          <a:ln w="25400" algn="ctr">
            <a:solidFill>
              <a:srgbClr val="4E5B6F"/>
            </a:solidFill>
            <a:round/>
            <a:headEnd/>
            <a:tailEnd/>
          </a:ln>
        </p:spPr>
      </p:cxnSp>
      <p:cxnSp>
        <p:nvCxnSpPr>
          <p:cNvPr id="48159" name="Straight Connector 154"/>
          <p:cNvCxnSpPr>
            <a:cxnSpLocks noChangeShapeType="1"/>
          </p:cNvCxnSpPr>
          <p:nvPr/>
        </p:nvCxnSpPr>
        <p:spPr bwMode="auto">
          <a:xfrm>
            <a:off x="2814638" y="2019300"/>
            <a:ext cx="0" cy="214313"/>
          </a:xfrm>
          <a:prstGeom prst="line">
            <a:avLst/>
          </a:prstGeom>
          <a:noFill/>
          <a:ln w="25400" algn="ctr">
            <a:solidFill>
              <a:srgbClr val="4E5B6F"/>
            </a:solidFill>
            <a:round/>
            <a:headEnd/>
            <a:tailEnd/>
          </a:ln>
        </p:spPr>
      </p:cxnSp>
      <p:cxnSp>
        <p:nvCxnSpPr>
          <p:cNvPr id="48160" name="Straight Connector 155"/>
          <p:cNvCxnSpPr>
            <a:cxnSpLocks noChangeShapeType="1"/>
          </p:cNvCxnSpPr>
          <p:nvPr/>
        </p:nvCxnSpPr>
        <p:spPr bwMode="auto">
          <a:xfrm>
            <a:off x="4537075" y="1814513"/>
            <a:ext cx="0" cy="214312"/>
          </a:xfrm>
          <a:prstGeom prst="line">
            <a:avLst/>
          </a:prstGeom>
          <a:noFill/>
          <a:ln w="25400" algn="ctr">
            <a:solidFill>
              <a:srgbClr val="4E5B6F"/>
            </a:solidFill>
            <a:round/>
            <a:headEnd/>
            <a:tailEnd/>
          </a:ln>
        </p:spPr>
      </p:cxnSp>
      <p:cxnSp>
        <p:nvCxnSpPr>
          <p:cNvPr id="48161" name="Straight Connector 159"/>
          <p:cNvCxnSpPr>
            <a:cxnSpLocks noChangeShapeType="1"/>
          </p:cNvCxnSpPr>
          <p:nvPr/>
        </p:nvCxnSpPr>
        <p:spPr bwMode="auto">
          <a:xfrm>
            <a:off x="7348538" y="5027613"/>
            <a:ext cx="0" cy="733425"/>
          </a:xfrm>
          <a:prstGeom prst="line">
            <a:avLst/>
          </a:prstGeom>
          <a:noFill/>
          <a:ln w="25400" algn="ctr">
            <a:solidFill>
              <a:srgbClr val="4E5B6F"/>
            </a:solidFill>
            <a:prstDash val="sysDash"/>
            <a:round/>
            <a:headEnd/>
            <a:tailEnd/>
          </a:ln>
        </p:spPr>
      </p:cxnSp>
    </p:spTree>
  </p:cSld>
  <p:clrMapOvr>
    <a:masterClrMapping/>
  </p:clrMapOvr>
  <p:transition spd="med">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4"/>
          <p:cNvSpPr>
            <a:spLocks noGrp="1"/>
          </p:cNvSpPr>
          <p:nvPr>
            <p:ph type="title"/>
          </p:nvPr>
        </p:nvSpPr>
        <p:spPr>
          <a:xfrm>
            <a:off x="504825" y="192088"/>
            <a:ext cx="7983538" cy="841375"/>
          </a:xfrm>
        </p:spPr>
        <p:txBody>
          <a:bodyPr/>
          <a:lstStyle/>
          <a:p>
            <a:r>
              <a:rPr lang="en-US" sz="3600" dirty="0" smtClean="0">
                <a:effectLst/>
              </a:rPr>
              <a:t>State Structure for Support Services </a:t>
            </a:r>
            <a:br>
              <a:rPr lang="en-US" sz="3600" dirty="0" smtClean="0">
                <a:effectLst/>
              </a:rPr>
            </a:br>
            <a:r>
              <a:rPr lang="en-US" sz="3600" dirty="0" smtClean="0">
                <a:effectLst/>
              </a:rPr>
              <a:t>for FY 2012-13 </a:t>
            </a:r>
            <a:endParaRPr lang="en-US" sz="1800" b="0" dirty="0" smtClean="0">
              <a:effectLst/>
            </a:endParaRPr>
          </a:p>
        </p:txBody>
      </p:sp>
      <p:sp>
        <p:nvSpPr>
          <p:cNvPr id="8" name="Freeform 7"/>
          <p:cNvSpPr/>
          <p:nvPr/>
        </p:nvSpPr>
        <p:spPr>
          <a:xfrm>
            <a:off x="8113713" y="2946400"/>
            <a:ext cx="96837" cy="306388"/>
          </a:xfrm>
          <a:custGeom>
            <a:avLst/>
            <a:gdLst/>
            <a:ahLst/>
            <a:cxnLst/>
            <a:rect l="0" t="0" r="0" b="0"/>
            <a:pathLst>
              <a:path>
                <a:moveTo>
                  <a:pt x="45720" y="0"/>
                </a:moveTo>
                <a:lnTo>
                  <a:pt x="45720" y="157344"/>
                </a:lnTo>
                <a:lnTo>
                  <a:pt x="51517" y="157344"/>
                </a:lnTo>
                <a:lnTo>
                  <a:pt x="51517" y="306183"/>
                </a:lnTo>
              </a:path>
            </a:pathLst>
          </a:custGeom>
          <a:noFill/>
          <a:ln>
            <a:solidFill>
              <a:srgbClr val="4E5B6F"/>
            </a:solidFill>
          </a:ln>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15" name="Freeform 14"/>
          <p:cNvSpPr/>
          <p:nvPr/>
        </p:nvSpPr>
        <p:spPr>
          <a:xfrm>
            <a:off x="3552825" y="1279525"/>
            <a:ext cx="2419350" cy="573088"/>
          </a:xfrm>
          <a:custGeom>
            <a:avLst/>
            <a:gdLst>
              <a:gd name="connsiteX0" fmla="*/ 0 w 2294196"/>
              <a:gd name="connsiteY0" fmla="*/ 0 h 573138"/>
              <a:gd name="connsiteX1" fmla="*/ 2294196 w 2294196"/>
              <a:gd name="connsiteY1" fmla="*/ 0 h 573138"/>
              <a:gd name="connsiteX2" fmla="*/ 2294196 w 2294196"/>
              <a:gd name="connsiteY2" fmla="*/ 573138 h 573138"/>
              <a:gd name="connsiteX3" fmla="*/ 0 w 2294196"/>
              <a:gd name="connsiteY3" fmla="*/ 573138 h 573138"/>
              <a:gd name="connsiteX4" fmla="*/ 0 w 2294196"/>
              <a:gd name="connsiteY4" fmla="*/ 0 h 573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4196" h="573138">
                <a:moveTo>
                  <a:pt x="0" y="0"/>
                </a:moveTo>
                <a:lnTo>
                  <a:pt x="2294196" y="0"/>
                </a:lnTo>
                <a:lnTo>
                  <a:pt x="2294196" y="573138"/>
                </a:lnTo>
                <a:lnTo>
                  <a:pt x="0" y="573138"/>
                </a:lnTo>
                <a:lnTo>
                  <a:pt x="0" y="0"/>
                </a:lnTo>
                <a:close/>
              </a:path>
            </a:pathLst>
          </a:custGeom>
          <a:ln>
            <a:solidFill>
              <a:srgbClr val="4E5B6F"/>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0160" tIns="10160" rIns="10160" bIns="10160" spcCol="1270" anchor="ctr"/>
          <a:lstStyle/>
          <a:p>
            <a:pPr algn="ctr" defTabSz="711200" eaLnBrk="0" hangingPunct="0">
              <a:lnSpc>
                <a:spcPct val="90000"/>
              </a:lnSpc>
              <a:spcAft>
                <a:spcPct val="35000"/>
              </a:spcAft>
              <a:defRPr/>
            </a:pPr>
            <a:r>
              <a:rPr lang="en-US" sz="1600" b="1" dirty="0">
                <a:solidFill>
                  <a:srgbClr val="4E5B6F"/>
                </a:solidFill>
              </a:rPr>
              <a:t>Local Revenue Fund 2011</a:t>
            </a:r>
          </a:p>
          <a:p>
            <a:pPr algn="ctr" defTabSz="711200" eaLnBrk="0" hangingPunct="0">
              <a:lnSpc>
                <a:spcPct val="90000"/>
              </a:lnSpc>
              <a:spcAft>
                <a:spcPct val="35000"/>
              </a:spcAft>
              <a:defRPr/>
            </a:pPr>
            <a:r>
              <a:rPr lang="en-US" sz="1600" b="1" dirty="0">
                <a:solidFill>
                  <a:srgbClr val="4E5B6F"/>
                </a:solidFill>
              </a:rPr>
              <a:t>$5,889,795,000</a:t>
            </a:r>
          </a:p>
        </p:txBody>
      </p:sp>
      <p:sp>
        <p:nvSpPr>
          <p:cNvPr id="16" name="Freeform 15"/>
          <p:cNvSpPr/>
          <p:nvPr/>
        </p:nvSpPr>
        <p:spPr>
          <a:xfrm>
            <a:off x="1373188" y="2341563"/>
            <a:ext cx="2922587" cy="561975"/>
          </a:xfrm>
          <a:custGeom>
            <a:avLst/>
            <a:gdLst>
              <a:gd name="connsiteX0" fmla="*/ 0 w 2642409"/>
              <a:gd name="connsiteY0" fmla="*/ 0 h 562811"/>
              <a:gd name="connsiteX1" fmla="*/ 2642409 w 2642409"/>
              <a:gd name="connsiteY1" fmla="*/ 0 h 562811"/>
              <a:gd name="connsiteX2" fmla="*/ 2642409 w 2642409"/>
              <a:gd name="connsiteY2" fmla="*/ 562811 h 562811"/>
              <a:gd name="connsiteX3" fmla="*/ 0 w 2642409"/>
              <a:gd name="connsiteY3" fmla="*/ 562811 h 562811"/>
              <a:gd name="connsiteX4" fmla="*/ 0 w 2642409"/>
              <a:gd name="connsiteY4" fmla="*/ 0 h 562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2409" h="562811">
                <a:moveTo>
                  <a:pt x="0" y="0"/>
                </a:moveTo>
                <a:lnTo>
                  <a:pt x="2642409" y="0"/>
                </a:lnTo>
                <a:lnTo>
                  <a:pt x="2642409" y="562811"/>
                </a:lnTo>
                <a:lnTo>
                  <a:pt x="0" y="562811"/>
                </a:lnTo>
                <a:lnTo>
                  <a:pt x="0" y="0"/>
                </a:lnTo>
                <a:close/>
              </a:path>
            </a:pathLst>
          </a:custGeom>
          <a:ln>
            <a:solidFill>
              <a:srgbClr val="4E5B6F"/>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8890" tIns="8890" rIns="8890" bIns="8890" spcCol="1270" anchor="ctr"/>
          <a:lstStyle/>
          <a:p>
            <a:pPr algn="ctr" defTabSz="622300" eaLnBrk="0" hangingPunct="0">
              <a:lnSpc>
                <a:spcPct val="90000"/>
              </a:lnSpc>
              <a:spcAft>
                <a:spcPct val="35000"/>
              </a:spcAft>
              <a:defRPr/>
            </a:pPr>
            <a:r>
              <a:rPr lang="en-US" sz="1400" b="1" dirty="0">
                <a:solidFill>
                  <a:srgbClr val="4E5B6F"/>
                </a:solidFill>
              </a:rPr>
              <a:t>Support Services Account</a:t>
            </a:r>
          </a:p>
          <a:p>
            <a:pPr algn="ctr" defTabSz="622300" eaLnBrk="0" hangingPunct="0">
              <a:lnSpc>
                <a:spcPct val="90000"/>
              </a:lnSpc>
              <a:spcAft>
                <a:spcPct val="35000"/>
              </a:spcAft>
              <a:defRPr/>
            </a:pPr>
            <a:r>
              <a:rPr lang="en-US" sz="1200" dirty="0">
                <a:solidFill>
                  <a:srgbClr val="4E5B6F"/>
                </a:solidFill>
              </a:rPr>
              <a:t>$2,604,900,000</a:t>
            </a:r>
          </a:p>
        </p:txBody>
      </p:sp>
      <p:sp>
        <p:nvSpPr>
          <p:cNvPr id="17" name="Freeform 16"/>
          <p:cNvSpPr/>
          <p:nvPr/>
        </p:nvSpPr>
        <p:spPr>
          <a:xfrm>
            <a:off x="238125" y="3079750"/>
            <a:ext cx="2286000" cy="914400"/>
          </a:xfrm>
          <a:custGeom>
            <a:avLst/>
            <a:gdLst>
              <a:gd name="connsiteX0" fmla="*/ 0 w 1596876"/>
              <a:gd name="connsiteY0" fmla="*/ 0 h 990178"/>
              <a:gd name="connsiteX1" fmla="*/ 1596876 w 1596876"/>
              <a:gd name="connsiteY1" fmla="*/ 0 h 990178"/>
              <a:gd name="connsiteX2" fmla="*/ 1596876 w 1596876"/>
              <a:gd name="connsiteY2" fmla="*/ 990178 h 990178"/>
              <a:gd name="connsiteX3" fmla="*/ 0 w 1596876"/>
              <a:gd name="connsiteY3" fmla="*/ 990178 h 990178"/>
              <a:gd name="connsiteX4" fmla="*/ 0 w 1596876"/>
              <a:gd name="connsiteY4" fmla="*/ 0 h 990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6876" h="990178">
                <a:moveTo>
                  <a:pt x="0" y="0"/>
                </a:moveTo>
                <a:lnTo>
                  <a:pt x="1596876" y="0"/>
                </a:lnTo>
                <a:lnTo>
                  <a:pt x="1596876" y="990178"/>
                </a:lnTo>
                <a:lnTo>
                  <a:pt x="0" y="990178"/>
                </a:lnTo>
                <a:lnTo>
                  <a:pt x="0" y="0"/>
                </a:lnTo>
                <a:close/>
              </a:path>
            </a:pathLst>
          </a:custGeom>
          <a:ln>
            <a:solidFill>
              <a:srgbClr val="4E5B6F"/>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7620" tIns="7620" rIns="7620" bIns="7620" spcCol="1270" anchor="ctr"/>
          <a:lstStyle/>
          <a:p>
            <a:pPr algn="ctr" defTabSz="533400" eaLnBrk="0" hangingPunct="0">
              <a:lnSpc>
                <a:spcPct val="90000"/>
              </a:lnSpc>
              <a:spcAft>
                <a:spcPts val="0"/>
              </a:spcAft>
              <a:defRPr/>
            </a:pPr>
            <a:r>
              <a:rPr lang="en-US" sz="1200" b="1" dirty="0">
                <a:solidFill>
                  <a:srgbClr val="4E5B6F"/>
                </a:solidFill>
              </a:rPr>
              <a:t>Protective Services Subaccount</a:t>
            </a:r>
          </a:p>
          <a:p>
            <a:pPr algn="ctr" defTabSz="533400" eaLnBrk="0" hangingPunct="0">
              <a:lnSpc>
                <a:spcPct val="90000"/>
              </a:lnSpc>
              <a:spcAft>
                <a:spcPts val="0"/>
              </a:spcAft>
              <a:defRPr/>
            </a:pPr>
            <a:r>
              <a:rPr lang="en-US" sz="1200" dirty="0">
                <a:solidFill>
                  <a:srgbClr val="4E5B6F"/>
                </a:solidFill>
              </a:rPr>
              <a:t>(63% or up to capped allocation)</a:t>
            </a:r>
          </a:p>
          <a:p>
            <a:pPr algn="ctr" defTabSz="533400" eaLnBrk="0" hangingPunct="0">
              <a:lnSpc>
                <a:spcPct val="90000"/>
              </a:lnSpc>
              <a:spcAft>
                <a:spcPts val="0"/>
              </a:spcAft>
              <a:defRPr/>
            </a:pPr>
            <a:r>
              <a:rPr lang="en-US" sz="1200" dirty="0">
                <a:solidFill>
                  <a:srgbClr val="4E5B6F"/>
                </a:solidFill>
              </a:rPr>
              <a:t>$1,640,400,000</a:t>
            </a:r>
          </a:p>
        </p:txBody>
      </p:sp>
      <p:sp>
        <p:nvSpPr>
          <p:cNvPr id="18" name="Freeform 17"/>
          <p:cNvSpPr/>
          <p:nvPr/>
        </p:nvSpPr>
        <p:spPr>
          <a:xfrm>
            <a:off x="3035300" y="3152775"/>
            <a:ext cx="2286000" cy="914400"/>
          </a:xfrm>
          <a:custGeom>
            <a:avLst/>
            <a:gdLst>
              <a:gd name="connsiteX0" fmla="*/ 0 w 1596876"/>
              <a:gd name="connsiteY0" fmla="*/ 0 h 887153"/>
              <a:gd name="connsiteX1" fmla="*/ 1596876 w 1596876"/>
              <a:gd name="connsiteY1" fmla="*/ 0 h 887153"/>
              <a:gd name="connsiteX2" fmla="*/ 1596876 w 1596876"/>
              <a:gd name="connsiteY2" fmla="*/ 887153 h 887153"/>
              <a:gd name="connsiteX3" fmla="*/ 0 w 1596876"/>
              <a:gd name="connsiteY3" fmla="*/ 887153 h 887153"/>
              <a:gd name="connsiteX4" fmla="*/ 0 w 1596876"/>
              <a:gd name="connsiteY4" fmla="*/ 0 h 887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6876" h="887153">
                <a:moveTo>
                  <a:pt x="0" y="0"/>
                </a:moveTo>
                <a:lnTo>
                  <a:pt x="1596876" y="0"/>
                </a:lnTo>
                <a:lnTo>
                  <a:pt x="1596876" y="887153"/>
                </a:lnTo>
                <a:lnTo>
                  <a:pt x="0" y="887153"/>
                </a:lnTo>
                <a:lnTo>
                  <a:pt x="0" y="0"/>
                </a:lnTo>
                <a:close/>
              </a:path>
            </a:pathLst>
          </a:custGeom>
          <a:ln>
            <a:solidFill>
              <a:srgbClr val="4E5B6F"/>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7620" tIns="7620" rIns="7620" bIns="7620" spcCol="1270" anchor="ctr"/>
          <a:lstStyle/>
          <a:p>
            <a:pPr algn="ctr" defTabSz="533400" eaLnBrk="0" hangingPunct="0">
              <a:lnSpc>
                <a:spcPct val="90000"/>
              </a:lnSpc>
              <a:spcAft>
                <a:spcPts val="0"/>
              </a:spcAft>
              <a:defRPr/>
            </a:pPr>
            <a:r>
              <a:rPr lang="en-US" sz="1200" b="1" dirty="0">
                <a:solidFill>
                  <a:srgbClr val="4E5B6F"/>
                </a:solidFill>
              </a:rPr>
              <a:t>Behavioral Health Subaccount</a:t>
            </a:r>
          </a:p>
          <a:p>
            <a:pPr algn="ctr" defTabSz="533400" eaLnBrk="0" hangingPunct="0">
              <a:lnSpc>
                <a:spcPct val="90000"/>
              </a:lnSpc>
              <a:spcAft>
                <a:spcPts val="0"/>
              </a:spcAft>
              <a:defRPr/>
            </a:pPr>
            <a:r>
              <a:rPr lang="en-US" sz="1200" dirty="0">
                <a:solidFill>
                  <a:srgbClr val="4E5B6F"/>
                </a:solidFill>
              </a:rPr>
              <a:t>(37% or up to capped allocation)</a:t>
            </a:r>
          </a:p>
          <a:p>
            <a:pPr algn="ctr" defTabSz="533400" eaLnBrk="0" hangingPunct="0">
              <a:lnSpc>
                <a:spcPct val="90000"/>
              </a:lnSpc>
              <a:spcAft>
                <a:spcPts val="0"/>
              </a:spcAft>
              <a:defRPr/>
            </a:pPr>
            <a:r>
              <a:rPr lang="en-US" sz="1200" dirty="0">
                <a:solidFill>
                  <a:srgbClr val="4E5B6F"/>
                </a:solidFill>
              </a:rPr>
              <a:t>$964,500,000</a:t>
            </a:r>
          </a:p>
        </p:txBody>
      </p:sp>
      <p:sp>
        <p:nvSpPr>
          <p:cNvPr id="19" name="Freeform 18"/>
          <p:cNvSpPr/>
          <p:nvPr/>
        </p:nvSpPr>
        <p:spPr>
          <a:xfrm>
            <a:off x="230188" y="4318000"/>
            <a:ext cx="2286000" cy="914400"/>
          </a:xfrm>
          <a:custGeom>
            <a:avLst/>
            <a:gdLst>
              <a:gd name="connsiteX0" fmla="*/ 0 w 1600051"/>
              <a:gd name="connsiteY0" fmla="*/ 0 h 887153"/>
              <a:gd name="connsiteX1" fmla="*/ 1600051 w 1600051"/>
              <a:gd name="connsiteY1" fmla="*/ 0 h 887153"/>
              <a:gd name="connsiteX2" fmla="*/ 1600051 w 1600051"/>
              <a:gd name="connsiteY2" fmla="*/ 887153 h 887153"/>
              <a:gd name="connsiteX3" fmla="*/ 0 w 1600051"/>
              <a:gd name="connsiteY3" fmla="*/ 887153 h 887153"/>
              <a:gd name="connsiteX4" fmla="*/ 0 w 1600051"/>
              <a:gd name="connsiteY4" fmla="*/ 0 h 887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051" h="887153">
                <a:moveTo>
                  <a:pt x="0" y="0"/>
                </a:moveTo>
                <a:lnTo>
                  <a:pt x="1600051" y="0"/>
                </a:lnTo>
                <a:lnTo>
                  <a:pt x="1600051" y="887153"/>
                </a:lnTo>
                <a:lnTo>
                  <a:pt x="0" y="887153"/>
                </a:lnTo>
                <a:lnTo>
                  <a:pt x="0" y="0"/>
                </a:lnTo>
                <a:close/>
              </a:path>
            </a:pathLst>
          </a:custGeom>
          <a:ln>
            <a:solidFill>
              <a:srgbClr val="4E5B6F"/>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7620" tIns="7620" rIns="7620" bIns="7620" spcCol="1270" anchor="ctr"/>
          <a:lstStyle/>
          <a:p>
            <a:pPr algn="ctr" defTabSz="533400" eaLnBrk="0" hangingPunct="0">
              <a:lnSpc>
                <a:spcPct val="90000"/>
              </a:lnSpc>
              <a:spcAft>
                <a:spcPct val="35000"/>
              </a:spcAft>
              <a:defRPr/>
            </a:pPr>
            <a:r>
              <a:rPr lang="en-US" sz="1200" b="1" dirty="0">
                <a:solidFill>
                  <a:srgbClr val="4E5B6F"/>
                </a:solidFill>
              </a:rPr>
              <a:t>County Intervention Support Services Subaccount</a:t>
            </a:r>
          </a:p>
        </p:txBody>
      </p:sp>
      <p:sp>
        <p:nvSpPr>
          <p:cNvPr id="21" name="Freeform 20"/>
          <p:cNvSpPr/>
          <p:nvPr/>
        </p:nvSpPr>
        <p:spPr>
          <a:xfrm>
            <a:off x="6048375" y="2352675"/>
            <a:ext cx="2925763" cy="584200"/>
          </a:xfrm>
          <a:custGeom>
            <a:avLst/>
            <a:gdLst>
              <a:gd name="connsiteX0" fmla="*/ 0 w 2651935"/>
              <a:gd name="connsiteY0" fmla="*/ 0 h 584889"/>
              <a:gd name="connsiteX1" fmla="*/ 2651935 w 2651935"/>
              <a:gd name="connsiteY1" fmla="*/ 0 h 584889"/>
              <a:gd name="connsiteX2" fmla="*/ 2651935 w 2651935"/>
              <a:gd name="connsiteY2" fmla="*/ 584889 h 584889"/>
              <a:gd name="connsiteX3" fmla="*/ 0 w 2651935"/>
              <a:gd name="connsiteY3" fmla="*/ 584889 h 584889"/>
              <a:gd name="connsiteX4" fmla="*/ 0 w 2651935"/>
              <a:gd name="connsiteY4" fmla="*/ 0 h 584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935" h="584889">
                <a:moveTo>
                  <a:pt x="0" y="0"/>
                </a:moveTo>
                <a:lnTo>
                  <a:pt x="2651935" y="0"/>
                </a:lnTo>
                <a:lnTo>
                  <a:pt x="2651935" y="584889"/>
                </a:lnTo>
                <a:lnTo>
                  <a:pt x="0" y="584889"/>
                </a:lnTo>
                <a:lnTo>
                  <a:pt x="0" y="0"/>
                </a:lnTo>
                <a:close/>
              </a:path>
            </a:pathLst>
          </a:custGeom>
          <a:ln>
            <a:solidFill>
              <a:srgbClr val="4E5B6F"/>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8890" tIns="8890" rIns="8890" bIns="8890" spcCol="1270" anchor="ctr"/>
          <a:lstStyle/>
          <a:p>
            <a:pPr algn="ctr" defTabSz="622300" eaLnBrk="0" hangingPunct="0">
              <a:lnSpc>
                <a:spcPct val="90000"/>
              </a:lnSpc>
              <a:spcAft>
                <a:spcPts val="0"/>
              </a:spcAft>
              <a:defRPr/>
            </a:pPr>
            <a:r>
              <a:rPr lang="en-US" sz="1400" b="1" dirty="0">
                <a:solidFill>
                  <a:srgbClr val="4E5B6F"/>
                </a:solidFill>
              </a:rPr>
              <a:t>Sales and Use Tax Growth Account </a:t>
            </a:r>
          </a:p>
          <a:p>
            <a:pPr algn="ctr" defTabSz="622300" eaLnBrk="0" hangingPunct="0">
              <a:lnSpc>
                <a:spcPct val="90000"/>
              </a:lnSpc>
              <a:spcAft>
                <a:spcPts val="0"/>
              </a:spcAft>
              <a:defRPr/>
            </a:pPr>
            <a:r>
              <a:rPr lang="en-US" sz="1200" dirty="0">
                <a:solidFill>
                  <a:srgbClr val="4E5B6F"/>
                </a:solidFill>
              </a:rPr>
              <a:t>(Excess revenues above base allocations) $221,714,976</a:t>
            </a:r>
          </a:p>
        </p:txBody>
      </p:sp>
      <p:sp>
        <p:nvSpPr>
          <p:cNvPr id="22" name="Freeform 21"/>
          <p:cNvSpPr/>
          <p:nvPr/>
        </p:nvSpPr>
        <p:spPr>
          <a:xfrm>
            <a:off x="6688138" y="3079750"/>
            <a:ext cx="2286000" cy="914400"/>
          </a:xfrm>
          <a:custGeom>
            <a:avLst/>
            <a:gdLst>
              <a:gd name="connsiteX0" fmla="*/ 0 w 1582148"/>
              <a:gd name="connsiteY0" fmla="*/ 0 h 708759"/>
              <a:gd name="connsiteX1" fmla="*/ 1582148 w 1582148"/>
              <a:gd name="connsiteY1" fmla="*/ 0 h 708759"/>
              <a:gd name="connsiteX2" fmla="*/ 1582148 w 1582148"/>
              <a:gd name="connsiteY2" fmla="*/ 708759 h 708759"/>
              <a:gd name="connsiteX3" fmla="*/ 0 w 1582148"/>
              <a:gd name="connsiteY3" fmla="*/ 708759 h 708759"/>
              <a:gd name="connsiteX4" fmla="*/ 0 w 1582148"/>
              <a:gd name="connsiteY4" fmla="*/ 0 h 708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2148" h="708759">
                <a:moveTo>
                  <a:pt x="0" y="0"/>
                </a:moveTo>
                <a:lnTo>
                  <a:pt x="1582148" y="0"/>
                </a:lnTo>
                <a:lnTo>
                  <a:pt x="1582148" y="708759"/>
                </a:lnTo>
                <a:lnTo>
                  <a:pt x="0" y="708759"/>
                </a:lnTo>
                <a:lnTo>
                  <a:pt x="0" y="0"/>
                </a:lnTo>
                <a:close/>
              </a:path>
            </a:pathLst>
          </a:custGeom>
          <a:ln>
            <a:solidFill>
              <a:srgbClr val="4E5B6F"/>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7620" tIns="7620" rIns="7620" bIns="7620" spcCol="1270" anchor="ctr"/>
          <a:lstStyle/>
          <a:p>
            <a:pPr algn="ctr" defTabSz="533400" eaLnBrk="0" hangingPunct="0">
              <a:lnSpc>
                <a:spcPct val="90000"/>
              </a:lnSpc>
              <a:spcAft>
                <a:spcPct val="35000"/>
              </a:spcAft>
              <a:defRPr/>
            </a:pPr>
            <a:r>
              <a:rPr lang="en-US" sz="1200" b="1" dirty="0">
                <a:solidFill>
                  <a:srgbClr val="4E5B6F"/>
                </a:solidFill>
              </a:rPr>
              <a:t>Support Services Growth Subaccount </a:t>
            </a:r>
            <a:r>
              <a:rPr lang="en-US" sz="1200" dirty="0">
                <a:solidFill>
                  <a:srgbClr val="4E5B6F"/>
                </a:solidFill>
              </a:rPr>
              <a:t>(65%) $144,112,134</a:t>
            </a:r>
          </a:p>
        </p:txBody>
      </p:sp>
      <p:sp>
        <p:nvSpPr>
          <p:cNvPr id="23" name="Freeform 22"/>
          <p:cNvSpPr/>
          <p:nvPr/>
        </p:nvSpPr>
        <p:spPr>
          <a:xfrm>
            <a:off x="6105525" y="4191000"/>
            <a:ext cx="1928813" cy="704850"/>
          </a:xfrm>
          <a:custGeom>
            <a:avLst/>
            <a:gdLst>
              <a:gd name="connsiteX0" fmla="*/ 0 w 1838917"/>
              <a:gd name="connsiteY0" fmla="*/ 0 h 851297"/>
              <a:gd name="connsiteX1" fmla="*/ 1838917 w 1838917"/>
              <a:gd name="connsiteY1" fmla="*/ 0 h 851297"/>
              <a:gd name="connsiteX2" fmla="*/ 1838917 w 1838917"/>
              <a:gd name="connsiteY2" fmla="*/ 851297 h 851297"/>
              <a:gd name="connsiteX3" fmla="*/ 0 w 1838917"/>
              <a:gd name="connsiteY3" fmla="*/ 851297 h 851297"/>
              <a:gd name="connsiteX4" fmla="*/ 0 w 1838917"/>
              <a:gd name="connsiteY4" fmla="*/ 0 h 851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917" h="851297">
                <a:moveTo>
                  <a:pt x="0" y="0"/>
                </a:moveTo>
                <a:lnTo>
                  <a:pt x="1838917" y="0"/>
                </a:lnTo>
                <a:lnTo>
                  <a:pt x="1838917" y="851297"/>
                </a:lnTo>
                <a:lnTo>
                  <a:pt x="0" y="851297"/>
                </a:lnTo>
                <a:lnTo>
                  <a:pt x="0" y="0"/>
                </a:lnTo>
                <a:close/>
              </a:path>
            </a:pathLst>
          </a:custGeom>
          <a:ln>
            <a:solidFill>
              <a:srgbClr val="4E5B6F"/>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7620" tIns="7620" rIns="7620" bIns="7620" spcCol="1270" anchor="ctr"/>
          <a:lstStyle/>
          <a:p>
            <a:pPr algn="ctr" defTabSz="533400" eaLnBrk="0" hangingPunct="0">
              <a:lnSpc>
                <a:spcPct val="90000"/>
              </a:lnSpc>
              <a:spcAft>
                <a:spcPct val="35000"/>
              </a:spcAft>
              <a:defRPr/>
            </a:pPr>
            <a:r>
              <a:rPr lang="en-US" sz="1200" b="1" dirty="0">
                <a:solidFill>
                  <a:srgbClr val="4E5B6F"/>
                </a:solidFill>
              </a:rPr>
              <a:t>Protective Services Growth Special Account </a:t>
            </a:r>
            <a:r>
              <a:rPr lang="en-US" sz="1200" dirty="0">
                <a:solidFill>
                  <a:srgbClr val="4E5B6F"/>
                </a:solidFill>
              </a:rPr>
              <a:t>(40% for CWS and 42% general) $118,215,184</a:t>
            </a:r>
          </a:p>
        </p:txBody>
      </p:sp>
      <p:sp>
        <p:nvSpPr>
          <p:cNvPr id="24" name="Freeform 23"/>
          <p:cNvSpPr/>
          <p:nvPr/>
        </p:nvSpPr>
        <p:spPr>
          <a:xfrm>
            <a:off x="6130925" y="5081588"/>
            <a:ext cx="1930400" cy="704850"/>
          </a:xfrm>
          <a:custGeom>
            <a:avLst/>
            <a:gdLst>
              <a:gd name="connsiteX0" fmla="*/ 0 w 1799397"/>
              <a:gd name="connsiteY0" fmla="*/ 0 h 649209"/>
              <a:gd name="connsiteX1" fmla="*/ 1799397 w 1799397"/>
              <a:gd name="connsiteY1" fmla="*/ 0 h 649209"/>
              <a:gd name="connsiteX2" fmla="*/ 1799397 w 1799397"/>
              <a:gd name="connsiteY2" fmla="*/ 649209 h 649209"/>
              <a:gd name="connsiteX3" fmla="*/ 0 w 1799397"/>
              <a:gd name="connsiteY3" fmla="*/ 649209 h 649209"/>
              <a:gd name="connsiteX4" fmla="*/ 0 w 1799397"/>
              <a:gd name="connsiteY4" fmla="*/ 0 h 649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397" h="649209">
                <a:moveTo>
                  <a:pt x="0" y="0"/>
                </a:moveTo>
                <a:lnTo>
                  <a:pt x="1799397" y="0"/>
                </a:lnTo>
                <a:lnTo>
                  <a:pt x="1799397" y="649209"/>
                </a:lnTo>
                <a:lnTo>
                  <a:pt x="0" y="649209"/>
                </a:lnTo>
                <a:lnTo>
                  <a:pt x="0" y="0"/>
                </a:lnTo>
                <a:close/>
              </a:path>
            </a:pathLst>
          </a:custGeom>
          <a:ln>
            <a:solidFill>
              <a:srgbClr val="4E5B6F"/>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7620" tIns="7620" rIns="7620" bIns="7620" spcCol="1270" anchor="ctr"/>
          <a:lstStyle/>
          <a:p>
            <a:pPr algn="ctr" defTabSz="533400" eaLnBrk="0" hangingPunct="0">
              <a:lnSpc>
                <a:spcPct val="90000"/>
              </a:lnSpc>
              <a:spcAft>
                <a:spcPct val="35000"/>
              </a:spcAft>
              <a:defRPr/>
            </a:pPr>
            <a:r>
              <a:rPr lang="en-US" sz="1200" b="1" dirty="0">
                <a:solidFill>
                  <a:srgbClr val="4E5B6F"/>
                </a:solidFill>
              </a:rPr>
              <a:t>Behavioral Health Services Growth Special Account </a:t>
            </a:r>
            <a:r>
              <a:rPr lang="en-US" sz="1200" dirty="0">
                <a:solidFill>
                  <a:srgbClr val="4E5B6F"/>
                </a:solidFill>
              </a:rPr>
              <a:t>(13%) $18,691,344</a:t>
            </a:r>
          </a:p>
        </p:txBody>
      </p:sp>
      <p:cxnSp>
        <p:nvCxnSpPr>
          <p:cNvPr id="50188" name="Straight Connector 35"/>
          <p:cNvCxnSpPr>
            <a:cxnSpLocks noChangeShapeType="1"/>
          </p:cNvCxnSpPr>
          <p:nvPr/>
        </p:nvCxnSpPr>
        <p:spPr bwMode="auto">
          <a:xfrm>
            <a:off x="2516188" y="3656013"/>
            <a:ext cx="519112" cy="0"/>
          </a:xfrm>
          <a:prstGeom prst="line">
            <a:avLst/>
          </a:prstGeom>
          <a:noFill/>
          <a:ln w="25400" algn="ctr">
            <a:solidFill>
              <a:srgbClr val="4E5B6F"/>
            </a:solidFill>
            <a:round/>
            <a:headEnd/>
            <a:tailEnd/>
          </a:ln>
        </p:spPr>
      </p:cxnSp>
      <p:cxnSp>
        <p:nvCxnSpPr>
          <p:cNvPr id="50189" name="Straight Connector 44"/>
          <p:cNvCxnSpPr>
            <a:cxnSpLocks noChangeShapeType="1"/>
          </p:cNvCxnSpPr>
          <p:nvPr/>
        </p:nvCxnSpPr>
        <p:spPr bwMode="auto">
          <a:xfrm>
            <a:off x="2762250" y="2903538"/>
            <a:ext cx="0" cy="1862137"/>
          </a:xfrm>
          <a:prstGeom prst="line">
            <a:avLst/>
          </a:prstGeom>
          <a:noFill/>
          <a:ln w="25400" algn="ctr">
            <a:solidFill>
              <a:srgbClr val="4E5B6F"/>
            </a:solidFill>
            <a:round/>
            <a:headEnd/>
            <a:tailEnd/>
          </a:ln>
        </p:spPr>
      </p:cxnSp>
      <p:cxnSp>
        <p:nvCxnSpPr>
          <p:cNvPr id="50190" name="Straight Connector 48"/>
          <p:cNvCxnSpPr>
            <a:cxnSpLocks noChangeShapeType="1"/>
          </p:cNvCxnSpPr>
          <p:nvPr/>
        </p:nvCxnSpPr>
        <p:spPr bwMode="auto">
          <a:xfrm flipV="1">
            <a:off x="2516188" y="4756150"/>
            <a:ext cx="246062" cy="0"/>
          </a:xfrm>
          <a:prstGeom prst="line">
            <a:avLst/>
          </a:prstGeom>
          <a:noFill/>
          <a:ln w="25400" algn="ctr">
            <a:solidFill>
              <a:srgbClr val="4E5B6F"/>
            </a:solidFill>
            <a:round/>
            <a:headEnd/>
            <a:tailEnd/>
          </a:ln>
        </p:spPr>
      </p:cxnSp>
      <p:sp>
        <p:nvSpPr>
          <p:cNvPr id="51" name="Freeform 50"/>
          <p:cNvSpPr/>
          <p:nvPr/>
        </p:nvSpPr>
        <p:spPr>
          <a:xfrm>
            <a:off x="3130550" y="4284663"/>
            <a:ext cx="2093913" cy="703262"/>
          </a:xfrm>
          <a:custGeom>
            <a:avLst/>
            <a:gdLst>
              <a:gd name="connsiteX0" fmla="*/ 0 w 2008736"/>
              <a:gd name="connsiteY0" fmla="*/ 0 h 1034008"/>
              <a:gd name="connsiteX1" fmla="*/ 2008736 w 2008736"/>
              <a:gd name="connsiteY1" fmla="*/ 0 h 1034008"/>
              <a:gd name="connsiteX2" fmla="*/ 2008736 w 2008736"/>
              <a:gd name="connsiteY2" fmla="*/ 1034008 h 1034008"/>
              <a:gd name="connsiteX3" fmla="*/ 0 w 2008736"/>
              <a:gd name="connsiteY3" fmla="*/ 1034008 h 1034008"/>
              <a:gd name="connsiteX4" fmla="*/ 0 w 2008736"/>
              <a:gd name="connsiteY4" fmla="*/ 0 h 1034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736" h="1034008">
                <a:moveTo>
                  <a:pt x="0" y="0"/>
                </a:moveTo>
                <a:lnTo>
                  <a:pt x="2008736" y="0"/>
                </a:lnTo>
                <a:lnTo>
                  <a:pt x="2008736" y="1034008"/>
                </a:lnTo>
                <a:lnTo>
                  <a:pt x="0" y="1034008"/>
                </a:lnTo>
                <a:lnTo>
                  <a:pt x="0" y="0"/>
                </a:lnTo>
                <a:close/>
              </a:path>
            </a:pathLst>
          </a:custGeom>
          <a:ln>
            <a:solidFill>
              <a:srgbClr val="4E5B6F"/>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7620" tIns="7620" rIns="7620" bIns="7620" spcCol="1270" anchor="ctr"/>
          <a:lstStyle/>
          <a:p>
            <a:pPr algn="ctr" defTabSz="533400" eaLnBrk="0" hangingPunct="0">
              <a:lnSpc>
                <a:spcPct val="90000"/>
              </a:lnSpc>
              <a:spcAft>
                <a:spcPts val="0"/>
              </a:spcAft>
              <a:defRPr/>
            </a:pPr>
            <a:r>
              <a:rPr lang="en-US" sz="1100" dirty="0">
                <a:solidFill>
                  <a:srgbClr val="4E5B6F"/>
                </a:solidFill>
              </a:rPr>
              <a:t>Women and Children’s Residential Treatment Special Account </a:t>
            </a:r>
          </a:p>
          <a:p>
            <a:pPr algn="ctr" defTabSz="533400" eaLnBrk="0" hangingPunct="0">
              <a:lnSpc>
                <a:spcPct val="90000"/>
              </a:lnSpc>
              <a:spcAft>
                <a:spcPts val="0"/>
              </a:spcAft>
              <a:defRPr/>
            </a:pPr>
            <a:r>
              <a:rPr lang="en-US" sz="1100" dirty="0">
                <a:solidFill>
                  <a:srgbClr val="4E5B6F"/>
                </a:solidFill>
              </a:rPr>
              <a:t>(subset of BH Subaccount) $5,104,000</a:t>
            </a:r>
          </a:p>
        </p:txBody>
      </p:sp>
      <p:cxnSp>
        <p:nvCxnSpPr>
          <p:cNvPr id="50192" name="Straight Connector 51"/>
          <p:cNvCxnSpPr>
            <a:cxnSpLocks noChangeShapeType="1"/>
          </p:cNvCxnSpPr>
          <p:nvPr/>
        </p:nvCxnSpPr>
        <p:spPr bwMode="auto">
          <a:xfrm>
            <a:off x="4175125" y="4067175"/>
            <a:ext cx="1588" cy="217488"/>
          </a:xfrm>
          <a:prstGeom prst="line">
            <a:avLst/>
          </a:prstGeom>
          <a:noFill/>
          <a:ln w="25400" algn="ctr">
            <a:solidFill>
              <a:srgbClr val="4E5B6F"/>
            </a:solidFill>
            <a:round/>
            <a:headEnd/>
            <a:tailEnd/>
          </a:ln>
        </p:spPr>
      </p:cxnSp>
      <p:sp>
        <p:nvSpPr>
          <p:cNvPr id="54" name="Freeform 53"/>
          <p:cNvSpPr/>
          <p:nvPr/>
        </p:nvSpPr>
        <p:spPr>
          <a:xfrm>
            <a:off x="6130925" y="5980113"/>
            <a:ext cx="1930400" cy="703262"/>
          </a:xfrm>
          <a:custGeom>
            <a:avLst/>
            <a:gdLst>
              <a:gd name="connsiteX0" fmla="*/ 0 w 1799397"/>
              <a:gd name="connsiteY0" fmla="*/ 0 h 649209"/>
              <a:gd name="connsiteX1" fmla="*/ 1799397 w 1799397"/>
              <a:gd name="connsiteY1" fmla="*/ 0 h 649209"/>
              <a:gd name="connsiteX2" fmla="*/ 1799397 w 1799397"/>
              <a:gd name="connsiteY2" fmla="*/ 649209 h 649209"/>
              <a:gd name="connsiteX3" fmla="*/ 0 w 1799397"/>
              <a:gd name="connsiteY3" fmla="*/ 649209 h 649209"/>
              <a:gd name="connsiteX4" fmla="*/ 0 w 1799397"/>
              <a:gd name="connsiteY4" fmla="*/ 0 h 649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397" h="649209">
                <a:moveTo>
                  <a:pt x="0" y="0"/>
                </a:moveTo>
                <a:lnTo>
                  <a:pt x="1799397" y="0"/>
                </a:lnTo>
                <a:lnTo>
                  <a:pt x="1799397" y="649209"/>
                </a:lnTo>
                <a:lnTo>
                  <a:pt x="0" y="649209"/>
                </a:lnTo>
                <a:lnTo>
                  <a:pt x="0" y="0"/>
                </a:lnTo>
                <a:close/>
              </a:path>
            </a:pathLst>
          </a:custGeom>
          <a:ln>
            <a:solidFill>
              <a:srgbClr val="4E5B6F"/>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7620" tIns="7620" rIns="7620" bIns="7620" spcCol="1270" anchor="ctr"/>
          <a:lstStyle/>
          <a:p>
            <a:pPr algn="ctr" defTabSz="533400" eaLnBrk="0" hangingPunct="0">
              <a:lnSpc>
                <a:spcPct val="90000"/>
              </a:lnSpc>
              <a:spcAft>
                <a:spcPct val="35000"/>
              </a:spcAft>
              <a:defRPr/>
            </a:pPr>
            <a:r>
              <a:rPr lang="en-US" sz="1200" b="1" dirty="0">
                <a:solidFill>
                  <a:srgbClr val="4E5B6F"/>
                </a:solidFill>
              </a:rPr>
              <a:t>Mental Health Subaccount </a:t>
            </a:r>
            <a:r>
              <a:rPr lang="en-US" sz="1200" dirty="0">
                <a:solidFill>
                  <a:srgbClr val="4E5B6F"/>
                </a:solidFill>
              </a:rPr>
              <a:t>(5%) $7,205,607</a:t>
            </a:r>
          </a:p>
        </p:txBody>
      </p:sp>
      <p:cxnSp>
        <p:nvCxnSpPr>
          <p:cNvPr id="50194" name="Straight Connector 55"/>
          <p:cNvCxnSpPr>
            <a:cxnSpLocks noChangeShapeType="1"/>
          </p:cNvCxnSpPr>
          <p:nvPr/>
        </p:nvCxnSpPr>
        <p:spPr bwMode="auto">
          <a:xfrm>
            <a:off x="8169275" y="3994150"/>
            <a:ext cx="0" cy="2352675"/>
          </a:xfrm>
          <a:prstGeom prst="line">
            <a:avLst/>
          </a:prstGeom>
          <a:noFill/>
          <a:ln w="25400" algn="ctr">
            <a:solidFill>
              <a:srgbClr val="4E5B6F"/>
            </a:solidFill>
            <a:round/>
            <a:headEnd/>
            <a:tailEnd/>
          </a:ln>
        </p:spPr>
      </p:cxnSp>
      <p:cxnSp>
        <p:nvCxnSpPr>
          <p:cNvPr id="50195" name="Straight Connector 58"/>
          <p:cNvCxnSpPr>
            <a:cxnSpLocks noChangeShapeType="1"/>
          </p:cNvCxnSpPr>
          <p:nvPr/>
        </p:nvCxnSpPr>
        <p:spPr bwMode="auto">
          <a:xfrm>
            <a:off x="8048625" y="4543425"/>
            <a:ext cx="120650" cy="0"/>
          </a:xfrm>
          <a:prstGeom prst="line">
            <a:avLst/>
          </a:prstGeom>
          <a:noFill/>
          <a:ln w="25400" algn="ctr">
            <a:solidFill>
              <a:srgbClr val="4E5B6F"/>
            </a:solidFill>
            <a:round/>
            <a:headEnd/>
            <a:tailEnd/>
          </a:ln>
        </p:spPr>
      </p:cxnSp>
      <p:cxnSp>
        <p:nvCxnSpPr>
          <p:cNvPr id="50196" name="Straight Connector 59"/>
          <p:cNvCxnSpPr>
            <a:cxnSpLocks noChangeShapeType="1"/>
          </p:cNvCxnSpPr>
          <p:nvPr/>
        </p:nvCxnSpPr>
        <p:spPr bwMode="auto">
          <a:xfrm>
            <a:off x="8061325" y="5434013"/>
            <a:ext cx="107950" cy="0"/>
          </a:xfrm>
          <a:prstGeom prst="line">
            <a:avLst/>
          </a:prstGeom>
          <a:noFill/>
          <a:ln w="25400" algn="ctr">
            <a:solidFill>
              <a:srgbClr val="4E5B6F"/>
            </a:solidFill>
            <a:round/>
            <a:headEnd/>
            <a:tailEnd/>
          </a:ln>
        </p:spPr>
      </p:cxnSp>
      <p:cxnSp>
        <p:nvCxnSpPr>
          <p:cNvPr id="50197" name="Straight Connector 60"/>
          <p:cNvCxnSpPr>
            <a:cxnSpLocks noChangeShapeType="1"/>
          </p:cNvCxnSpPr>
          <p:nvPr/>
        </p:nvCxnSpPr>
        <p:spPr bwMode="auto">
          <a:xfrm>
            <a:off x="8066088" y="6346825"/>
            <a:ext cx="106362" cy="0"/>
          </a:xfrm>
          <a:prstGeom prst="line">
            <a:avLst/>
          </a:prstGeom>
          <a:noFill/>
          <a:ln w="25400" algn="ctr">
            <a:solidFill>
              <a:srgbClr val="4E5B6F"/>
            </a:solidFill>
            <a:round/>
            <a:headEnd/>
            <a:tailEnd/>
          </a:ln>
        </p:spPr>
      </p:cxnSp>
      <p:cxnSp>
        <p:nvCxnSpPr>
          <p:cNvPr id="50198" name="Straight Connector 28"/>
          <p:cNvCxnSpPr>
            <a:cxnSpLocks noChangeShapeType="1"/>
          </p:cNvCxnSpPr>
          <p:nvPr/>
        </p:nvCxnSpPr>
        <p:spPr bwMode="auto">
          <a:xfrm>
            <a:off x="2759075" y="2098675"/>
            <a:ext cx="3175" cy="261938"/>
          </a:xfrm>
          <a:prstGeom prst="line">
            <a:avLst/>
          </a:prstGeom>
          <a:noFill/>
          <a:ln w="25400" algn="ctr">
            <a:solidFill>
              <a:srgbClr val="4E5B6F"/>
            </a:solidFill>
            <a:round/>
            <a:headEnd/>
            <a:tailEnd/>
          </a:ln>
        </p:spPr>
      </p:cxnSp>
      <p:cxnSp>
        <p:nvCxnSpPr>
          <p:cNvPr id="50199" name="Straight Connector 29"/>
          <p:cNvCxnSpPr>
            <a:cxnSpLocks noChangeShapeType="1"/>
          </p:cNvCxnSpPr>
          <p:nvPr/>
        </p:nvCxnSpPr>
        <p:spPr bwMode="auto">
          <a:xfrm>
            <a:off x="7524750" y="2098675"/>
            <a:ext cx="1588" cy="261938"/>
          </a:xfrm>
          <a:prstGeom prst="line">
            <a:avLst/>
          </a:prstGeom>
          <a:noFill/>
          <a:ln w="25400" algn="ctr">
            <a:solidFill>
              <a:srgbClr val="4E5B6F"/>
            </a:solidFill>
            <a:round/>
            <a:headEnd/>
            <a:tailEnd/>
          </a:ln>
        </p:spPr>
      </p:cxnSp>
      <p:cxnSp>
        <p:nvCxnSpPr>
          <p:cNvPr id="50200" name="Straight Connector 30"/>
          <p:cNvCxnSpPr>
            <a:cxnSpLocks noChangeShapeType="1"/>
          </p:cNvCxnSpPr>
          <p:nvPr/>
        </p:nvCxnSpPr>
        <p:spPr bwMode="auto">
          <a:xfrm>
            <a:off x="4757738" y="1835150"/>
            <a:ext cx="3175" cy="263525"/>
          </a:xfrm>
          <a:prstGeom prst="line">
            <a:avLst/>
          </a:prstGeom>
          <a:noFill/>
          <a:ln w="25400" algn="ctr">
            <a:solidFill>
              <a:srgbClr val="4E5B6F"/>
            </a:solidFill>
            <a:round/>
            <a:headEnd/>
            <a:tailEnd/>
          </a:ln>
        </p:spPr>
      </p:cxnSp>
      <p:cxnSp>
        <p:nvCxnSpPr>
          <p:cNvPr id="50201" name="Straight Connector 32"/>
          <p:cNvCxnSpPr>
            <a:cxnSpLocks noChangeShapeType="1"/>
          </p:cNvCxnSpPr>
          <p:nvPr/>
        </p:nvCxnSpPr>
        <p:spPr bwMode="auto">
          <a:xfrm>
            <a:off x="2762250" y="2098675"/>
            <a:ext cx="4764088" cy="0"/>
          </a:xfrm>
          <a:prstGeom prst="line">
            <a:avLst/>
          </a:prstGeom>
          <a:noFill/>
          <a:ln w="25400" algn="ctr">
            <a:solidFill>
              <a:srgbClr val="4E5B6F"/>
            </a:solidFill>
            <a:round/>
            <a:headEnd/>
            <a:tailEnd/>
          </a:ln>
        </p:spPr>
      </p:cxnSp>
    </p:spTree>
  </p:cSld>
  <p:clrMapOvr>
    <a:masterClrMapping/>
  </p:clrMapOvr>
  <p:transition spd="med">
    <p:cover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bwMode="auto">
          <a:xfrm>
            <a:off x="1201738" y="165100"/>
            <a:ext cx="6816725" cy="790575"/>
          </a:xfrm>
          <a:prstGeom prst="rect">
            <a:avLst/>
          </a:prstGeom>
          <a:noFill/>
          <a:ln w="9525">
            <a:noFill/>
            <a:miter lim="800000"/>
            <a:headEnd/>
            <a:tailEnd/>
          </a:ln>
          <a:effectLst/>
        </p:spPr>
        <p:txBody>
          <a:bodyPr anchor="ctr"/>
          <a:lstStyle/>
          <a:p>
            <a:pPr algn="ctr" eaLnBrk="0" hangingPunct="0">
              <a:defRPr/>
            </a:pPr>
            <a:r>
              <a:rPr lang="en-US" sz="3600" b="1" kern="0" dirty="0">
                <a:solidFill>
                  <a:schemeClr val="tx2"/>
                </a:solidFill>
                <a:latin typeface="+mj-lt"/>
                <a:ea typeface="+mj-ea"/>
                <a:cs typeface="+mj-cs"/>
              </a:rPr>
              <a:t>County Local Revenue Fund 2011</a:t>
            </a:r>
          </a:p>
          <a:p>
            <a:pPr algn="ctr" eaLnBrk="0" hangingPunct="0">
              <a:defRPr/>
            </a:pPr>
            <a:r>
              <a:rPr lang="en-US" sz="3600" b="1" kern="0" dirty="0">
                <a:solidFill>
                  <a:schemeClr val="tx2"/>
                </a:solidFill>
                <a:latin typeface="+mj-lt"/>
                <a:ea typeface="+mj-ea"/>
                <a:cs typeface="+mj-cs"/>
              </a:rPr>
              <a:t>Support Services</a:t>
            </a:r>
          </a:p>
        </p:txBody>
      </p:sp>
      <p:grpSp>
        <p:nvGrpSpPr>
          <p:cNvPr id="52226" name="Group 4"/>
          <p:cNvGrpSpPr>
            <a:grpSpLocks/>
          </p:cNvGrpSpPr>
          <p:nvPr/>
        </p:nvGrpSpPr>
        <p:grpSpPr bwMode="auto">
          <a:xfrm>
            <a:off x="454025" y="1458913"/>
            <a:ext cx="8367713" cy="4743450"/>
            <a:chOff x="3356705" y="1112736"/>
            <a:chExt cx="1993177" cy="4112843"/>
          </a:xfrm>
        </p:grpSpPr>
        <p:sp>
          <p:nvSpPr>
            <p:cNvPr id="13" name="Freeform 12"/>
            <p:cNvSpPr/>
            <p:nvPr/>
          </p:nvSpPr>
          <p:spPr>
            <a:xfrm>
              <a:off x="3853581" y="1112736"/>
              <a:ext cx="1023626" cy="498276"/>
            </a:xfrm>
            <a:custGeom>
              <a:avLst/>
              <a:gdLst>
                <a:gd name="connsiteX0" fmla="*/ 0 w 1023582"/>
                <a:gd name="connsiteY0" fmla="*/ 0 h 258219"/>
                <a:gd name="connsiteX1" fmla="*/ 1023582 w 1023582"/>
                <a:gd name="connsiteY1" fmla="*/ 0 h 258219"/>
                <a:gd name="connsiteX2" fmla="*/ 1023582 w 1023582"/>
                <a:gd name="connsiteY2" fmla="*/ 258219 h 258219"/>
                <a:gd name="connsiteX3" fmla="*/ 0 w 1023582"/>
                <a:gd name="connsiteY3" fmla="*/ 258219 h 258219"/>
                <a:gd name="connsiteX4" fmla="*/ 0 w 1023582"/>
                <a:gd name="connsiteY4" fmla="*/ 0 h 258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3582" h="258219">
                  <a:moveTo>
                    <a:pt x="0" y="0"/>
                  </a:moveTo>
                  <a:lnTo>
                    <a:pt x="1023582" y="0"/>
                  </a:lnTo>
                  <a:lnTo>
                    <a:pt x="1023582" y="258219"/>
                  </a:lnTo>
                  <a:lnTo>
                    <a:pt x="0" y="258219"/>
                  </a:lnTo>
                  <a:lnTo>
                    <a:pt x="0" y="0"/>
                  </a:lnTo>
                  <a:close/>
                </a:path>
              </a:pathLst>
            </a:custGeom>
            <a:ln>
              <a:solidFill>
                <a:srgbClr val="4E5B6F"/>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0160" tIns="10160" rIns="10160" bIns="10160" spcCol="1270" anchor="ctr"/>
            <a:lstStyle/>
            <a:p>
              <a:pPr algn="ctr" defTabSz="711200" eaLnBrk="0" hangingPunct="0">
                <a:lnSpc>
                  <a:spcPct val="90000"/>
                </a:lnSpc>
                <a:spcAft>
                  <a:spcPct val="35000"/>
                </a:spcAft>
                <a:defRPr/>
              </a:pPr>
              <a:r>
                <a:rPr lang="en-US" sz="1600" b="1" dirty="0">
                  <a:solidFill>
                    <a:srgbClr val="4E5B6F"/>
                  </a:solidFill>
                </a:rPr>
                <a:t>County Local Revenue Fund 2011</a:t>
              </a:r>
            </a:p>
          </p:txBody>
        </p:sp>
        <p:sp>
          <p:nvSpPr>
            <p:cNvPr id="14" name="Freeform 13"/>
            <p:cNvSpPr/>
            <p:nvPr/>
          </p:nvSpPr>
          <p:spPr>
            <a:xfrm>
              <a:off x="4124330" y="1773434"/>
              <a:ext cx="483641" cy="520299"/>
            </a:xfrm>
            <a:custGeom>
              <a:avLst/>
              <a:gdLst>
                <a:gd name="connsiteX0" fmla="*/ 0 w 483438"/>
                <a:gd name="connsiteY0" fmla="*/ 0 h 520140"/>
                <a:gd name="connsiteX1" fmla="*/ 483438 w 483438"/>
                <a:gd name="connsiteY1" fmla="*/ 0 h 520140"/>
                <a:gd name="connsiteX2" fmla="*/ 483438 w 483438"/>
                <a:gd name="connsiteY2" fmla="*/ 520140 h 520140"/>
                <a:gd name="connsiteX3" fmla="*/ 0 w 483438"/>
                <a:gd name="connsiteY3" fmla="*/ 520140 h 520140"/>
                <a:gd name="connsiteX4" fmla="*/ 0 w 483438"/>
                <a:gd name="connsiteY4" fmla="*/ 0 h 520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438" h="520140">
                  <a:moveTo>
                    <a:pt x="0" y="0"/>
                  </a:moveTo>
                  <a:lnTo>
                    <a:pt x="483438" y="0"/>
                  </a:lnTo>
                  <a:lnTo>
                    <a:pt x="483438" y="520140"/>
                  </a:lnTo>
                  <a:lnTo>
                    <a:pt x="0" y="520140"/>
                  </a:lnTo>
                  <a:lnTo>
                    <a:pt x="0" y="0"/>
                  </a:lnTo>
                  <a:close/>
                </a:path>
              </a:pathLst>
            </a:custGeom>
            <a:ln>
              <a:solidFill>
                <a:srgbClr val="4E5B6F"/>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8890" tIns="8890" rIns="8890" bIns="8890" spcCol="1270" anchor="ctr"/>
            <a:lstStyle/>
            <a:p>
              <a:pPr algn="ctr" defTabSz="622300" eaLnBrk="0" hangingPunct="0">
                <a:lnSpc>
                  <a:spcPct val="90000"/>
                </a:lnSpc>
                <a:spcAft>
                  <a:spcPct val="35000"/>
                </a:spcAft>
                <a:defRPr/>
              </a:pPr>
              <a:r>
                <a:rPr lang="en-US" sz="1400" b="1" dirty="0">
                  <a:solidFill>
                    <a:srgbClr val="4E5B6F"/>
                  </a:solidFill>
                </a:rPr>
                <a:t>Support Services Account</a:t>
              </a:r>
            </a:p>
          </p:txBody>
        </p:sp>
        <p:sp>
          <p:nvSpPr>
            <p:cNvPr id="15" name="Freeform 14"/>
            <p:cNvSpPr/>
            <p:nvPr/>
          </p:nvSpPr>
          <p:spPr>
            <a:xfrm>
              <a:off x="3362377" y="2467166"/>
              <a:ext cx="832286" cy="704744"/>
            </a:xfrm>
            <a:custGeom>
              <a:avLst/>
              <a:gdLst>
                <a:gd name="connsiteX0" fmla="*/ 0 w 1534551"/>
                <a:gd name="connsiteY0" fmla="*/ 0 h 585361"/>
                <a:gd name="connsiteX1" fmla="*/ 1534551 w 1534551"/>
                <a:gd name="connsiteY1" fmla="*/ 0 h 585361"/>
                <a:gd name="connsiteX2" fmla="*/ 1534551 w 1534551"/>
                <a:gd name="connsiteY2" fmla="*/ 585361 h 585361"/>
                <a:gd name="connsiteX3" fmla="*/ 0 w 1534551"/>
                <a:gd name="connsiteY3" fmla="*/ 585361 h 585361"/>
                <a:gd name="connsiteX4" fmla="*/ 0 w 1534551"/>
                <a:gd name="connsiteY4" fmla="*/ 0 h 585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551" h="585361">
                  <a:moveTo>
                    <a:pt x="0" y="0"/>
                  </a:moveTo>
                  <a:lnTo>
                    <a:pt x="1534551" y="0"/>
                  </a:lnTo>
                  <a:lnTo>
                    <a:pt x="1534551" y="585361"/>
                  </a:lnTo>
                  <a:lnTo>
                    <a:pt x="0" y="585361"/>
                  </a:lnTo>
                  <a:lnTo>
                    <a:pt x="0" y="0"/>
                  </a:lnTo>
                  <a:close/>
                </a:path>
              </a:pathLst>
            </a:custGeom>
            <a:ln w="19050">
              <a:solidFill>
                <a:srgbClr val="4E5B6F"/>
              </a:solidFill>
              <a:prstDash val="dash"/>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8890" tIns="8890" rIns="8890" bIns="8890" spcCol="1270" anchor="ctr"/>
            <a:lstStyle/>
            <a:p>
              <a:pPr algn="ctr" defTabSz="622300" eaLnBrk="0" hangingPunct="0">
                <a:lnSpc>
                  <a:spcPct val="90000"/>
                </a:lnSpc>
                <a:spcAft>
                  <a:spcPct val="35000"/>
                </a:spcAft>
                <a:defRPr/>
              </a:pPr>
              <a:r>
                <a:rPr lang="en-US" sz="1400" b="1" dirty="0">
                  <a:solidFill>
                    <a:srgbClr val="4E5B6F"/>
                  </a:solidFill>
                </a:rPr>
                <a:t>Support Services Reserve Subaccount </a:t>
              </a:r>
            </a:p>
            <a:p>
              <a:pPr algn="ctr" defTabSz="622300" eaLnBrk="0" hangingPunct="0">
                <a:lnSpc>
                  <a:spcPct val="90000"/>
                </a:lnSpc>
                <a:spcAft>
                  <a:spcPct val="35000"/>
                </a:spcAft>
                <a:defRPr/>
              </a:pPr>
              <a:r>
                <a:rPr lang="en-US" sz="1000" dirty="0">
                  <a:solidFill>
                    <a:srgbClr val="4E5B6F"/>
                  </a:solidFill>
                </a:rPr>
                <a:t>(Local option – subject to direction of BOS)</a:t>
              </a:r>
            </a:p>
          </p:txBody>
        </p:sp>
        <p:sp>
          <p:nvSpPr>
            <p:cNvPr id="16" name="Freeform 15"/>
            <p:cNvSpPr/>
            <p:nvPr/>
          </p:nvSpPr>
          <p:spPr>
            <a:xfrm>
              <a:off x="4510789" y="2695658"/>
              <a:ext cx="839093" cy="1387465"/>
            </a:xfrm>
            <a:custGeom>
              <a:avLst/>
              <a:gdLst>
                <a:gd name="connsiteX0" fmla="*/ 0 w 588547"/>
                <a:gd name="connsiteY0" fmla="*/ 0 h 915529"/>
                <a:gd name="connsiteX1" fmla="*/ 588547 w 588547"/>
                <a:gd name="connsiteY1" fmla="*/ 0 h 915529"/>
                <a:gd name="connsiteX2" fmla="*/ 588547 w 588547"/>
                <a:gd name="connsiteY2" fmla="*/ 915529 h 915529"/>
                <a:gd name="connsiteX3" fmla="*/ 0 w 588547"/>
                <a:gd name="connsiteY3" fmla="*/ 915529 h 915529"/>
                <a:gd name="connsiteX4" fmla="*/ 0 w 588547"/>
                <a:gd name="connsiteY4" fmla="*/ 0 h 915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547" h="915529">
                  <a:moveTo>
                    <a:pt x="0" y="0"/>
                  </a:moveTo>
                  <a:lnTo>
                    <a:pt x="588547" y="0"/>
                  </a:lnTo>
                  <a:lnTo>
                    <a:pt x="588547" y="915529"/>
                  </a:lnTo>
                  <a:lnTo>
                    <a:pt x="0" y="915529"/>
                  </a:lnTo>
                  <a:lnTo>
                    <a:pt x="0" y="0"/>
                  </a:lnTo>
                  <a:close/>
                </a:path>
              </a:pathLst>
            </a:custGeom>
            <a:ln>
              <a:solidFill>
                <a:srgbClr val="4E5B6F"/>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7620" tIns="7620" rIns="7620" bIns="7620" spcCol="1270" anchor="ctr"/>
            <a:lstStyle/>
            <a:p>
              <a:pPr algn="ctr" defTabSz="533400" eaLnBrk="0" hangingPunct="0">
                <a:lnSpc>
                  <a:spcPct val="90000"/>
                </a:lnSpc>
                <a:spcAft>
                  <a:spcPct val="35000"/>
                </a:spcAft>
                <a:defRPr/>
              </a:pPr>
              <a:r>
                <a:rPr lang="en-US" sz="1400" b="1" dirty="0">
                  <a:solidFill>
                    <a:srgbClr val="4E5B6F"/>
                  </a:solidFill>
                </a:rPr>
                <a:t>Behavioral Health Subaccount</a:t>
              </a:r>
            </a:p>
            <a:p>
              <a:pPr algn="ctr" defTabSz="533400" eaLnBrk="0" hangingPunct="0">
                <a:lnSpc>
                  <a:spcPct val="90000"/>
                </a:lnSpc>
                <a:spcAft>
                  <a:spcPct val="35000"/>
                </a:spcAft>
                <a:defRPr/>
              </a:pPr>
              <a:r>
                <a:rPr lang="en-US" sz="1000" dirty="0">
                  <a:solidFill>
                    <a:srgbClr val="4E5B6F"/>
                  </a:solidFill>
                </a:rPr>
                <a:t>Drug Court</a:t>
              </a:r>
            </a:p>
            <a:p>
              <a:pPr algn="ctr" defTabSz="533400" eaLnBrk="0" hangingPunct="0">
                <a:lnSpc>
                  <a:spcPct val="90000"/>
                </a:lnSpc>
                <a:spcAft>
                  <a:spcPct val="35000"/>
                </a:spcAft>
                <a:defRPr/>
              </a:pPr>
              <a:r>
                <a:rPr lang="en-US" sz="1000" dirty="0">
                  <a:solidFill>
                    <a:srgbClr val="4E5B6F"/>
                  </a:solidFill>
                </a:rPr>
                <a:t>Drug Medi-Cal</a:t>
              </a:r>
            </a:p>
            <a:p>
              <a:pPr algn="ctr" defTabSz="533400" eaLnBrk="0" hangingPunct="0">
                <a:lnSpc>
                  <a:spcPct val="90000"/>
                </a:lnSpc>
                <a:spcAft>
                  <a:spcPct val="35000"/>
                </a:spcAft>
                <a:defRPr/>
              </a:pPr>
              <a:r>
                <a:rPr lang="en-US" sz="1000" dirty="0">
                  <a:solidFill>
                    <a:srgbClr val="4E5B6F"/>
                  </a:solidFill>
                </a:rPr>
                <a:t>Nondrug Medi-Cal</a:t>
              </a:r>
            </a:p>
            <a:p>
              <a:pPr algn="ctr" defTabSz="533400" eaLnBrk="0" hangingPunct="0">
                <a:lnSpc>
                  <a:spcPct val="90000"/>
                </a:lnSpc>
                <a:spcAft>
                  <a:spcPct val="35000"/>
                </a:spcAft>
                <a:defRPr/>
              </a:pPr>
              <a:r>
                <a:rPr lang="en-US" sz="1000" dirty="0">
                  <a:solidFill>
                    <a:srgbClr val="4E5B6F"/>
                  </a:solidFill>
                </a:rPr>
                <a:t>Early and Periodic Screening, Diagnosis &amp; Treatment (EPSDT)</a:t>
              </a:r>
            </a:p>
            <a:p>
              <a:pPr algn="ctr" defTabSz="533400" eaLnBrk="0" hangingPunct="0">
                <a:lnSpc>
                  <a:spcPct val="90000"/>
                </a:lnSpc>
                <a:spcAft>
                  <a:spcPct val="35000"/>
                </a:spcAft>
                <a:defRPr/>
              </a:pPr>
              <a:r>
                <a:rPr lang="en-US" sz="1000" dirty="0">
                  <a:solidFill>
                    <a:srgbClr val="4E5B6F"/>
                  </a:solidFill>
                </a:rPr>
                <a:t>MH Managed Care</a:t>
              </a:r>
            </a:p>
          </p:txBody>
        </p:sp>
        <p:sp>
          <p:nvSpPr>
            <p:cNvPr id="17" name="Freeform 16"/>
            <p:cNvSpPr/>
            <p:nvPr/>
          </p:nvSpPr>
          <p:spPr>
            <a:xfrm>
              <a:off x="4683977" y="4457518"/>
              <a:ext cx="498389" cy="768061"/>
            </a:xfrm>
            <a:custGeom>
              <a:avLst/>
              <a:gdLst>
                <a:gd name="connsiteX0" fmla="*/ 0 w 542695"/>
                <a:gd name="connsiteY0" fmla="*/ 0 h 271347"/>
                <a:gd name="connsiteX1" fmla="*/ 542695 w 542695"/>
                <a:gd name="connsiteY1" fmla="*/ 0 h 271347"/>
                <a:gd name="connsiteX2" fmla="*/ 542695 w 542695"/>
                <a:gd name="connsiteY2" fmla="*/ 271347 h 271347"/>
                <a:gd name="connsiteX3" fmla="*/ 0 w 542695"/>
                <a:gd name="connsiteY3" fmla="*/ 271347 h 271347"/>
                <a:gd name="connsiteX4" fmla="*/ 0 w 542695"/>
                <a:gd name="connsiteY4" fmla="*/ 0 h 271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695" h="271347">
                  <a:moveTo>
                    <a:pt x="0" y="0"/>
                  </a:moveTo>
                  <a:lnTo>
                    <a:pt x="542695" y="0"/>
                  </a:lnTo>
                  <a:lnTo>
                    <a:pt x="542695" y="271347"/>
                  </a:lnTo>
                  <a:lnTo>
                    <a:pt x="0" y="271347"/>
                  </a:lnTo>
                  <a:lnTo>
                    <a:pt x="0" y="0"/>
                  </a:lnTo>
                  <a:close/>
                </a:path>
              </a:pathLst>
            </a:custGeom>
            <a:ln>
              <a:solidFill>
                <a:srgbClr val="4E5B6F"/>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8890" tIns="8890" rIns="8890" bIns="8890" spcCol="1270" anchor="ctr"/>
            <a:lstStyle/>
            <a:p>
              <a:pPr algn="ctr" defTabSz="622300" eaLnBrk="0" hangingPunct="0">
                <a:lnSpc>
                  <a:spcPct val="90000"/>
                </a:lnSpc>
                <a:spcAft>
                  <a:spcPct val="35000"/>
                </a:spcAft>
                <a:defRPr/>
              </a:pPr>
              <a:r>
                <a:rPr lang="en-US" sz="1200" dirty="0">
                  <a:solidFill>
                    <a:srgbClr val="4E5B6F"/>
                  </a:solidFill>
                </a:rPr>
                <a:t>County Women and Children’s Residential Treatment Services Special Account</a:t>
              </a:r>
            </a:p>
          </p:txBody>
        </p:sp>
        <p:sp>
          <p:nvSpPr>
            <p:cNvPr id="18" name="Freeform 17"/>
            <p:cNvSpPr/>
            <p:nvPr/>
          </p:nvSpPr>
          <p:spPr>
            <a:xfrm>
              <a:off x="3356705" y="3456836"/>
              <a:ext cx="837959" cy="1384712"/>
            </a:xfrm>
            <a:custGeom>
              <a:avLst/>
              <a:gdLst>
                <a:gd name="connsiteX0" fmla="*/ 0 w 1483484"/>
                <a:gd name="connsiteY0" fmla="*/ 0 h 1571376"/>
                <a:gd name="connsiteX1" fmla="*/ 1483484 w 1483484"/>
                <a:gd name="connsiteY1" fmla="*/ 0 h 1571376"/>
                <a:gd name="connsiteX2" fmla="*/ 1483484 w 1483484"/>
                <a:gd name="connsiteY2" fmla="*/ 1571376 h 1571376"/>
                <a:gd name="connsiteX3" fmla="*/ 0 w 1483484"/>
                <a:gd name="connsiteY3" fmla="*/ 1571376 h 1571376"/>
                <a:gd name="connsiteX4" fmla="*/ 0 w 1483484"/>
                <a:gd name="connsiteY4" fmla="*/ 0 h 1571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484" h="1571376">
                  <a:moveTo>
                    <a:pt x="0" y="0"/>
                  </a:moveTo>
                  <a:lnTo>
                    <a:pt x="1483484" y="0"/>
                  </a:lnTo>
                  <a:lnTo>
                    <a:pt x="1483484" y="1571376"/>
                  </a:lnTo>
                  <a:lnTo>
                    <a:pt x="0" y="1571376"/>
                  </a:lnTo>
                  <a:lnTo>
                    <a:pt x="0" y="0"/>
                  </a:lnTo>
                  <a:close/>
                </a:path>
              </a:pathLst>
            </a:custGeom>
            <a:ln>
              <a:solidFill>
                <a:srgbClr val="4E5B6F"/>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8890" tIns="8890" rIns="8890" bIns="8890" spcCol="1270" anchor="ctr"/>
            <a:lstStyle/>
            <a:p>
              <a:pPr algn="ctr" defTabSz="622300" eaLnBrk="0" hangingPunct="0">
                <a:lnSpc>
                  <a:spcPct val="90000"/>
                </a:lnSpc>
                <a:spcAft>
                  <a:spcPct val="35000"/>
                </a:spcAft>
                <a:defRPr/>
              </a:pPr>
              <a:r>
                <a:rPr lang="en-US" sz="1400" b="1" dirty="0">
                  <a:solidFill>
                    <a:srgbClr val="4E5B6F"/>
                  </a:solidFill>
                </a:rPr>
                <a:t>Protective Services Subaccount</a:t>
              </a:r>
            </a:p>
            <a:p>
              <a:pPr algn="ctr" defTabSz="622300" eaLnBrk="0" hangingPunct="0">
                <a:lnSpc>
                  <a:spcPct val="90000"/>
                </a:lnSpc>
                <a:spcAft>
                  <a:spcPct val="35000"/>
                </a:spcAft>
                <a:defRPr/>
              </a:pPr>
              <a:r>
                <a:rPr lang="en-US" sz="1000" dirty="0">
                  <a:solidFill>
                    <a:srgbClr val="4E5B6F"/>
                  </a:solidFill>
                </a:rPr>
                <a:t>Adoptions</a:t>
              </a:r>
            </a:p>
            <a:p>
              <a:pPr algn="ctr" defTabSz="622300" eaLnBrk="0" hangingPunct="0">
                <a:lnSpc>
                  <a:spcPct val="90000"/>
                </a:lnSpc>
                <a:spcAft>
                  <a:spcPct val="35000"/>
                </a:spcAft>
                <a:defRPr/>
              </a:pPr>
              <a:r>
                <a:rPr lang="en-US" sz="1000" dirty="0">
                  <a:solidFill>
                    <a:srgbClr val="4E5B6F"/>
                  </a:solidFill>
                </a:rPr>
                <a:t>Adult Protective Services</a:t>
              </a:r>
            </a:p>
            <a:p>
              <a:pPr algn="ctr" defTabSz="622300" eaLnBrk="0" hangingPunct="0">
                <a:lnSpc>
                  <a:spcPct val="90000"/>
                </a:lnSpc>
                <a:spcAft>
                  <a:spcPct val="35000"/>
                </a:spcAft>
                <a:defRPr/>
              </a:pPr>
              <a:r>
                <a:rPr lang="en-US" sz="1000" dirty="0">
                  <a:solidFill>
                    <a:srgbClr val="4E5B6F"/>
                  </a:solidFill>
                </a:rPr>
                <a:t>Child Abuse Prevention, Intervention &amp; Treatment (CAPIT)</a:t>
              </a:r>
            </a:p>
            <a:p>
              <a:pPr algn="ctr" defTabSz="622300" eaLnBrk="0" hangingPunct="0">
                <a:lnSpc>
                  <a:spcPct val="90000"/>
                </a:lnSpc>
                <a:spcAft>
                  <a:spcPct val="35000"/>
                </a:spcAft>
                <a:defRPr/>
              </a:pPr>
              <a:r>
                <a:rPr lang="en-US" sz="1000" dirty="0">
                  <a:solidFill>
                    <a:srgbClr val="4E5B6F"/>
                  </a:solidFill>
                </a:rPr>
                <a:t>Child Welfare Services</a:t>
              </a:r>
            </a:p>
            <a:p>
              <a:pPr algn="ctr" defTabSz="622300" eaLnBrk="0" hangingPunct="0">
                <a:lnSpc>
                  <a:spcPct val="90000"/>
                </a:lnSpc>
                <a:spcAft>
                  <a:spcPct val="35000"/>
                </a:spcAft>
                <a:defRPr/>
              </a:pPr>
              <a:r>
                <a:rPr lang="en-US" sz="1000" dirty="0">
                  <a:solidFill>
                    <a:srgbClr val="4E5B6F"/>
                  </a:solidFill>
                </a:rPr>
                <a:t>Foster Care</a:t>
              </a:r>
            </a:p>
          </p:txBody>
        </p:sp>
        <p:sp>
          <p:nvSpPr>
            <p:cNvPr id="19" name="Freeform 18"/>
            <p:cNvSpPr/>
            <p:nvPr/>
          </p:nvSpPr>
          <p:spPr>
            <a:xfrm>
              <a:off x="4338735" y="4546987"/>
              <a:ext cx="242766" cy="678592"/>
            </a:xfrm>
            <a:custGeom>
              <a:avLst/>
              <a:gdLst>
                <a:gd name="connsiteX0" fmla="*/ 0 w 936697"/>
                <a:gd name="connsiteY0" fmla="*/ 0 h 1248445"/>
                <a:gd name="connsiteX1" fmla="*/ 936697 w 936697"/>
                <a:gd name="connsiteY1" fmla="*/ 0 h 1248445"/>
                <a:gd name="connsiteX2" fmla="*/ 936697 w 936697"/>
                <a:gd name="connsiteY2" fmla="*/ 1248445 h 1248445"/>
                <a:gd name="connsiteX3" fmla="*/ 0 w 936697"/>
                <a:gd name="connsiteY3" fmla="*/ 1248445 h 1248445"/>
                <a:gd name="connsiteX4" fmla="*/ 0 w 936697"/>
                <a:gd name="connsiteY4" fmla="*/ 0 h 1248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697" h="1248445">
                  <a:moveTo>
                    <a:pt x="0" y="0"/>
                  </a:moveTo>
                  <a:lnTo>
                    <a:pt x="936697" y="0"/>
                  </a:lnTo>
                  <a:lnTo>
                    <a:pt x="936697" y="1248445"/>
                  </a:lnTo>
                  <a:lnTo>
                    <a:pt x="0" y="1248445"/>
                  </a:lnTo>
                  <a:lnTo>
                    <a:pt x="0" y="0"/>
                  </a:lnTo>
                  <a:close/>
                </a:path>
              </a:pathLst>
            </a:custGeom>
            <a:ln>
              <a:noFill/>
            </a:ln>
          </p:spPr>
          <p:style>
            <a:lnRef idx="2">
              <a:schemeClr val="accent3">
                <a:shade val="50000"/>
              </a:schemeClr>
            </a:lnRef>
            <a:fillRef idx="1">
              <a:schemeClr val="accent3"/>
            </a:fillRef>
            <a:effectRef idx="0">
              <a:schemeClr val="accent3"/>
            </a:effectRef>
            <a:fontRef idx="minor">
              <a:schemeClr val="lt1"/>
            </a:fontRef>
          </p:style>
          <p:txBody>
            <a:bodyPr lIns="6350" tIns="6350" rIns="6350" bIns="6350" spcCol="1270" anchor="ctr"/>
            <a:lstStyle/>
            <a:p>
              <a:pPr algn="ctr" defTabSz="444500" eaLnBrk="0" hangingPunct="0">
                <a:lnSpc>
                  <a:spcPct val="90000"/>
                </a:lnSpc>
                <a:spcAft>
                  <a:spcPct val="35000"/>
                </a:spcAft>
                <a:defRPr/>
              </a:pPr>
              <a:r>
                <a:rPr lang="en-US" sz="1000" dirty="0">
                  <a:solidFill>
                    <a:srgbClr val="475365"/>
                  </a:solidFill>
                </a:rPr>
                <a:t>Ability to transfer up to 10% of the lesser subaccount between these Subaccounts</a:t>
              </a:r>
            </a:p>
          </p:txBody>
        </p:sp>
      </p:grpSp>
      <p:cxnSp>
        <p:nvCxnSpPr>
          <p:cNvPr id="52227" name="Straight Connector 20"/>
          <p:cNvCxnSpPr>
            <a:cxnSpLocks noChangeShapeType="1"/>
          </p:cNvCxnSpPr>
          <p:nvPr/>
        </p:nvCxnSpPr>
        <p:spPr bwMode="auto">
          <a:xfrm>
            <a:off x="3971925" y="3427413"/>
            <a:ext cx="627063" cy="0"/>
          </a:xfrm>
          <a:prstGeom prst="line">
            <a:avLst/>
          </a:prstGeom>
          <a:noFill/>
          <a:ln w="25400" algn="ctr">
            <a:solidFill>
              <a:srgbClr val="4E5B6F"/>
            </a:solidFill>
            <a:prstDash val="sysDash"/>
            <a:round/>
            <a:headEnd/>
            <a:tailEnd/>
          </a:ln>
        </p:spPr>
      </p:cxnSp>
      <p:cxnSp>
        <p:nvCxnSpPr>
          <p:cNvPr id="52228" name="Straight Connector 23"/>
          <p:cNvCxnSpPr>
            <a:cxnSpLocks noChangeShapeType="1"/>
          </p:cNvCxnSpPr>
          <p:nvPr/>
        </p:nvCxnSpPr>
        <p:spPr bwMode="auto">
          <a:xfrm>
            <a:off x="4610100" y="4084638"/>
            <a:ext cx="688975" cy="0"/>
          </a:xfrm>
          <a:prstGeom prst="line">
            <a:avLst/>
          </a:prstGeom>
          <a:noFill/>
          <a:ln w="19050" algn="ctr">
            <a:solidFill>
              <a:srgbClr val="4E5B6F"/>
            </a:solidFill>
            <a:round/>
            <a:headEnd/>
            <a:tailEnd/>
          </a:ln>
        </p:spPr>
      </p:cxnSp>
      <p:cxnSp>
        <p:nvCxnSpPr>
          <p:cNvPr id="52229" name="Elbow Connector 25"/>
          <p:cNvCxnSpPr>
            <a:cxnSpLocks noChangeShapeType="1"/>
          </p:cNvCxnSpPr>
          <p:nvPr/>
        </p:nvCxnSpPr>
        <p:spPr bwMode="auto">
          <a:xfrm rot="16200000" flipH="1">
            <a:off x="6827838" y="5094288"/>
            <a:ext cx="444500" cy="0"/>
          </a:xfrm>
          <a:prstGeom prst="bentConnector3">
            <a:avLst>
              <a:gd name="adj1" fmla="val 50000"/>
            </a:avLst>
          </a:prstGeom>
          <a:noFill/>
          <a:ln w="22225" algn="ctr">
            <a:solidFill>
              <a:srgbClr val="4E5B6F"/>
            </a:solidFill>
            <a:round/>
            <a:headEnd/>
            <a:tailEnd/>
          </a:ln>
        </p:spPr>
      </p:cxnSp>
      <p:sp>
        <p:nvSpPr>
          <p:cNvPr id="27" name="Right Arrow 26"/>
          <p:cNvSpPr/>
          <p:nvPr/>
        </p:nvSpPr>
        <p:spPr bwMode="auto">
          <a:xfrm rot="16200000">
            <a:off x="5259387" y="5033963"/>
            <a:ext cx="512763" cy="261938"/>
          </a:xfrm>
          <a:prstGeom prst="rightArrow">
            <a:avLst>
              <a:gd name="adj1" fmla="val 64702"/>
              <a:gd name="adj2" fmla="val 54901"/>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eaLnBrk="0" hangingPunct="0">
              <a:defRPr/>
            </a:pPr>
            <a:endParaRPr lang="en-US" dirty="0">
              <a:solidFill>
                <a:srgbClr val="4E5B6F"/>
              </a:solidFill>
              <a:latin typeface="Garamond" pitchFamily="18" charset="0"/>
              <a:cs typeface="Times New Roman" pitchFamily="18" charset="0"/>
            </a:endParaRPr>
          </a:p>
        </p:txBody>
      </p:sp>
      <p:cxnSp>
        <p:nvCxnSpPr>
          <p:cNvPr id="52231" name="Straight Connector 8"/>
          <p:cNvCxnSpPr>
            <a:cxnSpLocks noChangeShapeType="1"/>
          </p:cNvCxnSpPr>
          <p:nvPr/>
        </p:nvCxnSpPr>
        <p:spPr bwMode="auto">
          <a:xfrm flipH="1">
            <a:off x="4598988" y="2822575"/>
            <a:ext cx="11112" cy="2095500"/>
          </a:xfrm>
          <a:prstGeom prst="line">
            <a:avLst/>
          </a:prstGeom>
          <a:noFill/>
          <a:ln w="25400" algn="ctr">
            <a:solidFill>
              <a:srgbClr val="4E5B6F"/>
            </a:solidFill>
            <a:round/>
            <a:headEnd/>
            <a:tailEnd/>
          </a:ln>
        </p:spPr>
      </p:cxnSp>
      <p:cxnSp>
        <p:nvCxnSpPr>
          <p:cNvPr id="52232" name="Straight Connector 27"/>
          <p:cNvCxnSpPr>
            <a:cxnSpLocks noChangeShapeType="1"/>
          </p:cNvCxnSpPr>
          <p:nvPr/>
        </p:nvCxnSpPr>
        <p:spPr bwMode="auto">
          <a:xfrm>
            <a:off x="3970338" y="4921250"/>
            <a:ext cx="639762" cy="0"/>
          </a:xfrm>
          <a:prstGeom prst="line">
            <a:avLst/>
          </a:prstGeom>
          <a:noFill/>
          <a:ln w="25400" algn="ctr">
            <a:solidFill>
              <a:srgbClr val="4E5B6F"/>
            </a:solidFill>
            <a:round/>
            <a:headEnd/>
            <a:tailEnd/>
          </a:ln>
        </p:spPr>
      </p:cxnSp>
      <p:cxnSp>
        <p:nvCxnSpPr>
          <p:cNvPr id="52233" name="Elbow Connector 28"/>
          <p:cNvCxnSpPr>
            <a:cxnSpLocks noChangeShapeType="1"/>
          </p:cNvCxnSpPr>
          <p:nvPr/>
        </p:nvCxnSpPr>
        <p:spPr bwMode="auto">
          <a:xfrm rot="16200000" flipH="1">
            <a:off x="4500562" y="2128838"/>
            <a:ext cx="187325" cy="0"/>
          </a:xfrm>
          <a:prstGeom prst="bentConnector3">
            <a:avLst>
              <a:gd name="adj1" fmla="val 50000"/>
            </a:avLst>
          </a:prstGeom>
          <a:noFill/>
          <a:ln w="22225" algn="ctr">
            <a:solidFill>
              <a:srgbClr val="4E5B6F"/>
            </a:solidFill>
            <a:round/>
            <a:headEnd/>
            <a:tailEnd/>
          </a:ln>
        </p:spPr>
      </p:cxnSp>
      <p:sp>
        <p:nvSpPr>
          <p:cNvPr id="22" name="Down Arrow 21"/>
          <p:cNvSpPr/>
          <p:nvPr/>
        </p:nvSpPr>
        <p:spPr bwMode="auto">
          <a:xfrm rot="5400000">
            <a:off x="4125913" y="5205412"/>
            <a:ext cx="319088" cy="595313"/>
          </a:xfrm>
          <a:prstGeom prst="downArrow">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eaLnBrk="0" hangingPunct="0">
              <a:defRPr/>
            </a:pPr>
            <a:endParaRPr lang="en-US" dirty="0">
              <a:solidFill>
                <a:srgbClr val="4E5B6F"/>
              </a:solidFill>
              <a:latin typeface="Garamond" pitchFamily="18" charset="0"/>
              <a:cs typeface="Times New Roman" pitchFamily="18" charset="0"/>
            </a:endParaRPr>
          </a:p>
        </p:txBody>
      </p:sp>
    </p:spTree>
  </p:cSld>
  <p:clrMapOvr>
    <a:masterClrMapping/>
  </p:clrMapOvr>
  <p:transition spd="med">
    <p:cover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1" name="Title 3"/>
          <p:cNvSpPr>
            <a:spLocks noGrp="1"/>
          </p:cNvSpPr>
          <p:nvPr>
            <p:ph type="title"/>
          </p:nvPr>
        </p:nvSpPr>
        <p:spPr/>
        <p:txBody>
          <a:bodyPr/>
          <a:lstStyle/>
          <a:p>
            <a:pPr eaLnBrk="1" hangingPunct="1"/>
            <a:r>
              <a:rPr lang="en-US" sz="3600" dirty="0" smtClean="0">
                <a:effectLst/>
              </a:rPr>
              <a:t>2011 Realignment - Annual Allocation</a:t>
            </a:r>
            <a:br>
              <a:rPr lang="en-US" sz="3600" dirty="0" smtClean="0">
                <a:effectLst/>
              </a:rPr>
            </a:br>
            <a:r>
              <a:rPr lang="en-US" sz="3600" dirty="0" smtClean="0">
                <a:effectLst/>
              </a:rPr>
              <a:t>Go Over Hand-Out</a:t>
            </a:r>
            <a:endParaRPr lang="en-US" sz="3600" b="0" dirty="0" smtClean="0">
              <a:effectLst/>
            </a:endParaRPr>
          </a:p>
        </p:txBody>
      </p:sp>
      <p:sp>
        <p:nvSpPr>
          <p:cNvPr id="13" name="TextBox 12"/>
          <p:cNvSpPr txBox="1"/>
          <p:nvPr/>
        </p:nvSpPr>
        <p:spPr>
          <a:xfrm>
            <a:off x="593725" y="2392363"/>
            <a:ext cx="3948113" cy="2308225"/>
          </a:xfrm>
          <a:prstGeom prst="rect">
            <a:avLst/>
          </a:prstGeom>
          <a:noFill/>
        </p:spPr>
        <p:txBody>
          <a:bodyPr>
            <a:spAutoFit/>
          </a:bodyPr>
          <a:lstStyle/>
          <a:p>
            <a:pPr algn="ctr" eaLnBrk="0" hangingPunct="0">
              <a:defRPr/>
            </a:pPr>
            <a:r>
              <a:rPr lang="en-US" sz="3600" dirty="0" smtClean="0">
                <a:solidFill>
                  <a:schemeClr val="tx2"/>
                </a:solidFill>
                <a:latin typeface="+mj-lt"/>
              </a:rPr>
              <a:t>See Hand-out</a:t>
            </a:r>
            <a:r>
              <a:rPr lang="en-US" sz="3600" dirty="0">
                <a:solidFill>
                  <a:schemeClr val="tx2"/>
                </a:solidFill>
                <a:latin typeface="+mj-lt"/>
              </a:rPr>
              <a:t>:</a:t>
            </a:r>
          </a:p>
          <a:p>
            <a:pPr algn="ctr" eaLnBrk="0" hangingPunct="0">
              <a:defRPr/>
            </a:pPr>
            <a:r>
              <a:rPr lang="en-US" sz="3600" b="1" dirty="0">
                <a:solidFill>
                  <a:schemeClr val="tx2"/>
                </a:solidFill>
                <a:latin typeface="+mj-lt"/>
              </a:rPr>
              <a:t>“Annual Allocation Realignment 2011”</a:t>
            </a:r>
          </a:p>
          <a:p>
            <a:pPr algn="ctr" eaLnBrk="0" hangingPunct="0">
              <a:defRPr/>
            </a:pPr>
            <a:r>
              <a:rPr lang="en-US" sz="3600" b="1" dirty="0">
                <a:solidFill>
                  <a:srgbClr val="FF0000"/>
                </a:solidFill>
                <a:latin typeface="+mj-lt"/>
              </a:rPr>
              <a:t>SUPPORT SERVICES</a:t>
            </a:r>
          </a:p>
        </p:txBody>
      </p:sp>
      <p:graphicFrame>
        <p:nvGraphicFramePr>
          <p:cNvPr id="2140" name="Object 92"/>
          <p:cNvGraphicFramePr>
            <a:graphicFrameLocks noChangeAspect="1"/>
          </p:cNvGraphicFramePr>
          <p:nvPr>
            <p:extLst>
              <p:ext uri="{D42A27DB-BD31-4B8C-83A1-F6EECF244321}">
                <p14:modId xmlns:p14="http://schemas.microsoft.com/office/powerpoint/2010/main" val="1697138348"/>
              </p:ext>
            </p:extLst>
          </p:nvPr>
        </p:nvGraphicFramePr>
        <p:xfrm>
          <a:off x="5000625" y="1752600"/>
          <a:ext cx="3784600" cy="4897438"/>
        </p:xfrm>
        <a:graphic>
          <a:graphicData uri="http://schemas.openxmlformats.org/presentationml/2006/ole">
            <mc:AlternateContent xmlns:mc="http://schemas.openxmlformats.org/markup-compatibility/2006">
              <mc:Choice xmlns:v="urn:schemas-microsoft-com:vml" Requires="v">
                <p:oleObj spid="_x0000_s2178" name="Acrobat Document" r:id="rId4" imgW="5829261" imgH="7543646" progId="AcroExch.Document.7">
                  <p:embed/>
                </p:oleObj>
              </mc:Choice>
              <mc:Fallback>
                <p:oleObj name="Acrobat Document" r:id="rId4" imgW="5829261" imgH="7543646" progId="AcroExch.Document.7">
                  <p:embed/>
                  <p:pic>
                    <p:nvPicPr>
                      <p:cNvPr id="0" name="Picture 92"/>
                      <p:cNvPicPr>
                        <a:picLocks noChangeAspect="1" noChangeArrowheads="1"/>
                      </p:cNvPicPr>
                      <p:nvPr/>
                    </p:nvPicPr>
                    <p:blipFill>
                      <a:blip r:embed="rId5"/>
                      <a:srcRect/>
                      <a:stretch>
                        <a:fillRect/>
                      </a:stretch>
                    </p:blipFill>
                    <p:spPr bwMode="auto">
                      <a:xfrm>
                        <a:off x="5000625" y="1752600"/>
                        <a:ext cx="3784600" cy="4897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cover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00" name="Title 3"/>
          <p:cNvSpPr>
            <a:spLocks noGrp="1"/>
          </p:cNvSpPr>
          <p:nvPr>
            <p:ph type="title"/>
          </p:nvPr>
        </p:nvSpPr>
        <p:spPr>
          <a:xfrm>
            <a:off x="381000" y="463550"/>
            <a:ext cx="8153400" cy="1066800"/>
          </a:xfrm>
        </p:spPr>
        <p:txBody>
          <a:bodyPr/>
          <a:lstStyle/>
          <a:p>
            <a:pPr eaLnBrk="1" hangingPunct="1"/>
            <a:r>
              <a:rPr lang="en-US" sz="3600" dirty="0" smtClean="0">
                <a:effectLst/>
              </a:rPr>
              <a:t>MHS Accounts &amp; CalWORKS MOE</a:t>
            </a:r>
            <a:br>
              <a:rPr lang="en-US" sz="3600" dirty="0" smtClean="0">
                <a:effectLst/>
              </a:rPr>
            </a:br>
            <a:r>
              <a:rPr lang="en-US" sz="3600" dirty="0" smtClean="0">
                <a:effectLst/>
              </a:rPr>
              <a:t>Go Over Hand-Out</a:t>
            </a:r>
          </a:p>
        </p:txBody>
      </p:sp>
      <p:sp>
        <p:nvSpPr>
          <p:cNvPr id="6" name="TextBox 5"/>
          <p:cNvSpPr txBox="1"/>
          <p:nvPr/>
        </p:nvSpPr>
        <p:spPr>
          <a:xfrm>
            <a:off x="701675" y="2422525"/>
            <a:ext cx="3946525" cy="2308225"/>
          </a:xfrm>
          <a:prstGeom prst="rect">
            <a:avLst/>
          </a:prstGeom>
          <a:noFill/>
        </p:spPr>
        <p:txBody>
          <a:bodyPr>
            <a:spAutoFit/>
          </a:bodyPr>
          <a:lstStyle/>
          <a:p>
            <a:pPr algn="ctr" eaLnBrk="0" hangingPunct="0">
              <a:defRPr/>
            </a:pPr>
            <a:r>
              <a:rPr lang="en-US" sz="3600" dirty="0" smtClean="0">
                <a:solidFill>
                  <a:schemeClr val="tx2"/>
                </a:solidFill>
                <a:latin typeface="+mj-lt"/>
              </a:rPr>
              <a:t>See Hand-out</a:t>
            </a:r>
            <a:r>
              <a:rPr lang="en-US" sz="3600" dirty="0">
                <a:solidFill>
                  <a:schemeClr val="tx2"/>
                </a:solidFill>
                <a:latin typeface="+mj-lt"/>
              </a:rPr>
              <a:t>:</a:t>
            </a:r>
          </a:p>
          <a:p>
            <a:pPr algn="ctr" eaLnBrk="0" hangingPunct="0">
              <a:defRPr/>
            </a:pPr>
            <a:r>
              <a:rPr lang="en-US" sz="3600" b="1" dirty="0">
                <a:solidFill>
                  <a:schemeClr val="tx2"/>
                </a:solidFill>
                <a:latin typeface="+mj-lt"/>
              </a:rPr>
              <a:t>“MH Realignment And CalWORKs MOE”</a:t>
            </a:r>
          </a:p>
        </p:txBody>
      </p:sp>
      <p:graphicFrame>
        <p:nvGraphicFramePr>
          <p:cNvPr id="64599" name="Object 87"/>
          <p:cNvGraphicFramePr>
            <a:graphicFrameLocks noChangeAspect="1"/>
          </p:cNvGraphicFramePr>
          <p:nvPr>
            <p:extLst>
              <p:ext uri="{D42A27DB-BD31-4B8C-83A1-F6EECF244321}">
                <p14:modId xmlns:p14="http://schemas.microsoft.com/office/powerpoint/2010/main" val="3607469378"/>
              </p:ext>
            </p:extLst>
          </p:nvPr>
        </p:nvGraphicFramePr>
        <p:xfrm>
          <a:off x="4878388" y="1692275"/>
          <a:ext cx="3784600" cy="4899025"/>
        </p:xfrm>
        <a:graphic>
          <a:graphicData uri="http://schemas.openxmlformats.org/presentationml/2006/ole">
            <mc:AlternateContent xmlns:mc="http://schemas.openxmlformats.org/markup-compatibility/2006">
              <mc:Choice xmlns:v="urn:schemas-microsoft-com:vml" Requires="v">
                <p:oleObj spid="_x0000_s64638" name="Acrobat Document" r:id="rId4" imgW="5829261" imgH="7543646" progId="AcroExch.Document.7">
                  <p:embed/>
                </p:oleObj>
              </mc:Choice>
              <mc:Fallback>
                <p:oleObj name="Acrobat Document" r:id="rId4" imgW="5829261" imgH="7543646" progId="AcroExch.Document.7">
                  <p:embed/>
                  <p:pic>
                    <p:nvPicPr>
                      <p:cNvPr id="0" name="Picture 87"/>
                      <p:cNvPicPr>
                        <a:picLocks noChangeAspect="1" noChangeArrowheads="1"/>
                      </p:cNvPicPr>
                      <p:nvPr/>
                    </p:nvPicPr>
                    <p:blipFill>
                      <a:blip r:embed="rId5"/>
                      <a:srcRect/>
                      <a:stretch>
                        <a:fillRect/>
                      </a:stretch>
                    </p:blipFill>
                    <p:spPr bwMode="auto">
                      <a:xfrm>
                        <a:off x="4878388" y="1692275"/>
                        <a:ext cx="3784600" cy="4899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Title 3"/>
          <p:cNvSpPr>
            <a:spLocks noGrp="1"/>
          </p:cNvSpPr>
          <p:nvPr>
            <p:ph type="title"/>
          </p:nvPr>
        </p:nvSpPr>
        <p:spPr>
          <a:xfrm>
            <a:off x="381000" y="463550"/>
            <a:ext cx="8153400" cy="1066800"/>
          </a:xfrm>
        </p:spPr>
        <p:txBody>
          <a:bodyPr/>
          <a:lstStyle/>
          <a:p>
            <a:pPr eaLnBrk="1" hangingPunct="1"/>
            <a:r>
              <a:rPr lang="en-US" sz="5400" dirty="0" smtClean="0">
                <a:effectLst/>
              </a:rPr>
              <a:t>Presenters</a:t>
            </a:r>
          </a:p>
        </p:txBody>
      </p:sp>
      <p:sp>
        <p:nvSpPr>
          <p:cNvPr id="17411" name="Content Placeholder 4"/>
          <p:cNvSpPr>
            <a:spLocks noGrp="1"/>
          </p:cNvSpPr>
          <p:nvPr>
            <p:ph idx="1"/>
          </p:nvPr>
        </p:nvSpPr>
        <p:spPr>
          <a:xfrm>
            <a:off x="234950" y="1476375"/>
            <a:ext cx="8382000" cy="4765675"/>
          </a:xfrm>
        </p:spPr>
        <p:txBody>
          <a:bodyPr/>
          <a:lstStyle/>
          <a:p>
            <a:pPr lvl="1" eaLnBrk="1" hangingPunct="1">
              <a:lnSpc>
                <a:spcPct val="150000"/>
              </a:lnSpc>
              <a:spcBef>
                <a:spcPts val="25"/>
              </a:spcBef>
              <a:buClr>
                <a:srgbClr val="FFC000"/>
              </a:buClr>
            </a:pPr>
            <a:r>
              <a:rPr lang="en-US" sz="2600" dirty="0" smtClean="0">
                <a:solidFill>
                  <a:schemeClr val="tx2"/>
                </a:solidFill>
                <a:effectLst/>
              </a:rPr>
              <a:t>Andrew Pease, San Diego – Health &amp; Human Services</a:t>
            </a:r>
          </a:p>
          <a:p>
            <a:pPr lvl="1" eaLnBrk="1" hangingPunct="1">
              <a:lnSpc>
                <a:spcPct val="150000"/>
              </a:lnSpc>
              <a:spcBef>
                <a:spcPts val="25"/>
              </a:spcBef>
              <a:buClr>
                <a:srgbClr val="FFC000"/>
              </a:buClr>
            </a:pPr>
            <a:r>
              <a:rPr lang="en-US" sz="2600" dirty="0" smtClean="0">
                <a:solidFill>
                  <a:schemeClr val="tx2"/>
                </a:solidFill>
                <a:effectLst/>
              </a:rPr>
              <a:t>Robert Manchia, San Mateo, Human Services</a:t>
            </a:r>
          </a:p>
          <a:p>
            <a:pPr lvl="1" eaLnBrk="1" hangingPunct="1">
              <a:lnSpc>
                <a:spcPct val="150000"/>
              </a:lnSpc>
              <a:spcBef>
                <a:spcPts val="25"/>
              </a:spcBef>
              <a:buClr>
                <a:srgbClr val="FFC000"/>
              </a:buClr>
              <a:buFont typeface="Wingdings" pitchFamily="2" charset="2"/>
              <a:buNone/>
            </a:pPr>
            <a:endParaRPr lang="en-US" dirty="0" smtClean="0">
              <a:solidFill>
                <a:srgbClr val="7176A6"/>
              </a:solidFill>
              <a:effectLst/>
            </a:endParaRPr>
          </a:p>
        </p:txBody>
      </p:sp>
    </p:spTree>
  </p:cSld>
  <p:clrMapOvr>
    <a:masterClrMapping/>
  </p:clrMapOvr>
  <p:transition spd="med">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00" name="Title 3"/>
          <p:cNvSpPr>
            <a:spLocks noGrp="1"/>
          </p:cNvSpPr>
          <p:nvPr>
            <p:ph type="title"/>
          </p:nvPr>
        </p:nvSpPr>
        <p:spPr>
          <a:xfrm>
            <a:off x="458002" y="530926"/>
            <a:ext cx="8153400" cy="1124619"/>
          </a:xfrm>
        </p:spPr>
        <p:txBody>
          <a:bodyPr/>
          <a:lstStyle/>
          <a:p>
            <a:pPr eaLnBrk="1" hangingPunct="1"/>
            <a:r>
              <a:rPr lang="en-US" sz="3600" dirty="0" smtClean="0">
                <a:effectLst/>
              </a:rPr>
              <a:t>CalWORKS MOE Reconciliation Spreadsheet</a:t>
            </a:r>
            <a:br>
              <a:rPr lang="en-US" sz="3600" dirty="0" smtClean="0">
                <a:effectLst/>
              </a:rPr>
            </a:br>
            <a:endParaRPr lang="en-US" sz="3600" dirty="0" smtClean="0">
              <a:effectLst/>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450492025"/>
              </p:ext>
            </p:extLst>
          </p:nvPr>
        </p:nvGraphicFramePr>
        <p:xfrm>
          <a:off x="2165684" y="1530657"/>
          <a:ext cx="4837226" cy="4937520"/>
        </p:xfrm>
        <a:graphic>
          <a:graphicData uri="http://schemas.openxmlformats.org/presentationml/2006/ole">
            <mc:AlternateContent xmlns:mc="http://schemas.openxmlformats.org/markup-compatibility/2006">
              <mc:Choice xmlns:v="urn:schemas-microsoft-com:vml" Requires="v">
                <p:oleObj spid="_x0000_s137227" name="Worksheet" r:id="rId4" imgW="11591870" imgH="11830127" progId="Excel.Sheet.8">
                  <p:embed/>
                </p:oleObj>
              </mc:Choice>
              <mc:Fallback>
                <p:oleObj name="Worksheet" r:id="rId4" imgW="11591870" imgH="11830127" progId="Excel.Sheet.8">
                  <p:embed/>
                  <p:pic>
                    <p:nvPicPr>
                      <p:cNvPr id="0" name=""/>
                      <p:cNvPicPr/>
                      <p:nvPr/>
                    </p:nvPicPr>
                    <p:blipFill>
                      <a:blip r:embed="rId5"/>
                      <a:stretch>
                        <a:fillRect/>
                      </a:stretch>
                    </p:blipFill>
                    <p:spPr>
                      <a:xfrm>
                        <a:off x="2165684" y="1530657"/>
                        <a:ext cx="4837226" cy="493752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294619645"/>
      </p:ext>
    </p:extLst>
  </p:cSld>
  <p:clrMapOvr>
    <a:masterClrMapping/>
  </p:clrMapOvr>
  <p:transition spd="med">
    <p:cover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3"/>
          <p:cNvSpPr>
            <a:spLocks noGrp="1"/>
          </p:cNvSpPr>
          <p:nvPr>
            <p:ph type="title"/>
          </p:nvPr>
        </p:nvSpPr>
        <p:spPr>
          <a:xfrm>
            <a:off x="381000" y="463550"/>
            <a:ext cx="8153400" cy="1066800"/>
          </a:xfrm>
        </p:spPr>
        <p:txBody>
          <a:bodyPr/>
          <a:lstStyle/>
          <a:p>
            <a:pPr eaLnBrk="1" hangingPunct="1"/>
            <a:r>
              <a:rPr lang="en-US" sz="3600" dirty="0" smtClean="0">
                <a:effectLst/>
              </a:rPr>
              <a:t>2011 Realignment - Annual Allocation</a:t>
            </a:r>
            <a:br>
              <a:rPr lang="en-US" sz="3600" dirty="0" smtClean="0">
                <a:effectLst/>
              </a:rPr>
            </a:br>
            <a:r>
              <a:rPr lang="en-US" sz="3600" dirty="0" smtClean="0">
                <a:effectLst/>
              </a:rPr>
              <a:t>General Observations</a:t>
            </a:r>
          </a:p>
        </p:txBody>
      </p:sp>
      <p:sp>
        <p:nvSpPr>
          <p:cNvPr id="66562" name="Content Placeholder 4"/>
          <p:cNvSpPr>
            <a:spLocks noGrp="1"/>
          </p:cNvSpPr>
          <p:nvPr>
            <p:ph idx="1"/>
          </p:nvPr>
        </p:nvSpPr>
        <p:spPr>
          <a:xfrm>
            <a:off x="252413" y="1792288"/>
            <a:ext cx="8382000" cy="4767262"/>
          </a:xfrm>
        </p:spPr>
        <p:txBody>
          <a:bodyPr/>
          <a:lstStyle/>
          <a:p>
            <a:pPr eaLnBrk="1" hangingPunct="1">
              <a:lnSpc>
                <a:spcPct val="150000"/>
              </a:lnSpc>
              <a:spcBef>
                <a:spcPts val="25"/>
              </a:spcBef>
              <a:buClr>
                <a:srgbClr val="FFC000"/>
              </a:buClr>
            </a:pPr>
            <a:r>
              <a:rPr lang="en-US" sz="2800" dirty="0" smtClean="0">
                <a:solidFill>
                  <a:schemeClr val="tx2"/>
                </a:solidFill>
                <a:effectLst/>
              </a:rPr>
              <a:t>Allocations are adjusted over next several years before stabilizing</a:t>
            </a:r>
          </a:p>
          <a:p>
            <a:pPr eaLnBrk="1" hangingPunct="1">
              <a:lnSpc>
                <a:spcPct val="150000"/>
              </a:lnSpc>
              <a:spcBef>
                <a:spcPts val="25"/>
              </a:spcBef>
              <a:buClr>
                <a:srgbClr val="FFC000"/>
              </a:buClr>
            </a:pPr>
            <a:r>
              <a:rPr lang="en-US" sz="2800" dirty="0" smtClean="0">
                <a:solidFill>
                  <a:schemeClr val="tx2"/>
                </a:solidFill>
                <a:effectLst/>
              </a:rPr>
              <a:t>Allocations are based on percents &amp;/or hard amounts</a:t>
            </a:r>
          </a:p>
          <a:p>
            <a:pPr eaLnBrk="1" hangingPunct="1">
              <a:lnSpc>
                <a:spcPct val="150000"/>
              </a:lnSpc>
              <a:spcBef>
                <a:spcPts val="25"/>
              </a:spcBef>
              <a:buClr>
                <a:srgbClr val="FFC000"/>
              </a:buClr>
            </a:pPr>
            <a:r>
              <a:rPr lang="en-US" sz="2800" dirty="0" smtClean="0">
                <a:solidFill>
                  <a:schemeClr val="tx2"/>
                </a:solidFill>
                <a:effectLst/>
              </a:rPr>
              <a:t>Mental Health Account has guaranteed funding level</a:t>
            </a:r>
          </a:p>
          <a:p>
            <a:pPr eaLnBrk="1" hangingPunct="1">
              <a:lnSpc>
                <a:spcPct val="150000"/>
              </a:lnSpc>
              <a:spcBef>
                <a:spcPts val="25"/>
              </a:spcBef>
              <a:buClr>
                <a:srgbClr val="FFC000"/>
              </a:buClr>
            </a:pPr>
            <a:r>
              <a:rPr lang="en-US" sz="2800" dirty="0" smtClean="0">
                <a:solidFill>
                  <a:schemeClr val="tx2"/>
                </a:solidFill>
                <a:effectLst/>
              </a:rPr>
              <a:t>We only know for certain the 12/13 base amounts</a:t>
            </a:r>
          </a:p>
          <a:p>
            <a:pPr eaLnBrk="1" hangingPunct="1">
              <a:lnSpc>
                <a:spcPct val="150000"/>
              </a:lnSpc>
              <a:spcBef>
                <a:spcPts val="25"/>
              </a:spcBef>
              <a:buClr>
                <a:srgbClr val="FFC000"/>
              </a:buClr>
            </a:pPr>
            <a:endParaRPr lang="en-US" sz="2800" dirty="0" smtClean="0">
              <a:effectLst/>
            </a:endParaRPr>
          </a:p>
          <a:p>
            <a:pPr eaLnBrk="1" hangingPunct="1">
              <a:lnSpc>
                <a:spcPct val="150000"/>
              </a:lnSpc>
              <a:spcBef>
                <a:spcPts val="25"/>
              </a:spcBef>
              <a:buClr>
                <a:srgbClr val="FFC000"/>
              </a:buClr>
            </a:pPr>
            <a:endParaRPr lang="en-US" sz="2800" dirty="0" smtClean="0">
              <a:effectLst/>
            </a:endParaRPr>
          </a:p>
          <a:p>
            <a:pPr eaLnBrk="1" hangingPunct="1">
              <a:lnSpc>
                <a:spcPct val="150000"/>
              </a:lnSpc>
              <a:spcBef>
                <a:spcPts val="25"/>
              </a:spcBef>
              <a:buClr>
                <a:srgbClr val="FFC000"/>
              </a:buClr>
            </a:pPr>
            <a:endParaRPr lang="en-US" sz="2800" dirty="0" smtClean="0">
              <a:solidFill>
                <a:srgbClr val="7176A6"/>
              </a:solidFill>
              <a:effectLst/>
            </a:endParaRPr>
          </a:p>
        </p:txBody>
      </p:sp>
    </p:spTree>
  </p:cSld>
  <p:clrMapOvr>
    <a:masterClrMapping/>
  </p:clrMapOvr>
  <p:transition spd="med">
    <p:cover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7525" y="1212850"/>
            <a:ext cx="7772400" cy="1362075"/>
          </a:xfrm>
        </p:spPr>
        <p:txBody>
          <a:bodyPr anchor="ctr"/>
          <a:lstStyle/>
          <a:p>
            <a:pPr lvl="1" eaLnBrk="1" hangingPunct="1">
              <a:lnSpc>
                <a:spcPct val="150000"/>
              </a:lnSpc>
              <a:spcBef>
                <a:spcPts val="24"/>
              </a:spcBef>
              <a:defRPr/>
            </a:pPr>
            <a:r>
              <a:rPr lang="en-US" sz="4800" dirty="0" smtClean="0">
                <a:effectLst/>
                <a:latin typeface="+mj-lt"/>
              </a:rPr>
              <a:t>Realignment Overview &amp; Structure </a:t>
            </a:r>
            <a:r>
              <a:rPr lang="en-US" sz="4800" dirty="0" smtClean="0">
                <a:solidFill>
                  <a:srgbClr val="FF0000"/>
                </a:solidFill>
                <a:effectLst/>
                <a:latin typeface="+mj-lt"/>
              </a:rPr>
              <a:t>1991 &amp; 2011 </a:t>
            </a:r>
            <a:br>
              <a:rPr lang="en-US" sz="4800" dirty="0" smtClean="0">
                <a:solidFill>
                  <a:srgbClr val="FF0000"/>
                </a:solidFill>
                <a:effectLst/>
                <a:latin typeface="+mj-lt"/>
              </a:rPr>
            </a:br>
            <a:r>
              <a:rPr lang="en-US" sz="4800" dirty="0" smtClean="0">
                <a:solidFill>
                  <a:srgbClr val="FF0000"/>
                </a:solidFill>
                <a:effectLst/>
                <a:latin typeface="+mj-lt"/>
              </a:rPr>
              <a:t>Similarities &amp; Differences</a:t>
            </a:r>
          </a:p>
        </p:txBody>
      </p:sp>
      <p:pic>
        <p:nvPicPr>
          <p:cNvPr id="68610" name="Picture 4"/>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2619375" y="3652838"/>
            <a:ext cx="3905250" cy="2924175"/>
          </a:xfrm>
          <a:prstGeom prst="rect">
            <a:avLst/>
          </a:prstGeom>
          <a:noFill/>
          <a:ln w="9525">
            <a:noFill/>
            <a:miter lim="800000"/>
            <a:headEnd/>
            <a:tailEnd/>
          </a:ln>
        </p:spPr>
      </p:pic>
    </p:spTree>
  </p:cSld>
  <p:clrMapOvr>
    <a:masterClrMapping/>
  </p:clrMapOvr>
  <p:transition spd="med">
    <p:cover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3"/>
          <p:cNvSpPr>
            <a:spLocks noGrp="1"/>
          </p:cNvSpPr>
          <p:nvPr>
            <p:ph type="title"/>
          </p:nvPr>
        </p:nvSpPr>
        <p:spPr>
          <a:xfrm>
            <a:off x="381000" y="463550"/>
            <a:ext cx="8153400" cy="1066800"/>
          </a:xfrm>
        </p:spPr>
        <p:txBody>
          <a:bodyPr/>
          <a:lstStyle/>
          <a:p>
            <a:pPr eaLnBrk="1" hangingPunct="1"/>
            <a:r>
              <a:rPr lang="en-US" sz="3600" dirty="0" smtClean="0">
                <a:effectLst/>
              </a:rPr>
              <a:t>1991 Realignment Programs</a:t>
            </a:r>
          </a:p>
        </p:txBody>
      </p:sp>
      <p:sp>
        <p:nvSpPr>
          <p:cNvPr id="14" name="Oval 13"/>
          <p:cNvSpPr/>
          <p:nvPr/>
        </p:nvSpPr>
        <p:spPr bwMode="auto">
          <a:xfrm>
            <a:off x="1888761" y="1573967"/>
            <a:ext cx="5456420" cy="4796854"/>
          </a:xfrm>
          <a:prstGeom prst="ellipse">
            <a:avLst/>
          </a:prstGeom>
          <a:solidFill>
            <a:schemeClr val="accent3">
              <a:lumMod val="60000"/>
              <a:lumOff val="40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wrap="none" anchor="ctr"/>
          <a:lstStyle/>
          <a:p>
            <a:pPr eaLnBrk="0" hangingPunct="0">
              <a:defRPr/>
            </a:pPr>
            <a:endParaRPr lang="en-US" dirty="0">
              <a:solidFill>
                <a:schemeClr val="tx1"/>
              </a:solidFill>
              <a:latin typeface="Garamond" pitchFamily="18" charset="0"/>
              <a:cs typeface="Times New Roman" pitchFamily="18" charset="0"/>
            </a:endParaRPr>
          </a:p>
        </p:txBody>
      </p:sp>
      <p:sp>
        <p:nvSpPr>
          <p:cNvPr id="70661" name="TextBox 7"/>
          <p:cNvSpPr txBox="1">
            <a:spLocks noChangeArrowheads="1"/>
          </p:cNvSpPr>
          <p:nvPr/>
        </p:nvSpPr>
        <p:spPr bwMode="auto">
          <a:xfrm>
            <a:off x="3240088" y="2047875"/>
            <a:ext cx="2819400" cy="3754438"/>
          </a:xfrm>
          <a:prstGeom prst="rect">
            <a:avLst/>
          </a:prstGeom>
          <a:noFill/>
          <a:ln w="9525">
            <a:noFill/>
            <a:miter lim="800000"/>
            <a:headEnd/>
            <a:tailEnd/>
          </a:ln>
        </p:spPr>
        <p:txBody>
          <a:bodyPr>
            <a:spAutoFit/>
          </a:bodyPr>
          <a:lstStyle/>
          <a:p>
            <a:pPr eaLnBrk="0" hangingPunct="0">
              <a:buFont typeface="Arial" charset="0"/>
              <a:buChar char="•"/>
            </a:pPr>
            <a:r>
              <a:rPr lang="en-US" sz="1400" b="1" dirty="0"/>
              <a:t>AB 8 County Health Services</a:t>
            </a:r>
          </a:p>
          <a:p>
            <a:pPr eaLnBrk="0" hangingPunct="0">
              <a:buFont typeface="Arial" charset="0"/>
              <a:buChar char="•"/>
            </a:pPr>
            <a:r>
              <a:rPr lang="en-US" sz="1400" b="1" dirty="0"/>
              <a:t>Local Health Services</a:t>
            </a:r>
          </a:p>
          <a:p>
            <a:pPr eaLnBrk="0" hangingPunct="0">
              <a:buFont typeface="Arial" charset="0"/>
              <a:buChar char="•"/>
            </a:pPr>
            <a:r>
              <a:rPr lang="en-US" sz="1400" b="1" dirty="0"/>
              <a:t>California Children’s Services</a:t>
            </a:r>
          </a:p>
          <a:p>
            <a:pPr eaLnBrk="0" hangingPunct="0">
              <a:buFont typeface="Arial" charset="0"/>
              <a:buChar char="•"/>
            </a:pPr>
            <a:r>
              <a:rPr lang="en-US" sz="1400" b="1" dirty="0"/>
              <a:t>Indigent Health</a:t>
            </a:r>
          </a:p>
          <a:p>
            <a:pPr eaLnBrk="0" hangingPunct="0">
              <a:buFont typeface="Arial" charset="0"/>
              <a:buChar char="•"/>
            </a:pPr>
            <a:r>
              <a:rPr lang="en-US" sz="1400" b="1" dirty="0"/>
              <a:t>CalWORKs</a:t>
            </a:r>
          </a:p>
          <a:p>
            <a:pPr eaLnBrk="0" hangingPunct="0">
              <a:buFont typeface="Arial" charset="0"/>
              <a:buChar char="•"/>
            </a:pPr>
            <a:r>
              <a:rPr lang="en-US" sz="1400" b="1" dirty="0"/>
              <a:t>Employment Services</a:t>
            </a:r>
          </a:p>
          <a:p>
            <a:pPr eaLnBrk="0" hangingPunct="0">
              <a:buFont typeface="Arial" charset="0"/>
              <a:buChar char="•"/>
            </a:pPr>
            <a:r>
              <a:rPr lang="en-US" sz="1400" b="1" dirty="0"/>
              <a:t>County Services Block Grant</a:t>
            </a:r>
          </a:p>
          <a:p>
            <a:pPr eaLnBrk="0" hangingPunct="0">
              <a:buFont typeface="Arial" charset="0"/>
              <a:buChar char="•"/>
            </a:pPr>
            <a:r>
              <a:rPr lang="en-US" sz="1400" b="1" dirty="0"/>
              <a:t>In-Home Supportive Services</a:t>
            </a:r>
          </a:p>
          <a:p>
            <a:pPr eaLnBrk="0" hangingPunct="0">
              <a:buFont typeface="Arial" charset="0"/>
              <a:buChar char="•"/>
            </a:pPr>
            <a:r>
              <a:rPr lang="en-US" sz="1400" b="1" dirty="0"/>
              <a:t>Foster Care</a:t>
            </a:r>
          </a:p>
          <a:p>
            <a:pPr eaLnBrk="0" hangingPunct="0">
              <a:buFont typeface="Arial" charset="0"/>
              <a:buChar char="•"/>
            </a:pPr>
            <a:r>
              <a:rPr lang="en-US" sz="1400" b="1" dirty="0"/>
              <a:t>CWS</a:t>
            </a:r>
          </a:p>
          <a:p>
            <a:pPr eaLnBrk="0" hangingPunct="0">
              <a:buFont typeface="Arial" charset="0"/>
              <a:buChar char="•"/>
            </a:pPr>
            <a:r>
              <a:rPr lang="en-US" sz="1400" b="1" dirty="0"/>
              <a:t>Adoptions</a:t>
            </a:r>
          </a:p>
          <a:p>
            <a:pPr eaLnBrk="0" hangingPunct="0">
              <a:buFont typeface="Arial" charset="0"/>
              <a:buChar char="•"/>
            </a:pPr>
            <a:r>
              <a:rPr lang="en-US" sz="1400" b="1" dirty="0"/>
              <a:t>County Stabilization Subvention</a:t>
            </a:r>
          </a:p>
          <a:p>
            <a:pPr eaLnBrk="0" hangingPunct="0">
              <a:buFont typeface="Arial" charset="0"/>
              <a:buChar char="•"/>
            </a:pPr>
            <a:r>
              <a:rPr lang="en-US" sz="1400" b="1" dirty="0"/>
              <a:t>County Juvenile Justice Subvention (AB90)</a:t>
            </a:r>
          </a:p>
          <a:p>
            <a:pPr eaLnBrk="0" hangingPunct="0">
              <a:buFont typeface="Arial" charset="0"/>
              <a:buChar char="•"/>
            </a:pPr>
            <a:r>
              <a:rPr lang="en-US" sz="1400" b="1" dirty="0"/>
              <a:t>Mental Health</a:t>
            </a:r>
          </a:p>
          <a:p>
            <a:pPr eaLnBrk="0" hangingPunct="0">
              <a:buFont typeface="Arial" charset="0"/>
              <a:buChar char="•"/>
            </a:pPr>
            <a:r>
              <a:rPr lang="en-US" sz="1400" b="1" dirty="0"/>
              <a:t>EPSDT</a:t>
            </a:r>
          </a:p>
          <a:p>
            <a:pPr eaLnBrk="0" hangingPunct="0">
              <a:buFont typeface="Arial" charset="0"/>
              <a:buChar char="•"/>
            </a:pPr>
            <a:r>
              <a:rPr lang="en-US" sz="1400" b="1" dirty="0"/>
              <a:t>Managed Care</a:t>
            </a:r>
          </a:p>
        </p:txBody>
      </p:sp>
      <p:sp>
        <p:nvSpPr>
          <p:cNvPr id="70662" name="TextBox 8"/>
          <p:cNvSpPr txBox="1">
            <a:spLocks noChangeArrowheads="1"/>
          </p:cNvSpPr>
          <p:nvPr/>
        </p:nvSpPr>
        <p:spPr bwMode="auto">
          <a:xfrm>
            <a:off x="1222375" y="2676525"/>
            <a:ext cx="1676400" cy="523875"/>
          </a:xfrm>
          <a:prstGeom prst="rect">
            <a:avLst/>
          </a:prstGeom>
          <a:noFill/>
          <a:ln w="9525">
            <a:noFill/>
            <a:miter lim="800000"/>
            <a:headEnd/>
            <a:tailEnd/>
          </a:ln>
        </p:spPr>
        <p:txBody>
          <a:bodyPr>
            <a:spAutoFit/>
          </a:bodyPr>
          <a:lstStyle/>
          <a:p>
            <a:pPr eaLnBrk="0" hangingPunct="0"/>
            <a:endParaRPr lang="en-US" sz="1400" b="1" dirty="0"/>
          </a:p>
          <a:p>
            <a:pPr eaLnBrk="0" hangingPunct="0">
              <a:buFont typeface="Arial" charset="0"/>
              <a:buChar char="•"/>
            </a:pPr>
            <a:endParaRPr lang="en-US" sz="1400" b="1" dirty="0"/>
          </a:p>
        </p:txBody>
      </p:sp>
    </p:spTree>
  </p:cSld>
  <p:clrMapOvr>
    <a:masterClrMapping/>
  </p:clrMapOvr>
  <p:transition spd="med">
    <p:cover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3"/>
          <p:cNvSpPr>
            <a:spLocks noGrp="1"/>
          </p:cNvSpPr>
          <p:nvPr>
            <p:ph type="title"/>
          </p:nvPr>
        </p:nvSpPr>
        <p:spPr>
          <a:xfrm>
            <a:off x="381000" y="422275"/>
            <a:ext cx="8153400" cy="1066800"/>
          </a:xfrm>
        </p:spPr>
        <p:txBody>
          <a:bodyPr/>
          <a:lstStyle/>
          <a:p>
            <a:pPr eaLnBrk="1" hangingPunct="1"/>
            <a:r>
              <a:rPr lang="en-US" sz="3600" dirty="0" smtClean="0">
                <a:effectLst/>
              </a:rPr>
              <a:t> 2011 Realignment Programs</a:t>
            </a:r>
          </a:p>
        </p:txBody>
      </p:sp>
      <p:sp>
        <p:nvSpPr>
          <p:cNvPr id="14" name="Oval 13"/>
          <p:cNvSpPr/>
          <p:nvPr/>
        </p:nvSpPr>
        <p:spPr bwMode="auto">
          <a:xfrm>
            <a:off x="1888761" y="1573967"/>
            <a:ext cx="5456420" cy="4796854"/>
          </a:xfrm>
          <a:prstGeom prst="ellipse">
            <a:avLst/>
          </a:prstGeom>
          <a:solidFill>
            <a:schemeClr val="accent1">
              <a:lumMod val="40000"/>
              <a:lumOff val="60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wrap="none" anchor="ctr"/>
          <a:lstStyle/>
          <a:p>
            <a:pPr eaLnBrk="0" hangingPunct="0">
              <a:defRPr/>
            </a:pPr>
            <a:endParaRPr lang="en-US" dirty="0">
              <a:solidFill>
                <a:schemeClr val="tx1"/>
              </a:solidFill>
              <a:latin typeface="Garamond" pitchFamily="18" charset="0"/>
              <a:cs typeface="Times New Roman" pitchFamily="18" charset="0"/>
            </a:endParaRPr>
          </a:p>
        </p:txBody>
      </p:sp>
      <p:sp>
        <p:nvSpPr>
          <p:cNvPr id="72709" name="TextBox 7"/>
          <p:cNvSpPr txBox="1">
            <a:spLocks noChangeArrowheads="1"/>
          </p:cNvSpPr>
          <p:nvPr/>
        </p:nvSpPr>
        <p:spPr bwMode="auto">
          <a:xfrm>
            <a:off x="3336925" y="1758950"/>
            <a:ext cx="4033838" cy="4616450"/>
          </a:xfrm>
          <a:prstGeom prst="rect">
            <a:avLst/>
          </a:prstGeom>
          <a:noFill/>
          <a:ln w="9525">
            <a:noFill/>
            <a:miter lim="800000"/>
            <a:headEnd/>
            <a:tailEnd/>
          </a:ln>
        </p:spPr>
        <p:txBody>
          <a:bodyPr>
            <a:spAutoFit/>
          </a:bodyPr>
          <a:lstStyle/>
          <a:p>
            <a:pPr eaLnBrk="0" hangingPunct="0">
              <a:buFont typeface="Arial" charset="0"/>
              <a:buChar char="•"/>
            </a:pPr>
            <a:r>
              <a:rPr lang="en-US" sz="1400" b="1" dirty="0"/>
              <a:t>Foster Care</a:t>
            </a:r>
          </a:p>
          <a:p>
            <a:pPr eaLnBrk="0" hangingPunct="0">
              <a:buFont typeface="Arial" charset="0"/>
              <a:buChar char="•"/>
            </a:pPr>
            <a:r>
              <a:rPr lang="en-US" sz="1400" b="1" dirty="0"/>
              <a:t>CWS</a:t>
            </a:r>
          </a:p>
          <a:p>
            <a:pPr eaLnBrk="0" hangingPunct="0">
              <a:buFont typeface="Arial" charset="0"/>
              <a:buChar char="•"/>
            </a:pPr>
            <a:r>
              <a:rPr lang="en-US" sz="1400" b="1" dirty="0"/>
              <a:t>Adoptions</a:t>
            </a:r>
          </a:p>
          <a:p>
            <a:pPr eaLnBrk="0" hangingPunct="0">
              <a:buFont typeface="Arial" charset="0"/>
              <a:buChar char="•"/>
            </a:pPr>
            <a:r>
              <a:rPr lang="en-US" sz="1400" b="1" dirty="0"/>
              <a:t>Adult Protective Services</a:t>
            </a:r>
          </a:p>
          <a:p>
            <a:pPr eaLnBrk="0" hangingPunct="0">
              <a:buFont typeface="Arial" charset="0"/>
              <a:buChar char="•"/>
            </a:pPr>
            <a:r>
              <a:rPr lang="en-US" sz="1400" b="1" dirty="0"/>
              <a:t>Child Abuse Prevention, Intervention &amp; Treatment (CAPIT)</a:t>
            </a:r>
          </a:p>
          <a:p>
            <a:pPr eaLnBrk="0" hangingPunct="0">
              <a:buFont typeface="Arial" charset="0"/>
              <a:buChar char="•"/>
            </a:pPr>
            <a:r>
              <a:rPr lang="en-US" sz="1400" b="1" dirty="0"/>
              <a:t>Women and Children’s Residential Treatment</a:t>
            </a:r>
          </a:p>
          <a:p>
            <a:pPr eaLnBrk="0" hangingPunct="0">
              <a:buFont typeface="Arial" charset="0"/>
              <a:buChar char="•"/>
            </a:pPr>
            <a:r>
              <a:rPr lang="en-US" sz="1400" b="1" dirty="0"/>
              <a:t>Drug Medical</a:t>
            </a:r>
          </a:p>
          <a:p>
            <a:pPr eaLnBrk="0" hangingPunct="0">
              <a:buFont typeface="Arial" charset="0"/>
              <a:buChar char="•"/>
            </a:pPr>
            <a:r>
              <a:rPr lang="en-US" sz="1400" b="1" dirty="0"/>
              <a:t>Nondrug Medical</a:t>
            </a:r>
          </a:p>
          <a:p>
            <a:pPr eaLnBrk="0" hangingPunct="0">
              <a:buFont typeface="Arial" charset="0"/>
              <a:buChar char="•"/>
            </a:pPr>
            <a:r>
              <a:rPr lang="en-US" sz="1400" b="1" dirty="0"/>
              <a:t>Drug Court</a:t>
            </a:r>
          </a:p>
          <a:p>
            <a:pPr eaLnBrk="0" hangingPunct="0">
              <a:buFont typeface="Arial" charset="0"/>
              <a:buChar char="•"/>
            </a:pPr>
            <a:r>
              <a:rPr lang="en-US" sz="1400" b="1" dirty="0"/>
              <a:t>Mental Health</a:t>
            </a:r>
          </a:p>
          <a:p>
            <a:pPr eaLnBrk="0" hangingPunct="0">
              <a:buFont typeface="Arial" charset="0"/>
              <a:buChar char="•"/>
            </a:pPr>
            <a:r>
              <a:rPr lang="en-US" sz="1400" b="1" dirty="0"/>
              <a:t>EPSDT</a:t>
            </a:r>
          </a:p>
          <a:p>
            <a:pPr eaLnBrk="0" hangingPunct="0">
              <a:buFont typeface="Arial" charset="0"/>
              <a:buChar char="•"/>
            </a:pPr>
            <a:r>
              <a:rPr lang="en-US" sz="1400" b="1" dirty="0"/>
              <a:t>Managed Care</a:t>
            </a:r>
          </a:p>
          <a:p>
            <a:pPr eaLnBrk="0" hangingPunct="0">
              <a:buFont typeface="Arial" charset="0"/>
              <a:buChar char="•"/>
            </a:pPr>
            <a:r>
              <a:rPr lang="en-US" sz="1400" b="1" dirty="0"/>
              <a:t>Law Enforcement</a:t>
            </a:r>
          </a:p>
          <a:p>
            <a:pPr lvl="1" eaLnBrk="0" hangingPunct="0">
              <a:buFont typeface="Arial" charset="0"/>
              <a:buChar char="•"/>
            </a:pPr>
            <a:r>
              <a:rPr lang="en-US" sz="1400" b="1" dirty="0"/>
              <a:t>Trial Court Security</a:t>
            </a:r>
          </a:p>
          <a:p>
            <a:pPr lvl="1" eaLnBrk="0" hangingPunct="0">
              <a:buFont typeface="Arial" charset="0"/>
              <a:buChar char="•"/>
            </a:pPr>
            <a:r>
              <a:rPr lang="en-US" sz="1400" b="1" dirty="0"/>
              <a:t>District Attorney and Public Defender</a:t>
            </a:r>
          </a:p>
          <a:p>
            <a:pPr lvl="1" eaLnBrk="0" hangingPunct="0">
              <a:buFont typeface="Arial" charset="0"/>
              <a:buChar char="•"/>
            </a:pPr>
            <a:r>
              <a:rPr lang="en-US" sz="1400" b="1" dirty="0"/>
              <a:t>Juvenile Justice</a:t>
            </a:r>
          </a:p>
          <a:p>
            <a:pPr lvl="1" eaLnBrk="0" hangingPunct="0">
              <a:buFont typeface="Arial" charset="0"/>
              <a:buChar char="•"/>
            </a:pPr>
            <a:r>
              <a:rPr lang="en-US" sz="1400" b="1" dirty="0"/>
              <a:t>Community </a:t>
            </a:r>
          </a:p>
          <a:p>
            <a:pPr lvl="1" eaLnBrk="0" hangingPunct="0"/>
            <a:r>
              <a:rPr lang="en-US" sz="1400" b="1" dirty="0"/>
              <a:t>Corrections</a:t>
            </a:r>
          </a:p>
          <a:p>
            <a:pPr lvl="1" eaLnBrk="0" hangingPunct="0">
              <a:buFont typeface="Arial" charset="0"/>
              <a:buChar char="•"/>
            </a:pPr>
            <a:r>
              <a:rPr lang="en-US" sz="1400" b="1" dirty="0"/>
              <a:t>Local Public Safety </a:t>
            </a:r>
          </a:p>
          <a:p>
            <a:pPr lvl="1" eaLnBrk="0" hangingPunct="0"/>
            <a:r>
              <a:rPr lang="en-US" sz="1400" b="1" dirty="0"/>
              <a:t>Subventions</a:t>
            </a:r>
          </a:p>
        </p:txBody>
      </p:sp>
    </p:spTree>
  </p:cSld>
  <p:clrMapOvr>
    <a:masterClrMapping/>
  </p:clrMapOvr>
  <p:transition spd="med">
    <p:cover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567660" y="1888759"/>
            <a:ext cx="5456420" cy="4796854"/>
            <a:chOff x="3567660" y="1888759"/>
            <a:chExt cx="5456420" cy="4796854"/>
          </a:xfrm>
          <a:solidFill>
            <a:schemeClr val="accent1">
              <a:lumMod val="40000"/>
              <a:lumOff val="60000"/>
            </a:schemeClr>
          </a:solidFill>
        </p:grpSpPr>
        <p:sp>
          <p:nvSpPr>
            <p:cNvPr id="14" name="Oval 13"/>
            <p:cNvSpPr/>
            <p:nvPr/>
          </p:nvSpPr>
          <p:spPr bwMode="auto">
            <a:xfrm>
              <a:off x="3567660" y="1888759"/>
              <a:ext cx="5456420" cy="4796854"/>
            </a:xfrm>
            <a:prstGeom prst="ellipse">
              <a:avLst/>
            </a:prstGeom>
            <a:grp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wrap="none" anchor="ctr"/>
            <a:lstStyle/>
            <a:p>
              <a:pPr eaLnBrk="0" hangingPunct="0">
                <a:defRPr/>
              </a:pPr>
              <a:endParaRPr lang="en-US" dirty="0">
                <a:solidFill>
                  <a:schemeClr val="tx1"/>
                </a:solidFill>
                <a:latin typeface="Garamond" pitchFamily="18" charset="0"/>
                <a:cs typeface="Times New Roman" pitchFamily="18" charset="0"/>
              </a:endParaRPr>
            </a:p>
          </p:txBody>
        </p:sp>
        <p:sp>
          <p:nvSpPr>
            <p:cNvPr id="8" name="TextBox 7"/>
            <p:cNvSpPr txBox="1"/>
            <p:nvPr/>
          </p:nvSpPr>
          <p:spPr>
            <a:xfrm>
              <a:off x="6034720" y="2400855"/>
              <a:ext cx="2473377" cy="4185761"/>
            </a:xfrm>
            <a:prstGeom prst="rect">
              <a:avLst/>
            </a:prstGeom>
            <a:noFill/>
          </p:spPr>
          <p:txBody>
            <a:bodyPr>
              <a:spAutoFit/>
            </a:bodyPr>
            <a:lstStyle/>
            <a:p>
              <a:pPr eaLnBrk="0" hangingPunct="0">
                <a:buFont typeface="Arial" pitchFamily="34" charset="0"/>
                <a:buChar char="•"/>
                <a:defRPr/>
              </a:pPr>
              <a:r>
                <a:rPr lang="en-US" sz="1400" b="1" dirty="0"/>
                <a:t>Adult Protective Services</a:t>
              </a:r>
            </a:p>
            <a:p>
              <a:pPr eaLnBrk="0" hangingPunct="0">
                <a:buFont typeface="Arial" pitchFamily="34" charset="0"/>
                <a:buChar char="•"/>
                <a:defRPr/>
              </a:pPr>
              <a:r>
                <a:rPr lang="en-US" sz="1400" b="1" dirty="0"/>
                <a:t>Child Abuse Prevention, Intervention &amp; Treatment (CAPIT)</a:t>
              </a:r>
            </a:p>
            <a:p>
              <a:pPr eaLnBrk="0" hangingPunct="0">
                <a:buFont typeface="Arial" pitchFamily="34" charset="0"/>
                <a:buChar char="•"/>
                <a:defRPr/>
              </a:pPr>
              <a:r>
                <a:rPr lang="en-US" sz="1400" b="1" dirty="0"/>
                <a:t>Women and Children’s Residential Treatment</a:t>
              </a:r>
            </a:p>
            <a:p>
              <a:pPr eaLnBrk="0" hangingPunct="0">
                <a:buFont typeface="Arial" pitchFamily="34" charset="0"/>
                <a:buChar char="•"/>
                <a:defRPr/>
              </a:pPr>
              <a:r>
                <a:rPr lang="en-US" sz="1400" b="1" dirty="0"/>
                <a:t>Drug Medical</a:t>
              </a:r>
            </a:p>
            <a:p>
              <a:pPr eaLnBrk="0" hangingPunct="0">
                <a:buFont typeface="Arial" pitchFamily="34" charset="0"/>
                <a:buChar char="•"/>
                <a:defRPr/>
              </a:pPr>
              <a:r>
                <a:rPr lang="en-US" sz="1400" b="1" dirty="0"/>
                <a:t>Nondrug Medical</a:t>
              </a:r>
            </a:p>
            <a:p>
              <a:pPr eaLnBrk="0" hangingPunct="0">
                <a:buFont typeface="Arial" pitchFamily="34" charset="0"/>
                <a:buChar char="•"/>
                <a:defRPr/>
              </a:pPr>
              <a:r>
                <a:rPr lang="en-US" sz="1400" b="1" dirty="0"/>
                <a:t>Drug Court</a:t>
              </a:r>
            </a:p>
            <a:p>
              <a:pPr eaLnBrk="0" hangingPunct="0">
                <a:buFont typeface="Arial" pitchFamily="34" charset="0"/>
                <a:buChar char="•"/>
                <a:defRPr/>
              </a:pPr>
              <a:r>
                <a:rPr lang="en-US" sz="1400" b="1" dirty="0"/>
                <a:t>Law Enforcement</a:t>
              </a:r>
            </a:p>
            <a:p>
              <a:pPr lvl="1" eaLnBrk="0" hangingPunct="0">
                <a:buFont typeface="Arial" pitchFamily="34" charset="0"/>
                <a:buChar char="•"/>
                <a:defRPr/>
              </a:pPr>
              <a:r>
                <a:rPr lang="en-US" sz="1400" b="1" dirty="0"/>
                <a:t>Trial Court Security</a:t>
              </a:r>
            </a:p>
            <a:p>
              <a:pPr lvl="1" eaLnBrk="0" hangingPunct="0">
                <a:buFont typeface="Arial" pitchFamily="34" charset="0"/>
                <a:buChar char="•"/>
                <a:defRPr/>
              </a:pPr>
              <a:r>
                <a:rPr lang="en-US" sz="1400" b="1" dirty="0"/>
                <a:t>Juvenile Justice</a:t>
              </a:r>
            </a:p>
            <a:p>
              <a:pPr lvl="1" eaLnBrk="0" hangingPunct="0">
                <a:buFont typeface="Arial" pitchFamily="34" charset="0"/>
                <a:buChar char="•"/>
                <a:defRPr/>
              </a:pPr>
              <a:r>
                <a:rPr lang="en-US" sz="1400" b="1" dirty="0"/>
                <a:t>District Attorney and Public Defender</a:t>
              </a:r>
            </a:p>
            <a:p>
              <a:pPr lvl="1" eaLnBrk="0" hangingPunct="0">
                <a:buFont typeface="Arial" pitchFamily="34" charset="0"/>
                <a:buChar char="•"/>
                <a:defRPr/>
              </a:pPr>
              <a:r>
                <a:rPr lang="en-US" sz="1400" b="1" dirty="0"/>
                <a:t>Community </a:t>
              </a:r>
            </a:p>
            <a:p>
              <a:pPr lvl="1" eaLnBrk="0" hangingPunct="0">
                <a:defRPr/>
              </a:pPr>
              <a:r>
                <a:rPr lang="en-US" sz="1400" b="1" dirty="0"/>
                <a:t>Corrections</a:t>
              </a:r>
            </a:p>
            <a:p>
              <a:pPr lvl="1" eaLnBrk="0" hangingPunct="0">
                <a:buFont typeface="Arial" pitchFamily="34" charset="0"/>
                <a:buChar char="•"/>
                <a:defRPr/>
              </a:pPr>
              <a:r>
                <a:rPr lang="en-US" sz="1400" b="1" dirty="0"/>
                <a:t>Local Public Safety </a:t>
              </a:r>
            </a:p>
            <a:p>
              <a:pPr lvl="1" eaLnBrk="0" hangingPunct="0">
                <a:defRPr/>
              </a:pPr>
              <a:r>
                <a:rPr lang="en-US" sz="1400" b="1" dirty="0"/>
                <a:t>Subventions</a:t>
              </a:r>
            </a:p>
            <a:p>
              <a:pPr lvl="1" eaLnBrk="0" hangingPunct="0">
                <a:defRPr/>
              </a:pPr>
              <a:endParaRPr lang="en-US" sz="1400" b="1" dirty="0"/>
            </a:p>
          </p:txBody>
        </p:sp>
        <p:sp>
          <p:nvSpPr>
            <p:cNvPr id="13" name="TextBox 12"/>
            <p:cNvSpPr txBox="1"/>
            <p:nvPr/>
          </p:nvSpPr>
          <p:spPr>
            <a:xfrm>
              <a:off x="5488898" y="2026170"/>
              <a:ext cx="1648918" cy="307777"/>
            </a:xfrm>
            <a:prstGeom prst="rect">
              <a:avLst/>
            </a:prstGeom>
            <a:noFill/>
          </p:spPr>
          <p:txBody>
            <a:bodyPr>
              <a:spAutoFit/>
            </a:bodyPr>
            <a:lstStyle/>
            <a:p>
              <a:pPr eaLnBrk="0" hangingPunct="0">
                <a:defRPr/>
              </a:pPr>
              <a:r>
                <a:rPr lang="en-US" sz="1400" b="1" dirty="0"/>
                <a:t>2011 Realignment</a:t>
              </a:r>
            </a:p>
          </p:txBody>
        </p:sp>
      </p:grpSp>
      <p:grpSp>
        <p:nvGrpSpPr>
          <p:cNvPr id="17" name="Group 16"/>
          <p:cNvGrpSpPr/>
          <p:nvPr/>
        </p:nvGrpSpPr>
        <p:grpSpPr>
          <a:xfrm>
            <a:off x="164885" y="1888759"/>
            <a:ext cx="5456420" cy="4796854"/>
            <a:chOff x="164885" y="1888759"/>
            <a:chExt cx="5456420" cy="4796854"/>
          </a:xfrm>
          <a:solidFill>
            <a:schemeClr val="accent3">
              <a:lumMod val="60000"/>
              <a:lumOff val="40000"/>
            </a:schemeClr>
          </a:solidFill>
          <a:scene3d>
            <a:camera prst="orthographicFront">
              <a:rot lat="0" lon="0" rev="0"/>
            </a:camera>
            <a:lightRig rig="balanced" dir="t">
              <a:rot lat="0" lon="0" rev="8700000"/>
            </a:lightRig>
          </a:scene3d>
        </p:grpSpPr>
        <p:sp>
          <p:nvSpPr>
            <p:cNvPr id="6" name="Oval 5"/>
            <p:cNvSpPr/>
            <p:nvPr/>
          </p:nvSpPr>
          <p:spPr bwMode="auto">
            <a:xfrm>
              <a:off x="164885" y="1888759"/>
              <a:ext cx="5456420" cy="4796854"/>
            </a:xfrm>
            <a:prstGeom prst="ellipse">
              <a:avLst/>
            </a:prstGeom>
            <a:grp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accent3"/>
            </a:lnRef>
            <a:fillRef idx="3">
              <a:schemeClr val="accent3"/>
            </a:fillRef>
            <a:effectRef idx="3">
              <a:schemeClr val="accent3"/>
            </a:effectRef>
            <a:fontRef idx="minor">
              <a:schemeClr val="lt1"/>
            </a:fontRef>
          </p:style>
          <p:txBody>
            <a:bodyPr wrap="none" anchor="ctr"/>
            <a:lstStyle/>
            <a:p>
              <a:pPr eaLnBrk="0" hangingPunct="0">
                <a:defRPr/>
              </a:pPr>
              <a:endParaRPr lang="en-US" dirty="0">
                <a:solidFill>
                  <a:schemeClr val="tx1"/>
                </a:solidFill>
                <a:latin typeface="Garamond" pitchFamily="18" charset="0"/>
                <a:cs typeface="Times New Roman" pitchFamily="18" charset="0"/>
              </a:endParaRPr>
            </a:p>
          </p:txBody>
        </p:sp>
        <p:sp>
          <p:nvSpPr>
            <p:cNvPr id="7" name="TextBox 6"/>
            <p:cNvSpPr txBox="1"/>
            <p:nvPr/>
          </p:nvSpPr>
          <p:spPr>
            <a:xfrm>
              <a:off x="1036817" y="2377188"/>
              <a:ext cx="1991190" cy="3970318"/>
            </a:xfrm>
            <a:prstGeom prst="rect">
              <a:avLst/>
            </a:prstGeom>
            <a:noFill/>
            <a:ln>
              <a:noFill/>
            </a:ln>
            <a:effectLst>
              <a:outerShdw blurRad="44450" dist="27940" dir="5400000" algn="ctr">
                <a:srgbClr val="000000">
                  <a:alpha val="32000"/>
                </a:srgbClr>
              </a:outerShdw>
            </a:effectLst>
            <a:sp3d>
              <a:bevelT w="190500" h="38100"/>
            </a:sp3d>
          </p:spPr>
          <p:txBody>
            <a:bodyPr>
              <a:spAutoFit/>
            </a:bodyPr>
            <a:lstStyle/>
            <a:p>
              <a:pPr eaLnBrk="0" hangingPunct="0">
                <a:buFont typeface="Arial" pitchFamily="34" charset="0"/>
                <a:buChar char="•"/>
                <a:defRPr/>
              </a:pPr>
              <a:r>
                <a:rPr lang="en-US" sz="1400" b="1" dirty="0"/>
                <a:t>AB 8 County Health Services</a:t>
              </a:r>
            </a:p>
            <a:p>
              <a:pPr eaLnBrk="0" hangingPunct="0">
                <a:buFont typeface="Arial" pitchFamily="34" charset="0"/>
                <a:buChar char="•"/>
                <a:defRPr/>
              </a:pPr>
              <a:r>
                <a:rPr lang="en-US" sz="1400" b="1" dirty="0"/>
                <a:t>Local Health Services</a:t>
              </a:r>
            </a:p>
            <a:p>
              <a:pPr eaLnBrk="0" hangingPunct="0">
                <a:buFont typeface="Arial" pitchFamily="34" charset="0"/>
                <a:buChar char="•"/>
                <a:defRPr/>
              </a:pPr>
              <a:r>
                <a:rPr lang="en-US" sz="1400" b="1" dirty="0"/>
                <a:t>California Children’s Services</a:t>
              </a:r>
            </a:p>
            <a:p>
              <a:pPr eaLnBrk="0" hangingPunct="0">
                <a:buFont typeface="Arial" pitchFamily="34" charset="0"/>
                <a:buChar char="•"/>
                <a:defRPr/>
              </a:pPr>
              <a:r>
                <a:rPr lang="en-US" sz="1400" b="1" dirty="0"/>
                <a:t>Indigent Health</a:t>
              </a:r>
            </a:p>
            <a:p>
              <a:pPr eaLnBrk="0" hangingPunct="0">
                <a:buFont typeface="Arial" pitchFamily="34" charset="0"/>
                <a:buChar char="•"/>
                <a:defRPr/>
              </a:pPr>
              <a:r>
                <a:rPr lang="en-US" sz="1400" b="1" dirty="0"/>
                <a:t>CalWORKs</a:t>
              </a:r>
            </a:p>
            <a:p>
              <a:pPr eaLnBrk="0" hangingPunct="0">
                <a:buFont typeface="Arial" pitchFamily="34" charset="0"/>
                <a:buChar char="•"/>
                <a:defRPr/>
              </a:pPr>
              <a:r>
                <a:rPr lang="en-US" sz="1400" b="1" dirty="0"/>
                <a:t>Employment Services</a:t>
              </a:r>
            </a:p>
            <a:p>
              <a:pPr eaLnBrk="0" hangingPunct="0">
                <a:buFont typeface="Arial" pitchFamily="34" charset="0"/>
                <a:buChar char="•"/>
                <a:defRPr/>
              </a:pPr>
              <a:r>
                <a:rPr lang="en-US" sz="1400" b="1" dirty="0"/>
                <a:t>County Services Block Grant</a:t>
              </a:r>
            </a:p>
            <a:p>
              <a:pPr eaLnBrk="0" hangingPunct="0">
                <a:buFont typeface="Arial" pitchFamily="34" charset="0"/>
                <a:buChar char="•"/>
                <a:defRPr/>
              </a:pPr>
              <a:r>
                <a:rPr lang="en-US" sz="1400" b="1" dirty="0"/>
                <a:t>In-Home Supportive Services</a:t>
              </a:r>
            </a:p>
            <a:p>
              <a:pPr eaLnBrk="0" hangingPunct="0">
                <a:buFont typeface="Arial" pitchFamily="34" charset="0"/>
                <a:buChar char="•"/>
                <a:defRPr/>
              </a:pPr>
              <a:r>
                <a:rPr lang="en-US" sz="1400" b="1" dirty="0"/>
                <a:t>County Stabilization Subvention</a:t>
              </a:r>
            </a:p>
            <a:p>
              <a:pPr eaLnBrk="0" hangingPunct="0">
                <a:buFont typeface="Arial" pitchFamily="34" charset="0"/>
                <a:buChar char="•"/>
                <a:defRPr/>
              </a:pPr>
              <a:r>
                <a:rPr lang="en-US" sz="1400" b="1" dirty="0"/>
                <a:t>County Juvenile Justice Subvention (AB90)</a:t>
              </a:r>
            </a:p>
            <a:p>
              <a:pPr eaLnBrk="0" hangingPunct="0">
                <a:defRPr/>
              </a:pPr>
              <a:endParaRPr lang="en-US" sz="1400" b="1" dirty="0"/>
            </a:p>
          </p:txBody>
        </p:sp>
        <p:sp>
          <p:nvSpPr>
            <p:cNvPr id="12" name="TextBox 11"/>
            <p:cNvSpPr txBox="1"/>
            <p:nvPr/>
          </p:nvSpPr>
          <p:spPr>
            <a:xfrm>
              <a:off x="2068642" y="2008682"/>
              <a:ext cx="1648918" cy="307777"/>
            </a:xfrm>
            <a:prstGeom prst="rect">
              <a:avLst/>
            </a:prstGeom>
            <a:noFill/>
            <a:ln>
              <a:noFill/>
            </a:ln>
            <a:effectLst>
              <a:outerShdw blurRad="44450" dist="27940" dir="5400000" algn="ctr">
                <a:srgbClr val="000000">
                  <a:alpha val="32000"/>
                </a:srgbClr>
              </a:outerShdw>
            </a:effectLst>
            <a:sp3d>
              <a:bevelT w="190500" h="38100"/>
            </a:sp3d>
          </p:spPr>
          <p:txBody>
            <a:bodyPr>
              <a:spAutoFit/>
            </a:bodyPr>
            <a:lstStyle/>
            <a:p>
              <a:pPr eaLnBrk="0" hangingPunct="0">
                <a:defRPr/>
              </a:pPr>
              <a:r>
                <a:rPr lang="en-US" sz="1400" b="1" dirty="0"/>
                <a:t>1991 Realignment</a:t>
              </a:r>
            </a:p>
          </p:txBody>
        </p:sp>
      </p:grpSp>
      <p:sp>
        <p:nvSpPr>
          <p:cNvPr id="74755" name="Title 3"/>
          <p:cNvSpPr>
            <a:spLocks noGrp="1"/>
          </p:cNvSpPr>
          <p:nvPr>
            <p:ph type="title"/>
          </p:nvPr>
        </p:nvSpPr>
        <p:spPr>
          <a:xfrm>
            <a:off x="381000" y="463550"/>
            <a:ext cx="8153400" cy="1066800"/>
          </a:xfrm>
        </p:spPr>
        <p:txBody>
          <a:bodyPr/>
          <a:lstStyle/>
          <a:p>
            <a:pPr eaLnBrk="1" hangingPunct="1"/>
            <a:r>
              <a:rPr lang="en-US" sz="3600" dirty="0" smtClean="0">
                <a:effectLst/>
              </a:rPr>
              <a:t> Intersection of Realignment Programs</a:t>
            </a:r>
          </a:p>
        </p:txBody>
      </p:sp>
      <p:sp>
        <p:nvSpPr>
          <p:cNvPr id="74756" name="TextBox 8"/>
          <p:cNvSpPr txBox="1">
            <a:spLocks noChangeArrowheads="1"/>
          </p:cNvSpPr>
          <p:nvPr/>
        </p:nvSpPr>
        <p:spPr bwMode="auto">
          <a:xfrm>
            <a:off x="1222375" y="2676525"/>
            <a:ext cx="1676400" cy="523875"/>
          </a:xfrm>
          <a:prstGeom prst="rect">
            <a:avLst/>
          </a:prstGeom>
          <a:noFill/>
          <a:ln w="9525">
            <a:noFill/>
            <a:miter lim="800000"/>
            <a:headEnd/>
            <a:tailEnd/>
          </a:ln>
        </p:spPr>
        <p:txBody>
          <a:bodyPr>
            <a:spAutoFit/>
          </a:bodyPr>
          <a:lstStyle/>
          <a:p>
            <a:pPr eaLnBrk="0" hangingPunct="0"/>
            <a:endParaRPr lang="en-US" sz="1400" b="1" dirty="0"/>
          </a:p>
          <a:p>
            <a:pPr eaLnBrk="0" hangingPunct="0">
              <a:buFont typeface="Arial" charset="0"/>
              <a:buChar char="•"/>
            </a:pPr>
            <a:endParaRPr lang="en-US" sz="1400" b="1" dirty="0"/>
          </a:p>
        </p:txBody>
      </p:sp>
      <p:grpSp>
        <p:nvGrpSpPr>
          <p:cNvPr id="19" name="Group 18"/>
          <p:cNvGrpSpPr/>
          <p:nvPr/>
        </p:nvGrpSpPr>
        <p:grpSpPr>
          <a:xfrm>
            <a:off x="2921833" y="2706348"/>
            <a:ext cx="3132944" cy="3267856"/>
            <a:chOff x="2998033" y="2668248"/>
            <a:chExt cx="3132944" cy="3267856"/>
          </a:xfrm>
          <a:solidFill>
            <a:schemeClr val="accent5">
              <a:lumMod val="60000"/>
              <a:lumOff val="40000"/>
            </a:schemeClr>
          </a:solidFill>
          <a:scene3d>
            <a:camera prst="orthographicFront">
              <a:rot lat="0" lon="0" rev="0"/>
            </a:camera>
            <a:lightRig rig="balanced" dir="t">
              <a:rot lat="0" lon="0" rev="8700000"/>
            </a:lightRig>
          </a:scene3d>
        </p:grpSpPr>
        <p:sp>
          <p:nvSpPr>
            <p:cNvPr id="10" name="Oval 9"/>
            <p:cNvSpPr/>
            <p:nvPr/>
          </p:nvSpPr>
          <p:spPr bwMode="auto">
            <a:xfrm>
              <a:off x="2998033" y="2668248"/>
              <a:ext cx="3132944" cy="3267856"/>
            </a:xfrm>
            <a:prstGeom prst="ellipse">
              <a:avLst/>
            </a:prstGeom>
            <a:grp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anchor="ctr"/>
            <a:lstStyle/>
            <a:p>
              <a:pPr eaLnBrk="0" hangingPunct="0">
                <a:defRPr/>
              </a:pPr>
              <a:endParaRPr lang="en-US" dirty="0">
                <a:solidFill>
                  <a:schemeClr val="tx1"/>
                </a:solidFill>
                <a:latin typeface="Garamond" pitchFamily="18" charset="0"/>
                <a:cs typeface="Times New Roman" pitchFamily="18" charset="0"/>
              </a:endParaRPr>
            </a:p>
          </p:txBody>
        </p:sp>
        <p:sp>
          <p:nvSpPr>
            <p:cNvPr id="11" name="TextBox 10"/>
            <p:cNvSpPr txBox="1"/>
            <p:nvPr/>
          </p:nvSpPr>
          <p:spPr>
            <a:xfrm>
              <a:off x="3793760" y="3575946"/>
              <a:ext cx="1676400" cy="1384995"/>
            </a:xfrm>
            <a:prstGeom prst="rect">
              <a:avLst/>
            </a:prstGeom>
            <a:noFill/>
            <a:ln>
              <a:noFill/>
            </a:ln>
            <a:effectLst>
              <a:outerShdw blurRad="44450" dist="27940" dir="5400000" algn="ctr">
                <a:srgbClr val="000000">
                  <a:alpha val="32000"/>
                </a:srgbClr>
              </a:outerShdw>
            </a:effectLst>
            <a:sp3d>
              <a:bevelT w="190500" h="38100"/>
            </a:sp3d>
          </p:spPr>
          <p:txBody>
            <a:bodyPr>
              <a:spAutoFit/>
            </a:bodyPr>
            <a:lstStyle/>
            <a:p>
              <a:pPr eaLnBrk="0" hangingPunct="0">
                <a:buFont typeface="Arial" pitchFamily="34" charset="0"/>
                <a:buChar char="•"/>
                <a:defRPr/>
              </a:pPr>
              <a:r>
                <a:rPr lang="en-US" sz="1400" b="1" dirty="0"/>
                <a:t>Foster Care</a:t>
              </a:r>
            </a:p>
            <a:p>
              <a:pPr eaLnBrk="0" hangingPunct="0">
                <a:buFont typeface="Arial" pitchFamily="34" charset="0"/>
                <a:buChar char="•"/>
                <a:defRPr/>
              </a:pPr>
              <a:r>
                <a:rPr lang="en-US" sz="1400" b="1" dirty="0"/>
                <a:t>CWS</a:t>
              </a:r>
            </a:p>
            <a:p>
              <a:pPr eaLnBrk="0" hangingPunct="0">
                <a:buFont typeface="Arial" pitchFamily="34" charset="0"/>
                <a:buChar char="•"/>
                <a:defRPr/>
              </a:pPr>
              <a:r>
                <a:rPr lang="en-US" sz="1400" b="1" dirty="0"/>
                <a:t>Adoptions</a:t>
              </a:r>
            </a:p>
            <a:p>
              <a:pPr eaLnBrk="0" hangingPunct="0">
                <a:buFont typeface="Arial" pitchFamily="34" charset="0"/>
                <a:buChar char="•"/>
                <a:defRPr/>
              </a:pPr>
              <a:r>
                <a:rPr lang="en-US" sz="1400" b="1" dirty="0"/>
                <a:t>Mental Health</a:t>
              </a:r>
            </a:p>
            <a:p>
              <a:pPr eaLnBrk="0" hangingPunct="0">
                <a:buFont typeface="Arial" pitchFamily="34" charset="0"/>
                <a:buChar char="•"/>
                <a:defRPr/>
              </a:pPr>
              <a:r>
                <a:rPr lang="en-US" sz="1400" b="1" dirty="0"/>
                <a:t>EPSDT</a:t>
              </a:r>
            </a:p>
            <a:p>
              <a:pPr eaLnBrk="0" hangingPunct="0">
                <a:buFont typeface="Arial" pitchFamily="34" charset="0"/>
                <a:buChar char="•"/>
                <a:defRPr/>
              </a:pPr>
              <a:r>
                <a:rPr lang="en-US" sz="1400" b="1" dirty="0"/>
                <a:t>Managed Care</a:t>
              </a:r>
            </a:p>
          </p:txBody>
        </p:sp>
        <p:sp>
          <p:nvSpPr>
            <p:cNvPr id="15" name="TextBox 14"/>
            <p:cNvSpPr txBox="1"/>
            <p:nvPr/>
          </p:nvSpPr>
          <p:spPr>
            <a:xfrm>
              <a:off x="4085936" y="3063451"/>
              <a:ext cx="798884" cy="307777"/>
            </a:xfrm>
            <a:prstGeom prst="rect">
              <a:avLst/>
            </a:prstGeom>
            <a:noFill/>
            <a:ln>
              <a:noFill/>
            </a:ln>
            <a:effectLst>
              <a:outerShdw blurRad="44450" dist="27940" dir="5400000" algn="ctr">
                <a:srgbClr val="000000">
                  <a:alpha val="32000"/>
                </a:srgbClr>
              </a:outerShdw>
            </a:effectLst>
            <a:sp3d>
              <a:bevelT w="190500" h="38100"/>
            </a:sp3d>
          </p:spPr>
          <p:txBody>
            <a:bodyPr>
              <a:spAutoFit/>
            </a:bodyPr>
            <a:lstStyle/>
            <a:p>
              <a:pPr eaLnBrk="0" hangingPunct="0">
                <a:defRPr/>
              </a:pPr>
              <a:r>
                <a:rPr lang="en-US" sz="1400" b="1" dirty="0"/>
                <a:t>Shared</a:t>
              </a:r>
            </a:p>
          </p:txBody>
        </p:sp>
      </p:gr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1+#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47650"/>
            <a:ext cx="8515350" cy="1143000"/>
          </a:xfrm>
        </p:spPr>
        <p:txBody>
          <a:bodyPr>
            <a:normAutofit/>
          </a:bodyPr>
          <a:lstStyle/>
          <a:p>
            <a:pPr eaLnBrk="1" fontAlgn="auto" hangingPunct="1">
              <a:spcAft>
                <a:spcPts val="0"/>
              </a:spcAft>
              <a:defRPr/>
            </a:pPr>
            <a:r>
              <a:rPr lang="en-US" sz="3600" dirty="0" smtClean="0">
                <a:effectLst/>
                <a:cs typeface="Arial" pitchFamily="34" charset="0"/>
              </a:rPr>
              <a:t>1991 Realignment Program Ratios</a:t>
            </a:r>
            <a:endParaRPr lang="en-US" sz="3600" dirty="0">
              <a:latin typeface="Arial" pitchFamily="34" charset="0"/>
              <a:cs typeface="Arial" pitchFamily="34" charset="0"/>
            </a:endParaRPr>
          </a:p>
        </p:txBody>
      </p:sp>
      <p:graphicFrame>
        <p:nvGraphicFramePr>
          <p:cNvPr id="5" name="Content Placeholder 4"/>
          <p:cNvGraphicFramePr>
            <a:graphicFrameLocks noGrp="1"/>
          </p:cNvGraphicFramePr>
          <p:nvPr>
            <p:ph idx="1"/>
          </p:nvPr>
        </p:nvGraphicFramePr>
        <p:xfrm>
          <a:off x="464024" y="1251044"/>
          <a:ext cx="80772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cover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728663" y="220663"/>
            <a:ext cx="7391400" cy="1143000"/>
          </a:xfrm>
        </p:spPr>
        <p:txBody>
          <a:bodyPr/>
          <a:lstStyle/>
          <a:p>
            <a:pPr eaLnBrk="1" hangingPunct="1"/>
            <a:r>
              <a:rPr lang="en-US" sz="3600" dirty="0" smtClean="0">
                <a:effectLst/>
                <a:cs typeface="Arial" charset="0"/>
              </a:rPr>
              <a:t>Impact of 2011 Realignment to 1991 Sharing Ratios</a:t>
            </a:r>
          </a:p>
        </p:txBody>
      </p:sp>
      <p:graphicFrame>
        <p:nvGraphicFramePr>
          <p:cNvPr id="5" name="Content Placeholder 4"/>
          <p:cNvGraphicFramePr>
            <a:graphicFrameLocks noGrp="1"/>
          </p:cNvGraphicFramePr>
          <p:nvPr>
            <p:ph idx="1"/>
          </p:nvPr>
        </p:nvGraphicFramePr>
        <p:xfrm>
          <a:off x="545910" y="1346580"/>
          <a:ext cx="80772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cover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3"/>
          <p:cNvSpPr>
            <a:spLocks noGrp="1"/>
          </p:cNvSpPr>
          <p:nvPr>
            <p:ph type="title"/>
          </p:nvPr>
        </p:nvSpPr>
        <p:spPr/>
        <p:txBody>
          <a:bodyPr/>
          <a:lstStyle/>
          <a:p>
            <a:pPr eaLnBrk="1" hangingPunct="1"/>
            <a:r>
              <a:rPr lang="en-US" sz="3600" dirty="0" smtClean="0">
                <a:effectLst/>
              </a:rPr>
              <a:t>Similarities and Differences 1991 &amp; 2011</a:t>
            </a:r>
            <a:endParaRPr lang="en-US" sz="3600" dirty="0" smtClean="0">
              <a:solidFill>
                <a:schemeClr val="tx1"/>
              </a:solidFill>
              <a:effectLst/>
            </a:endParaRPr>
          </a:p>
        </p:txBody>
      </p:sp>
      <p:sp>
        <p:nvSpPr>
          <p:cNvPr id="78850" name="Content Placeholder 4"/>
          <p:cNvSpPr>
            <a:spLocks noGrp="1"/>
          </p:cNvSpPr>
          <p:nvPr>
            <p:ph sz="half" idx="1"/>
          </p:nvPr>
        </p:nvSpPr>
        <p:spPr/>
        <p:txBody>
          <a:bodyPr/>
          <a:lstStyle/>
          <a:p>
            <a:pPr lvl="1" eaLnBrk="1" hangingPunct="1">
              <a:lnSpc>
                <a:spcPct val="150000"/>
              </a:lnSpc>
              <a:spcBef>
                <a:spcPts val="25"/>
              </a:spcBef>
              <a:buClr>
                <a:srgbClr val="FFC000"/>
              </a:buClr>
            </a:pPr>
            <a:r>
              <a:rPr lang="en-US" dirty="0" smtClean="0">
                <a:solidFill>
                  <a:schemeClr val="tx2"/>
                </a:solidFill>
                <a:effectLst/>
              </a:rPr>
              <a:t>Base Restoration</a:t>
            </a:r>
          </a:p>
          <a:p>
            <a:pPr lvl="1" eaLnBrk="1" hangingPunct="1">
              <a:lnSpc>
                <a:spcPct val="150000"/>
              </a:lnSpc>
              <a:spcBef>
                <a:spcPts val="25"/>
              </a:spcBef>
              <a:buClr>
                <a:srgbClr val="FFC000"/>
              </a:buClr>
            </a:pPr>
            <a:r>
              <a:rPr lang="en-US" dirty="0" smtClean="0">
                <a:solidFill>
                  <a:schemeClr val="tx2"/>
                </a:solidFill>
                <a:effectLst/>
              </a:rPr>
              <a:t>Programs</a:t>
            </a:r>
          </a:p>
          <a:p>
            <a:pPr lvl="1" eaLnBrk="1" hangingPunct="1">
              <a:lnSpc>
                <a:spcPct val="150000"/>
              </a:lnSpc>
              <a:spcBef>
                <a:spcPts val="25"/>
              </a:spcBef>
              <a:buClr>
                <a:srgbClr val="FFC000"/>
              </a:buClr>
            </a:pPr>
            <a:r>
              <a:rPr lang="en-US" dirty="0" smtClean="0">
                <a:solidFill>
                  <a:schemeClr val="tx2"/>
                </a:solidFill>
                <a:effectLst/>
              </a:rPr>
              <a:t>Reserve Account</a:t>
            </a:r>
          </a:p>
          <a:p>
            <a:pPr lvl="1" eaLnBrk="1" hangingPunct="1">
              <a:lnSpc>
                <a:spcPct val="150000"/>
              </a:lnSpc>
              <a:spcBef>
                <a:spcPts val="25"/>
              </a:spcBef>
              <a:buClr>
                <a:srgbClr val="FFC000"/>
              </a:buClr>
            </a:pPr>
            <a:r>
              <a:rPr lang="en-US" dirty="0" smtClean="0">
                <a:solidFill>
                  <a:schemeClr val="tx2"/>
                </a:solidFill>
                <a:effectLst/>
              </a:rPr>
              <a:t>VLF vs. Sales Tax</a:t>
            </a:r>
          </a:p>
          <a:p>
            <a:pPr lvl="1" eaLnBrk="1" hangingPunct="1">
              <a:lnSpc>
                <a:spcPct val="150000"/>
              </a:lnSpc>
              <a:spcBef>
                <a:spcPts val="25"/>
              </a:spcBef>
              <a:buClr>
                <a:srgbClr val="FFC000"/>
              </a:buClr>
            </a:pPr>
            <a:r>
              <a:rPr lang="en-US" dirty="0" smtClean="0">
                <a:solidFill>
                  <a:schemeClr val="tx2"/>
                </a:solidFill>
                <a:effectLst/>
              </a:rPr>
              <a:t>Transfer Abilities</a:t>
            </a:r>
          </a:p>
          <a:p>
            <a:pPr lvl="1" eaLnBrk="1" hangingPunct="1">
              <a:lnSpc>
                <a:spcPct val="150000"/>
              </a:lnSpc>
              <a:spcBef>
                <a:spcPts val="25"/>
              </a:spcBef>
              <a:buClr>
                <a:srgbClr val="FFC000"/>
              </a:buClr>
            </a:pPr>
            <a:r>
              <a:rPr lang="en-US" dirty="0" smtClean="0">
                <a:solidFill>
                  <a:schemeClr val="tx2"/>
                </a:solidFill>
                <a:effectLst/>
              </a:rPr>
              <a:t>Reporting Requirements</a:t>
            </a:r>
          </a:p>
          <a:p>
            <a:pPr lvl="1" eaLnBrk="1" hangingPunct="1">
              <a:lnSpc>
                <a:spcPct val="150000"/>
              </a:lnSpc>
              <a:spcBef>
                <a:spcPts val="25"/>
              </a:spcBef>
              <a:buClr>
                <a:srgbClr val="FFC000"/>
              </a:buClr>
            </a:pPr>
            <a:r>
              <a:rPr lang="en-US" dirty="0" smtClean="0">
                <a:solidFill>
                  <a:schemeClr val="tx2"/>
                </a:solidFill>
                <a:effectLst/>
              </a:rPr>
              <a:t>Fed/Court Changes</a:t>
            </a:r>
          </a:p>
          <a:p>
            <a:pPr lvl="1" eaLnBrk="1" hangingPunct="1">
              <a:lnSpc>
                <a:spcPct val="150000"/>
              </a:lnSpc>
              <a:spcBef>
                <a:spcPts val="25"/>
              </a:spcBef>
              <a:buClr>
                <a:srgbClr val="FFC000"/>
              </a:buClr>
            </a:pPr>
            <a:r>
              <a:rPr lang="en-US" dirty="0" smtClean="0">
                <a:solidFill>
                  <a:schemeClr val="tx2"/>
                </a:solidFill>
                <a:effectLst/>
              </a:rPr>
              <a:t>Flexibility</a:t>
            </a:r>
          </a:p>
          <a:p>
            <a:pPr lvl="1" eaLnBrk="1" hangingPunct="1">
              <a:lnSpc>
                <a:spcPct val="150000"/>
              </a:lnSpc>
              <a:spcBef>
                <a:spcPts val="25"/>
              </a:spcBef>
              <a:buClr>
                <a:srgbClr val="FFC000"/>
              </a:buClr>
            </a:pPr>
            <a:endParaRPr lang="en-US" dirty="0" smtClean="0">
              <a:effectLst/>
            </a:endParaRPr>
          </a:p>
          <a:p>
            <a:pPr eaLnBrk="1" hangingPunct="1">
              <a:lnSpc>
                <a:spcPct val="150000"/>
              </a:lnSpc>
              <a:spcBef>
                <a:spcPts val="25"/>
              </a:spcBef>
              <a:buClr>
                <a:srgbClr val="FFC000"/>
              </a:buClr>
            </a:pPr>
            <a:endParaRPr lang="en-US" sz="3600" dirty="0" smtClean="0">
              <a:effectLst/>
            </a:endParaRPr>
          </a:p>
          <a:p>
            <a:pPr eaLnBrk="1" hangingPunct="1">
              <a:lnSpc>
                <a:spcPct val="150000"/>
              </a:lnSpc>
              <a:spcBef>
                <a:spcPts val="25"/>
              </a:spcBef>
              <a:buClr>
                <a:srgbClr val="FFC000"/>
              </a:buClr>
            </a:pPr>
            <a:endParaRPr lang="en-US" dirty="0" smtClean="0">
              <a:effectLst/>
            </a:endParaRPr>
          </a:p>
          <a:p>
            <a:pPr eaLnBrk="1" hangingPunct="1">
              <a:lnSpc>
                <a:spcPct val="150000"/>
              </a:lnSpc>
              <a:spcBef>
                <a:spcPts val="25"/>
              </a:spcBef>
              <a:buClr>
                <a:srgbClr val="FFC000"/>
              </a:buClr>
            </a:pPr>
            <a:endParaRPr lang="en-US" sz="3600" dirty="0" smtClean="0">
              <a:solidFill>
                <a:srgbClr val="7176A6"/>
              </a:solidFill>
              <a:effectLst/>
            </a:endParaRPr>
          </a:p>
        </p:txBody>
      </p:sp>
      <p:sp>
        <p:nvSpPr>
          <p:cNvPr id="78851" name="Content Placeholder 5"/>
          <p:cNvSpPr>
            <a:spLocks noGrp="1"/>
          </p:cNvSpPr>
          <p:nvPr>
            <p:ph sz="half" idx="2"/>
          </p:nvPr>
        </p:nvSpPr>
        <p:spPr/>
        <p:txBody>
          <a:bodyPr/>
          <a:lstStyle/>
          <a:p>
            <a:pPr lvl="1" eaLnBrk="1" hangingPunct="1">
              <a:lnSpc>
                <a:spcPct val="150000"/>
              </a:lnSpc>
              <a:spcBef>
                <a:spcPts val="25"/>
              </a:spcBef>
              <a:buClr>
                <a:srgbClr val="FFC000"/>
              </a:buClr>
            </a:pPr>
            <a:r>
              <a:rPr lang="en-US" dirty="0" smtClean="0">
                <a:solidFill>
                  <a:schemeClr val="tx2"/>
                </a:solidFill>
                <a:effectLst/>
              </a:rPr>
              <a:t>Growth allocated</a:t>
            </a:r>
          </a:p>
          <a:p>
            <a:pPr lvl="1" eaLnBrk="1" hangingPunct="1">
              <a:lnSpc>
                <a:spcPct val="150000"/>
              </a:lnSpc>
              <a:spcBef>
                <a:spcPts val="25"/>
              </a:spcBef>
              <a:buClr>
                <a:srgbClr val="FFC000"/>
              </a:buClr>
            </a:pPr>
            <a:r>
              <a:rPr lang="en-US" dirty="0" smtClean="0">
                <a:solidFill>
                  <a:schemeClr val="tx2"/>
                </a:solidFill>
                <a:effectLst/>
              </a:rPr>
              <a:t>County Intervention Services Account</a:t>
            </a:r>
          </a:p>
          <a:p>
            <a:pPr lvl="1" eaLnBrk="1" hangingPunct="1">
              <a:lnSpc>
                <a:spcPct val="150000"/>
              </a:lnSpc>
              <a:spcBef>
                <a:spcPts val="25"/>
              </a:spcBef>
              <a:buClr>
                <a:srgbClr val="FFC000"/>
              </a:buClr>
            </a:pPr>
            <a:r>
              <a:rPr lang="en-US" dirty="0" smtClean="0">
                <a:solidFill>
                  <a:schemeClr val="tx2"/>
                </a:solidFill>
                <a:effectLst/>
              </a:rPr>
              <a:t>CWS</a:t>
            </a:r>
          </a:p>
          <a:p>
            <a:pPr lvl="1" eaLnBrk="1" hangingPunct="1">
              <a:lnSpc>
                <a:spcPct val="150000"/>
              </a:lnSpc>
              <a:spcBef>
                <a:spcPts val="25"/>
              </a:spcBef>
              <a:buClr>
                <a:srgbClr val="FFC000"/>
              </a:buClr>
            </a:pPr>
            <a:r>
              <a:rPr lang="en-US" dirty="0" smtClean="0">
                <a:solidFill>
                  <a:schemeClr val="tx2"/>
                </a:solidFill>
                <a:effectLst/>
              </a:rPr>
              <a:t>Fiscal Years</a:t>
            </a:r>
          </a:p>
          <a:p>
            <a:pPr lvl="1" eaLnBrk="1" hangingPunct="1">
              <a:lnSpc>
                <a:spcPct val="150000"/>
              </a:lnSpc>
              <a:spcBef>
                <a:spcPts val="25"/>
              </a:spcBef>
              <a:buClr>
                <a:srgbClr val="FFC000"/>
              </a:buClr>
            </a:pPr>
            <a:r>
              <a:rPr lang="en-US" dirty="0" smtClean="0">
                <a:solidFill>
                  <a:schemeClr val="tx2"/>
                </a:solidFill>
                <a:effectLst/>
              </a:rPr>
              <a:t>Constitutional Protections</a:t>
            </a:r>
          </a:p>
          <a:p>
            <a:pPr lvl="1" eaLnBrk="1" hangingPunct="1">
              <a:lnSpc>
                <a:spcPct val="150000"/>
              </a:lnSpc>
              <a:spcBef>
                <a:spcPts val="25"/>
              </a:spcBef>
              <a:buClr>
                <a:srgbClr val="FFC000"/>
              </a:buClr>
            </a:pPr>
            <a:endParaRPr lang="en-US" dirty="0" smtClean="0">
              <a:solidFill>
                <a:schemeClr val="tx2"/>
              </a:solidFill>
              <a:effectLst/>
            </a:endParaRPr>
          </a:p>
          <a:p>
            <a:pPr lvl="1" eaLnBrk="1" hangingPunct="1">
              <a:lnSpc>
                <a:spcPct val="150000"/>
              </a:lnSpc>
              <a:spcBef>
                <a:spcPts val="25"/>
              </a:spcBef>
              <a:buClr>
                <a:srgbClr val="FFC000"/>
              </a:buClr>
            </a:pPr>
            <a:endParaRPr lang="en-US" dirty="0" smtClean="0">
              <a:effectLst/>
            </a:endParaRPr>
          </a:p>
          <a:p>
            <a:pPr lvl="1" eaLnBrk="1" hangingPunct="1">
              <a:lnSpc>
                <a:spcPct val="150000"/>
              </a:lnSpc>
              <a:spcBef>
                <a:spcPts val="25"/>
              </a:spcBef>
              <a:buClr>
                <a:srgbClr val="FFC000"/>
              </a:buClr>
            </a:pPr>
            <a:endParaRPr lang="en-US" dirty="0" smtClean="0">
              <a:effectLst/>
            </a:endParaRPr>
          </a:p>
        </p:txBody>
      </p:sp>
    </p:spTree>
  </p:cSld>
  <p:clrMapOvr>
    <a:masterClrMapping/>
  </p:clrMapOvr>
  <p:transition spd="med">
    <p:cover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3"/>
          <p:cNvSpPr>
            <a:spLocks noGrp="1"/>
          </p:cNvSpPr>
          <p:nvPr>
            <p:ph type="title"/>
          </p:nvPr>
        </p:nvSpPr>
        <p:spPr>
          <a:xfrm>
            <a:off x="517525" y="1212850"/>
            <a:ext cx="7772400" cy="1362075"/>
          </a:xfrm>
        </p:spPr>
        <p:txBody>
          <a:bodyPr anchor="ctr"/>
          <a:lstStyle/>
          <a:p>
            <a:pPr marL="342900" indent="-342900" algn="ctr" eaLnBrk="1" hangingPunct="1">
              <a:lnSpc>
                <a:spcPct val="150000"/>
              </a:lnSpc>
              <a:spcBef>
                <a:spcPts val="25"/>
              </a:spcBef>
            </a:pPr>
            <a:r>
              <a:rPr lang="en-US" sz="4800" cap="none" dirty="0" smtClean="0">
                <a:effectLst/>
              </a:rPr>
              <a:t>Realignment Growth</a:t>
            </a:r>
            <a:br>
              <a:rPr lang="en-US" sz="4800" cap="none" dirty="0" smtClean="0">
                <a:effectLst/>
              </a:rPr>
            </a:br>
            <a:endParaRPr lang="en-US" sz="4800" cap="none" dirty="0" smtClean="0">
              <a:solidFill>
                <a:srgbClr val="FF0000"/>
              </a:solidFill>
              <a:effectLst/>
            </a:endParaRPr>
          </a:p>
        </p:txBody>
      </p:sp>
      <p:pic>
        <p:nvPicPr>
          <p:cNvPr id="80898" name="Picture 2" descr="http://nextgenerationgrowth.wordpress.com/files/2009/08/businessgrowth.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708275" y="3036888"/>
            <a:ext cx="3305175" cy="3295650"/>
          </a:xfrm>
          <a:prstGeom prst="rect">
            <a:avLst/>
          </a:prstGeom>
          <a:noFill/>
          <a:ln w="9525">
            <a:noFill/>
            <a:miter lim="800000"/>
            <a:headEnd/>
            <a:tailEnd/>
          </a:ln>
        </p:spPr>
      </p:pic>
    </p:spTree>
  </p:cSld>
  <p:clrMapOvr>
    <a:masterClrMapping/>
  </p:clrMapOvr>
  <p:transition spd="med">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3"/>
          <p:cNvSpPr>
            <a:spLocks noGrp="1"/>
          </p:cNvSpPr>
          <p:nvPr>
            <p:ph type="title"/>
          </p:nvPr>
        </p:nvSpPr>
        <p:spPr>
          <a:xfrm>
            <a:off x="381000" y="463550"/>
            <a:ext cx="8153400" cy="1066800"/>
          </a:xfrm>
        </p:spPr>
        <p:txBody>
          <a:bodyPr/>
          <a:lstStyle/>
          <a:p>
            <a:pPr eaLnBrk="1" hangingPunct="1"/>
            <a:r>
              <a:rPr lang="en-US" sz="5400" dirty="0" smtClean="0">
                <a:effectLst/>
              </a:rPr>
              <a:t>Agenda</a:t>
            </a:r>
          </a:p>
        </p:txBody>
      </p:sp>
      <p:sp>
        <p:nvSpPr>
          <p:cNvPr id="19458" name="Content Placeholder 4"/>
          <p:cNvSpPr>
            <a:spLocks noGrp="1"/>
          </p:cNvSpPr>
          <p:nvPr>
            <p:ph idx="1"/>
          </p:nvPr>
        </p:nvSpPr>
        <p:spPr>
          <a:xfrm>
            <a:off x="242888" y="1401763"/>
            <a:ext cx="8382000" cy="5084762"/>
          </a:xfrm>
        </p:spPr>
        <p:txBody>
          <a:bodyPr/>
          <a:lstStyle/>
          <a:p>
            <a:pPr lvl="1" eaLnBrk="1" hangingPunct="1">
              <a:lnSpc>
                <a:spcPct val="150000"/>
              </a:lnSpc>
              <a:spcBef>
                <a:spcPts val="25"/>
              </a:spcBef>
              <a:buClr>
                <a:srgbClr val="FFC000"/>
              </a:buClr>
            </a:pPr>
            <a:r>
              <a:rPr lang="en-US" sz="3600" dirty="0" smtClean="0">
                <a:solidFill>
                  <a:schemeClr val="tx2"/>
                </a:solidFill>
                <a:effectLst/>
              </a:rPr>
              <a:t>Realignment Overview &amp; Structure</a:t>
            </a:r>
          </a:p>
          <a:p>
            <a:pPr lvl="1" eaLnBrk="1" hangingPunct="1">
              <a:lnSpc>
                <a:spcPct val="150000"/>
              </a:lnSpc>
              <a:spcBef>
                <a:spcPts val="25"/>
              </a:spcBef>
              <a:buClr>
                <a:srgbClr val="FFC000"/>
              </a:buClr>
            </a:pPr>
            <a:r>
              <a:rPr lang="en-US" sz="3600" dirty="0" smtClean="0">
                <a:solidFill>
                  <a:schemeClr val="tx2"/>
                </a:solidFill>
                <a:effectLst/>
              </a:rPr>
              <a:t>Growth &amp; Forecasting</a:t>
            </a:r>
          </a:p>
          <a:p>
            <a:pPr lvl="1" eaLnBrk="1" hangingPunct="1">
              <a:lnSpc>
                <a:spcPct val="150000"/>
              </a:lnSpc>
              <a:spcBef>
                <a:spcPts val="25"/>
              </a:spcBef>
              <a:buClr>
                <a:srgbClr val="FFC000"/>
              </a:buClr>
            </a:pPr>
            <a:r>
              <a:rPr lang="en-US" sz="3600" dirty="0" smtClean="0">
                <a:solidFill>
                  <a:schemeClr val="tx2"/>
                </a:solidFill>
                <a:effectLst/>
              </a:rPr>
              <a:t>Group Discussions</a:t>
            </a:r>
          </a:p>
          <a:p>
            <a:pPr lvl="2" eaLnBrk="1" hangingPunct="1">
              <a:lnSpc>
                <a:spcPct val="150000"/>
              </a:lnSpc>
              <a:spcBef>
                <a:spcPts val="25"/>
              </a:spcBef>
              <a:buClr>
                <a:srgbClr val="FFC000"/>
              </a:buClr>
            </a:pPr>
            <a:r>
              <a:rPr lang="en-US" dirty="0" smtClean="0">
                <a:solidFill>
                  <a:schemeClr val="tx2"/>
                </a:solidFill>
                <a:effectLst/>
              </a:rPr>
              <a:t>Preparing for Economic downturn</a:t>
            </a:r>
          </a:p>
          <a:p>
            <a:pPr lvl="2" eaLnBrk="1" hangingPunct="1">
              <a:lnSpc>
                <a:spcPct val="150000"/>
              </a:lnSpc>
              <a:spcBef>
                <a:spcPts val="25"/>
              </a:spcBef>
              <a:buClr>
                <a:srgbClr val="FFC000"/>
              </a:buClr>
            </a:pPr>
            <a:r>
              <a:rPr lang="en-US" dirty="0" smtClean="0">
                <a:solidFill>
                  <a:schemeClr val="tx2"/>
                </a:solidFill>
                <a:effectLst/>
              </a:rPr>
              <a:t>Leveraging the flexibility of Realignment among programs</a:t>
            </a:r>
          </a:p>
          <a:p>
            <a:pPr lvl="1" eaLnBrk="1" hangingPunct="1">
              <a:lnSpc>
                <a:spcPct val="150000"/>
              </a:lnSpc>
              <a:spcBef>
                <a:spcPts val="25"/>
              </a:spcBef>
              <a:buClr>
                <a:srgbClr val="FFC000"/>
              </a:buClr>
              <a:buFont typeface="Wingdings" pitchFamily="2" charset="2"/>
              <a:buNone/>
            </a:pPr>
            <a:endParaRPr lang="en-US" dirty="0" smtClean="0">
              <a:solidFill>
                <a:schemeClr val="tx2"/>
              </a:solidFill>
              <a:effectLst/>
            </a:endParaRPr>
          </a:p>
        </p:txBody>
      </p:sp>
    </p:spTree>
  </p:cSld>
  <p:clrMapOvr>
    <a:masterClrMapping/>
  </p:clrMapOvr>
  <p:transition spd="med">
    <p:cover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82" name="Title 3"/>
          <p:cNvSpPr>
            <a:spLocks noGrp="1"/>
          </p:cNvSpPr>
          <p:nvPr>
            <p:ph type="title"/>
          </p:nvPr>
        </p:nvSpPr>
        <p:spPr>
          <a:xfrm>
            <a:off x="381000" y="179388"/>
            <a:ext cx="8229600" cy="1143000"/>
          </a:xfrm>
        </p:spPr>
        <p:txBody>
          <a:bodyPr/>
          <a:lstStyle/>
          <a:p>
            <a:pPr eaLnBrk="1" hangingPunct="1"/>
            <a:r>
              <a:rPr lang="en-US" sz="3200" dirty="0" smtClean="0">
                <a:effectLst/>
              </a:rPr>
              <a:t>Flow of 1991 Realignment - </a:t>
            </a:r>
            <a:r>
              <a:rPr lang="en-US" sz="3200" b="0" dirty="0" smtClean="0">
                <a:effectLst/>
              </a:rPr>
              <a:t>Theory and Reality</a:t>
            </a:r>
            <a:r>
              <a:rPr lang="en-US" sz="3200" dirty="0" smtClean="0">
                <a:effectLst/>
              </a:rPr>
              <a:t/>
            </a:r>
            <a:br>
              <a:rPr lang="en-US" sz="3200" dirty="0" smtClean="0">
                <a:effectLst/>
              </a:rPr>
            </a:br>
            <a:endParaRPr lang="en-US" sz="3200" b="0" dirty="0" smtClean="0">
              <a:effectLst/>
            </a:endParaRPr>
          </a:p>
        </p:txBody>
      </p:sp>
      <p:graphicFrame>
        <p:nvGraphicFramePr>
          <p:cNvPr id="136281" name="Object 89"/>
          <p:cNvGraphicFramePr>
            <a:graphicFrameLocks noChangeAspect="1"/>
          </p:cNvGraphicFramePr>
          <p:nvPr>
            <p:extLst>
              <p:ext uri="{D42A27DB-BD31-4B8C-83A1-F6EECF244321}">
                <p14:modId xmlns:p14="http://schemas.microsoft.com/office/powerpoint/2010/main" val="1206974738"/>
              </p:ext>
            </p:extLst>
          </p:nvPr>
        </p:nvGraphicFramePr>
        <p:xfrm>
          <a:off x="3716338" y="2135188"/>
          <a:ext cx="5310187" cy="4103687"/>
        </p:xfrm>
        <a:graphic>
          <a:graphicData uri="http://schemas.openxmlformats.org/presentationml/2006/ole">
            <mc:AlternateContent xmlns:mc="http://schemas.openxmlformats.org/markup-compatibility/2006">
              <mc:Choice xmlns:v="urn:schemas-microsoft-com:vml" Requires="v">
                <p:oleObj spid="_x0000_s136319" name="Acrobat Document" r:id="rId4" imgW="10050480" imgH="7784640" progId="AcroExch.Document.7">
                  <p:embed/>
                </p:oleObj>
              </mc:Choice>
              <mc:Fallback>
                <p:oleObj name="Acrobat Document" r:id="rId4" imgW="10050480" imgH="7784640" progId="AcroExch.Document.7">
                  <p:embed/>
                  <p:pic>
                    <p:nvPicPr>
                      <p:cNvPr id="0" name="Picture 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6338" y="2135188"/>
                        <a:ext cx="5310187" cy="4103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0" y="2420938"/>
            <a:ext cx="3667125" cy="1816100"/>
          </a:xfrm>
          <a:prstGeom prst="rect">
            <a:avLst/>
          </a:prstGeom>
          <a:noFill/>
        </p:spPr>
        <p:txBody>
          <a:bodyPr>
            <a:spAutoFit/>
          </a:bodyPr>
          <a:lstStyle/>
          <a:p>
            <a:pPr algn="ctr" eaLnBrk="0" hangingPunct="0">
              <a:defRPr/>
            </a:pPr>
            <a:r>
              <a:rPr lang="en-US" sz="2800" dirty="0" smtClean="0">
                <a:solidFill>
                  <a:schemeClr val="tx2"/>
                </a:solidFill>
                <a:latin typeface="+mj-lt"/>
              </a:rPr>
              <a:t>See Hand-out</a:t>
            </a:r>
            <a:r>
              <a:rPr lang="en-US" sz="2800" dirty="0">
                <a:solidFill>
                  <a:schemeClr val="tx2"/>
                </a:solidFill>
                <a:latin typeface="+mj-lt"/>
              </a:rPr>
              <a:t>:</a:t>
            </a:r>
          </a:p>
          <a:p>
            <a:pPr algn="ctr" eaLnBrk="0" hangingPunct="0">
              <a:defRPr/>
            </a:pPr>
            <a:r>
              <a:rPr lang="en-US" sz="2800" b="1" dirty="0">
                <a:solidFill>
                  <a:schemeClr val="tx2"/>
                </a:solidFill>
                <a:latin typeface="+mj-lt"/>
              </a:rPr>
              <a:t>“1991 Realignment (Sales Tax and VLF) – Full Funding Assertion”</a:t>
            </a:r>
          </a:p>
        </p:txBody>
      </p:sp>
    </p:spTree>
  </p:cSld>
  <p:clrMapOvr>
    <a:masterClrMapping/>
  </p:clrMapOvr>
  <p:transition spd="med">
    <p:cover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3"/>
          <p:cNvSpPr>
            <a:spLocks noGrp="1"/>
          </p:cNvSpPr>
          <p:nvPr>
            <p:ph type="title"/>
          </p:nvPr>
        </p:nvSpPr>
        <p:spPr>
          <a:xfrm>
            <a:off x="381000" y="463550"/>
            <a:ext cx="8153400" cy="1066800"/>
          </a:xfrm>
        </p:spPr>
        <p:txBody>
          <a:bodyPr/>
          <a:lstStyle/>
          <a:p>
            <a:pPr eaLnBrk="1" hangingPunct="1"/>
            <a:r>
              <a:rPr lang="en-US" sz="5400" dirty="0" smtClean="0">
                <a:effectLst/>
              </a:rPr>
              <a:t>AB-85 Growth Impacts</a:t>
            </a:r>
          </a:p>
        </p:txBody>
      </p:sp>
      <p:sp>
        <p:nvSpPr>
          <p:cNvPr id="138242" name="Content Placeholder 4"/>
          <p:cNvSpPr>
            <a:spLocks noGrp="1"/>
          </p:cNvSpPr>
          <p:nvPr>
            <p:ph idx="1"/>
          </p:nvPr>
        </p:nvSpPr>
        <p:spPr>
          <a:xfrm>
            <a:off x="252413" y="1546225"/>
            <a:ext cx="8382000" cy="4767263"/>
          </a:xfrm>
        </p:spPr>
        <p:txBody>
          <a:bodyPr/>
          <a:lstStyle/>
          <a:p>
            <a:pPr eaLnBrk="1" hangingPunct="1">
              <a:lnSpc>
                <a:spcPct val="150000"/>
              </a:lnSpc>
              <a:spcBef>
                <a:spcPts val="25"/>
              </a:spcBef>
              <a:buClr>
                <a:srgbClr val="FFC000"/>
              </a:buClr>
            </a:pPr>
            <a:r>
              <a:rPr lang="en-US" dirty="0" smtClean="0">
                <a:solidFill>
                  <a:schemeClr val="tx2"/>
                </a:solidFill>
                <a:effectLst/>
              </a:rPr>
              <a:t>Social Services no longer receives general growth </a:t>
            </a:r>
          </a:p>
          <a:p>
            <a:pPr eaLnBrk="1" hangingPunct="1">
              <a:lnSpc>
                <a:spcPct val="150000"/>
              </a:lnSpc>
              <a:spcBef>
                <a:spcPts val="25"/>
              </a:spcBef>
              <a:buClr>
                <a:srgbClr val="FFC000"/>
              </a:buClr>
            </a:pPr>
            <a:r>
              <a:rPr lang="en-US" dirty="0" smtClean="0">
                <a:solidFill>
                  <a:schemeClr val="tx2"/>
                </a:solidFill>
                <a:effectLst/>
              </a:rPr>
              <a:t>Health Realignment will receive significantly less growth</a:t>
            </a:r>
          </a:p>
          <a:p>
            <a:pPr eaLnBrk="1" hangingPunct="1">
              <a:lnSpc>
                <a:spcPct val="150000"/>
              </a:lnSpc>
              <a:spcBef>
                <a:spcPts val="25"/>
              </a:spcBef>
              <a:buClr>
                <a:srgbClr val="FFC000"/>
              </a:buClr>
            </a:pPr>
            <a:r>
              <a:rPr lang="en-US" dirty="0" smtClean="0">
                <a:solidFill>
                  <a:schemeClr val="tx2"/>
                </a:solidFill>
                <a:effectLst/>
              </a:rPr>
              <a:t>Growth diverted to Child Poverty &amp; FSS</a:t>
            </a:r>
          </a:p>
          <a:p>
            <a:pPr eaLnBrk="1" hangingPunct="1">
              <a:lnSpc>
                <a:spcPct val="150000"/>
              </a:lnSpc>
              <a:spcBef>
                <a:spcPts val="25"/>
              </a:spcBef>
              <a:buClr>
                <a:srgbClr val="FFC000"/>
              </a:buClr>
            </a:pPr>
            <a:r>
              <a:rPr lang="en-US" dirty="0" smtClean="0">
                <a:solidFill>
                  <a:schemeClr val="tx2"/>
                </a:solidFill>
                <a:effectLst/>
              </a:rPr>
              <a:t>Mental Health not impacted</a:t>
            </a:r>
          </a:p>
          <a:p>
            <a:pPr eaLnBrk="1" hangingPunct="1">
              <a:lnSpc>
                <a:spcPct val="150000"/>
              </a:lnSpc>
              <a:spcBef>
                <a:spcPts val="25"/>
              </a:spcBef>
              <a:buClr>
                <a:srgbClr val="FFC000"/>
              </a:buClr>
            </a:pPr>
            <a:endParaRPr lang="en-US" dirty="0" smtClean="0">
              <a:effectLst/>
            </a:endParaRPr>
          </a:p>
          <a:p>
            <a:pPr eaLnBrk="1" hangingPunct="1">
              <a:lnSpc>
                <a:spcPct val="150000"/>
              </a:lnSpc>
              <a:spcBef>
                <a:spcPts val="25"/>
              </a:spcBef>
              <a:buClr>
                <a:srgbClr val="FFC000"/>
              </a:buClr>
            </a:pPr>
            <a:endParaRPr lang="en-US" dirty="0" smtClean="0">
              <a:effectLst/>
            </a:endParaRPr>
          </a:p>
          <a:p>
            <a:pPr eaLnBrk="1" hangingPunct="1">
              <a:lnSpc>
                <a:spcPct val="150000"/>
              </a:lnSpc>
              <a:spcBef>
                <a:spcPts val="25"/>
              </a:spcBef>
              <a:buClr>
                <a:srgbClr val="FFC000"/>
              </a:buClr>
            </a:pPr>
            <a:endParaRPr lang="en-US" dirty="0" smtClean="0">
              <a:solidFill>
                <a:srgbClr val="7176A6"/>
              </a:solidFill>
              <a:effectLst/>
            </a:endParaRPr>
          </a:p>
        </p:txBody>
      </p:sp>
    </p:spTree>
  </p:cSld>
  <p:clrMapOvr>
    <a:masterClrMapping/>
  </p:clrMapOvr>
  <p:transition spd="med">
    <p:cover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74"/>
          <p:cNvSpPr txBox="1">
            <a:spLocks noChangeArrowheads="1"/>
          </p:cNvSpPr>
          <p:nvPr/>
        </p:nvSpPr>
        <p:spPr bwMode="auto">
          <a:xfrm>
            <a:off x="631825" y="163513"/>
            <a:ext cx="8001000" cy="646112"/>
          </a:xfrm>
          <a:prstGeom prst="rect">
            <a:avLst/>
          </a:prstGeom>
          <a:noFill/>
          <a:ln w="9525">
            <a:noFill/>
            <a:miter lim="800000"/>
            <a:headEnd/>
            <a:tailEnd/>
          </a:ln>
        </p:spPr>
        <p:txBody>
          <a:bodyPr>
            <a:spAutoFit/>
          </a:bodyPr>
          <a:lstStyle/>
          <a:p>
            <a:pPr algn="ctr" eaLnBrk="0" hangingPunct="0">
              <a:spcBef>
                <a:spcPct val="50000"/>
              </a:spcBef>
              <a:defRPr/>
            </a:pPr>
            <a:r>
              <a:rPr lang="en-US" sz="3600" b="1" dirty="0">
                <a:solidFill>
                  <a:schemeClr val="tx2"/>
                </a:solidFill>
                <a:latin typeface="+mj-lt"/>
              </a:rPr>
              <a:t>1991 REALIGNMENT STRUCTURE - STATE</a:t>
            </a:r>
          </a:p>
        </p:txBody>
      </p:sp>
      <p:sp>
        <p:nvSpPr>
          <p:cNvPr id="140290" name="Text Box 76"/>
          <p:cNvSpPr txBox="1">
            <a:spLocks noChangeArrowheads="1"/>
          </p:cNvSpPr>
          <p:nvPr/>
        </p:nvSpPr>
        <p:spPr bwMode="auto">
          <a:xfrm>
            <a:off x="1192213" y="649288"/>
            <a:ext cx="7094537" cy="369887"/>
          </a:xfrm>
          <a:prstGeom prst="rect">
            <a:avLst/>
          </a:prstGeom>
          <a:noFill/>
          <a:ln w="9525">
            <a:noFill/>
            <a:miter lim="800000"/>
            <a:headEnd/>
            <a:tailEnd/>
          </a:ln>
        </p:spPr>
        <p:txBody>
          <a:bodyPr>
            <a:spAutoFit/>
          </a:bodyPr>
          <a:lstStyle/>
          <a:p>
            <a:pPr algn="ctr" eaLnBrk="0" hangingPunct="0">
              <a:spcBef>
                <a:spcPct val="50000"/>
              </a:spcBef>
            </a:pPr>
            <a:r>
              <a:rPr lang="en-US" b="1" u="sng" dirty="0">
                <a:solidFill>
                  <a:schemeClr val="tx2"/>
                </a:solidFill>
              </a:rPr>
              <a:t>SALES </a:t>
            </a:r>
            <a:r>
              <a:rPr lang="en-US" b="1" u="sng" dirty="0" smtClean="0">
                <a:solidFill>
                  <a:schemeClr val="tx2"/>
                </a:solidFill>
              </a:rPr>
              <a:t>TAX/VLF </a:t>
            </a:r>
            <a:r>
              <a:rPr lang="en-US" b="1" u="sng" dirty="0">
                <a:solidFill>
                  <a:schemeClr val="tx2"/>
                </a:solidFill>
              </a:rPr>
              <a:t>DISTRIBUTIONS</a:t>
            </a:r>
          </a:p>
        </p:txBody>
      </p:sp>
      <p:sp>
        <p:nvSpPr>
          <p:cNvPr id="20" name="Freeform 19"/>
          <p:cNvSpPr/>
          <p:nvPr/>
        </p:nvSpPr>
        <p:spPr>
          <a:xfrm>
            <a:off x="3297238" y="1074738"/>
            <a:ext cx="2668587" cy="623887"/>
          </a:xfrm>
          <a:custGeom>
            <a:avLst/>
            <a:gdLst>
              <a:gd name="connsiteX0" fmla="*/ 0 w 2918499"/>
              <a:gd name="connsiteY0" fmla="*/ 0 h 609275"/>
              <a:gd name="connsiteX1" fmla="*/ 2918499 w 2918499"/>
              <a:gd name="connsiteY1" fmla="*/ 0 h 609275"/>
              <a:gd name="connsiteX2" fmla="*/ 2918499 w 2918499"/>
              <a:gd name="connsiteY2" fmla="*/ 609275 h 609275"/>
              <a:gd name="connsiteX3" fmla="*/ 0 w 2918499"/>
              <a:gd name="connsiteY3" fmla="*/ 609275 h 609275"/>
              <a:gd name="connsiteX4" fmla="*/ 0 w 2918499"/>
              <a:gd name="connsiteY4" fmla="*/ 0 h 609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499" h="609275">
                <a:moveTo>
                  <a:pt x="0" y="0"/>
                </a:moveTo>
                <a:lnTo>
                  <a:pt x="2918499" y="0"/>
                </a:lnTo>
                <a:lnTo>
                  <a:pt x="2918499" y="609275"/>
                </a:lnTo>
                <a:lnTo>
                  <a:pt x="0" y="609275"/>
                </a:lnTo>
                <a:lnTo>
                  <a:pt x="0" y="0"/>
                </a:lnTo>
                <a:close/>
              </a:path>
            </a:pathLst>
          </a:custGeom>
          <a:solidFill>
            <a:srgbClr val="D9CE79"/>
          </a:solidFill>
          <a:ln>
            <a:solidFill>
              <a:srgbClr val="4E5B6F"/>
            </a:solidFill>
          </a:ln>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lIns="15240" tIns="15240" rIns="15240" bIns="15240" spcCol="1270" anchor="ctr"/>
          <a:lstStyle/>
          <a:p>
            <a:pPr algn="ctr" defTabSz="1066800" eaLnBrk="0" hangingPunct="0">
              <a:lnSpc>
                <a:spcPct val="90000"/>
              </a:lnSpc>
              <a:spcAft>
                <a:spcPct val="35000"/>
              </a:spcAft>
              <a:defRPr/>
            </a:pPr>
            <a:r>
              <a:rPr lang="en-US" sz="2400" b="1" dirty="0"/>
              <a:t>Sales </a:t>
            </a:r>
            <a:r>
              <a:rPr lang="en-US" sz="2400" b="1" dirty="0" smtClean="0"/>
              <a:t>Tax/VLF</a:t>
            </a:r>
            <a:endParaRPr lang="en-US" sz="2400" b="1" dirty="0"/>
          </a:p>
        </p:txBody>
      </p:sp>
      <p:sp>
        <p:nvSpPr>
          <p:cNvPr id="28" name="Freeform 27"/>
          <p:cNvSpPr/>
          <p:nvPr/>
        </p:nvSpPr>
        <p:spPr>
          <a:xfrm>
            <a:off x="7083425" y="1973263"/>
            <a:ext cx="1858963" cy="712787"/>
          </a:xfrm>
          <a:custGeom>
            <a:avLst/>
            <a:gdLst>
              <a:gd name="connsiteX0" fmla="*/ 0 w 1099851"/>
              <a:gd name="connsiteY0" fmla="*/ 0 h 715678"/>
              <a:gd name="connsiteX1" fmla="*/ 1099851 w 1099851"/>
              <a:gd name="connsiteY1" fmla="*/ 0 h 715678"/>
              <a:gd name="connsiteX2" fmla="*/ 1099851 w 1099851"/>
              <a:gd name="connsiteY2" fmla="*/ 715678 h 715678"/>
              <a:gd name="connsiteX3" fmla="*/ 0 w 1099851"/>
              <a:gd name="connsiteY3" fmla="*/ 715678 h 715678"/>
              <a:gd name="connsiteX4" fmla="*/ 0 w 1099851"/>
              <a:gd name="connsiteY4" fmla="*/ 0 h 715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851" h="715678">
                <a:moveTo>
                  <a:pt x="0" y="0"/>
                </a:moveTo>
                <a:lnTo>
                  <a:pt x="1099851" y="0"/>
                </a:lnTo>
                <a:lnTo>
                  <a:pt x="1099851" y="715678"/>
                </a:lnTo>
                <a:lnTo>
                  <a:pt x="0" y="715678"/>
                </a:lnTo>
                <a:lnTo>
                  <a:pt x="0" y="0"/>
                </a:lnTo>
                <a:close/>
              </a:path>
            </a:pathLst>
          </a:custGeom>
          <a:solidFill>
            <a:srgbClr val="D9CE79"/>
          </a:solidFill>
          <a:ln>
            <a:solidFill>
              <a:srgbClr val="4E5B6F"/>
            </a:solidFill>
          </a:ln>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lIns="10160" tIns="10160" rIns="10160" bIns="10160" spcCol="1270" anchor="ctr"/>
          <a:lstStyle/>
          <a:p>
            <a:pPr algn="ctr" eaLnBrk="0" hangingPunct="0">
              <a:defRPr/>
            </a:pPr>
            <a:r>
              <a:rPr lang="en-US" sz="1600" b="1" dirty="0"/>
              <a:t>Sales </a:t>
            </a:r>
            <a:r>
              <a:rPr lang="en-US" sz="1600" b="1" dirty="0" smtClean="0"/>
              <a:t>Tax/VLF </a:t>
            </a:r>
            <a:r>
              <a:rPr lang="en-US" sz="1600" b="1" dirty="0"/>
              <a:t>Growth Account </a:t>
            </a:r>
          </a:p>
          <a:p>
            <a:pPr algn="ctr" eaLnBrk="0" hangingPunct="0">
              <a:defRPr/>
            </a:pPr>
            <a:r>
              <a:rPr lang="en-US" sz="900" dirty="0"/>
              <a:t>(Revenues in Excess of Base Payments)</a:t>
            </a:r>
          </a:p>
        </p:txBody>
      </p:sp>
      <p:cxnSp>
        <p:nvCxnSpPr>
          <p:cNvPr id="140293" name="Straight Connector 53"/>
          <p:cNvCxnSpPr>
            <a:cxnSpLocks noChangeShapeType="1"/>
          </p:cNvCxnSpPr>
          <p:nvPr/>
        </p:nvCxnSpPr>
        <p:spPr bwMode="auto">
          <a:xfrm>
            <a:off x="7977188" y="1855788"/>
            <a:ext cx="0" cy="111125"/>
          </a:xfrm>
          <a:prstGeom prst="line">
            <a:avLst/>
          </a:prstGeom>
          <a:noFill/>
          <a:ln w="25400" algn="ctr">
            <a:solidFill>
              <a:srgbClr val="4E5B6F"/>
            </a:solidFill>
            <a:round/>
            <a:headEnd/>
            <a:tailEnd/>
          </a:ln>
        </p:spPr>
      </p:cxnSp>
      <p:sp>
        <p:nvSpPr>
          <p:cNvPr id="65" name="Freeform 64"/>
          <p:cNvSpPr/>
          <p:nvPr/>
        </p:nvSpPr>
        <p:spPr>
          <a:xfrm>
            <a:off x="6761163" y="4127500"/>
            <a:ext cx="1100137" cy="914400"/>
          </a:xfrm>
          <a:custGeom>
            <a:avLst/>
            <a:gdLst>
              <a:gd name="connsiteX0" fmla="*/ 0 w 1323512"/>
              <a:gd name="connsiteY0" fmla="*/ 0 h 822961"/>
              <a:gd name="connsiteX1" fmla="*/ 1323512 w 1323512"/>
              <a:gd name="connsiteY1" fmla="*/ 0 h 822961"/>
              <a:gd name="connsiteX2" fmla="*/ 1323512 w 1323512"/>
              <a:gd name="connsiteY2" fmla="*/ 822961 h 822961"/>
              <a:gd name="connsiteX3" fmla="*/ 0 w 1323512"/>
              <a:gd name="connsiteY3" fmla="*/ 822961 h 822961"/>
              <a:gd name="connsiteX4" fmla="*/ 0 w 1323512"/>
              <a:gd name="connsiteY4" fmla="*/ 0 h 822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512" h="822961">
                <a:moveTo>
                  <a:pt x="0" y="0"/>
                </a:moveTo>
                <a:lnTo>
                  <a:pt x="1323512" y="0"/>
                </a:lnTo>
                <a:lnTo>
                  <a:pt x="1323512" y="822961"/>
                </a:lnTo>
                <a:lnTo>
                  <a:pt x="0" y="822961"/>
                </a:lnTo>
                <a:lnTo>
                  <a:pt x="0" y="0"/>
                </a:lnTo>
                <a:close/>
              </a:path>
            </a:pathLst>
          </a:custGeom>
          <a:solidFill>
            <a:srgbClr val="FFFFCC"/>
          </a:solid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lIns="10160" tIns="10160" rIns="10160" bIns="10160" spcCol="1270" anchor="ctr"/>
          <a:lstStyle/>
          <a:p>
            <a:pPr algn="ctr" defTabSz="711200" eaLnBrk="0" hangingPunct="0">
              <a:lnSpc>
                <a:spcPct val="90000"/>
              </a:lnSpc>
              <a:spcAft>
                <a:spcPts val="0"/>
              </a:spcAft>
              <a:defRPr/>
            </a:pPr>
            <a:r>
              <a:rPr lang="en-US" sz="1400" dirty="0"/>
              <a:t>CMSP Growth</a:t>
            </a:r>
          </a:p>
          <a:p>
            <a:pPr algn="ctr" defTabSz="711200" eaLnBrk="0" hangingPunct="0">
              <a:lnSpc>
                <a:spcPct val="90000"/>
              </a:lnSpc>
              <a:spcAft>
                <a:spcPts val="0"/>
              </a:spcAft>
              <a:defRPr/>
            </a:pPr>
            <a:r>
              <a:rPr lang="en-US" sz="900" dirty="0"/>
              <a:t>(2</a:t>
            </a:r>
            <a:r>
              <a:rPr lang="en-US" sz="900" baseline="30000" dirty="0"/>
              <a:t>nd</a:t>
            </a:r>
            <a:r>
              <a:rPr lang="en-US" sz="900" dirty="0"/>
              <a:t> call on Growth; 4.027% plus 4.027% </a:t>
            </a:r>
          </a:p>
          <a:p>
            <a:pPr algn="ctr" defTabSz="711200" eaLnBrk="0" hangingPunct="0">
              <a:lnSpc>
                <a:spcPct val="90000"/>
              </a:lnSpc>
              <a:spcAft>
                <a:spcPts val="0"/>
              </a:spcAft>
              <a:defRPr/>
            </a:pPr>
            <a:r>
              <a:rPr lang="en-US" sz="900" dirty="0"/>
              <a:t>of caseload growth paid if over $20M</a:t>
            </a:r>
            <a:r>
              <a:rPr lang="en-US" sz="1000" dirty="0"/>
              <a:t>)</a:t>
            </a:r>
          </a:p>
        </p:txBody>
      </p:sp>
      <p:sp>
        <p:nvSpPr>
          <p:cNvPr id="66" name="Freeform 65"/>
          <p:cNvSpPr/>
          <p:nvPr/>
        </p:nvSpPr>
        <p:spPr>
          <a:xfrm>
            <a:off x="7945438" y="4127500"/>
            <a:ext cx="1095375" cy="914400"/>
          </a:xfrm>
          <a:custGeom>
            <a:avLst/>
            <a:gdLst>
              <a:gd name="connsiteX0" fmla="*/ 0 w 1323512"/>
              <a:gd name="connsiteY0" fmla="*/ 0 h 822961"/>
              <a:gd name="connsiteX1" fmla="*/ 1323512 w 1323512"/>
              <a:gd name="connsiteY1" fmla="*/ 0 h 822961"/>
              <a:gd name="connsiteX2" fmla="*/ 1323512 w 1323512"/>
              <a:gd name="connsiteY2" fmla="*/ 822961 h 822961"/>
              <a:gd name="connsiteX3" fmla="*/ 0 w 1323512"/>
              <a:gd name="connsiteY3" fmla="*/ 822961 h 822961"/>
              <a:gd name="connsiteX4" fmla="*/ 0 w 1323512"/>
              <a:gd name="connsiteY4" fmla="*/ 0 h 822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512" h="822961">
                <a:moveTo>
                  <a:pt x="0" y="0"/>
                </a:moveTo>
                <a:lnTo>
                  <a:pt x="1323512" y="0"/>
                </a:lnTo>
                <a:lnTo>
                  <a:pt x="1323512" y="822961"/>
                </a:lnTo>
                <a:lnTo>
                  <a:pt x="0" y="822961"/>
                </a:lnTo>
                <a:lnTo>
                  <a:pt x="0" y="0"/>
                </a:lnTo>
                <a:close/>
              </a:path>
            </a:pathLst>
          </a:custGeom>
          <a:solidFill>
            <a:srgbClr val="D9CE79"/>
          </a:solid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lIns="10160" tIns="10160" rIns="10160" bIns="10160" spcCol="1270" anchor="ctr"/>
          <a:lstStyle/>
          <a:p>
            <a:pPr algn="ctr" defTabSz="711200" eaLnBrk="0" hangingPunct="0">
              <a:lnSpc>
                <a:spcPct val="90000"/>
              </a:lnSpc>
              <a:spcAft>
                <a:spcPct val="35000"/>
              </a:spcAft>
              <a:defRPr/>
            </a:pPr>
            <a:r>
              <a:rPr lang="en-US" sz="1400" dirty="0"/>
              <a:t>General Growth</a:t>
            </a:r>
          </a:p>
          <a:p>
            <a:pPr algn="ctr" defTabSz="711200" eaLnBrk="0" hangingPunct="0">
              <a:lnSpc>
                <a:spcPct val="90000"/>
              </a:lnSpc>
              <a:spcAft>
                <a:spcPct val="35000"/>
              </a:spcAft>
              <a:defRPr/>
            </a:pPr>
            <a:r>
              <a:rPr lang="en-US" sz="1100" dirty="0"/>
              <a:t>(remaining Growth)</a:t>
            </a:r>
          </a:p>
        </p:txBody>
      </p:sp>
      <p:sp>
        <p:nvSpPr>
          <p:cNvPr id="67" name="Freeform 66"/>
          <p:cNvSpPr/>
          <p:nvPr/>
        </p:nvSpPr>
        <p:spPr>
          <a:xfrm>
            <a:off x="5327650" y="5451475"/>
            <a:ext cx="1206500" cy="841375"/>
          </a:xfrm>
          <a:custGeom>
            <a:avLst/>
            <a:gdLst>
              <a:gd name="connsiteX0" fmla="*/ 0 w 1184249"/>
              <a:gd name="connsiteY0" fmla="*/ 0 h 446411"/>
              <a:gd name="connsiteX1" fmla="*/ 1184249 w 1184249"/>
              <a:gd name="connsiteY1" fmla="*/ 0 h 446411"/>
              <a:gd name="connsiteX2" fmla="*/ 1184249 w 1184249"/>
              <a:gd name="connsiteY2" fmla="*/ 446411 h 446411"/>
              <a:gd name="connsiteX3" fmla="*/ 0 w 1184249"/>
              <a:gd name="connsiteY3" fmla="*/ 446411 h 446411"/>
              <a:gd name="connsiteX4" fmla="*/ 0 w 1184249"/>
              <a:gd name="connsiteY4" fmla="*/ 0 h 44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4249" h="446411">
                <a:moveTo>
                  <a:pt x="0" y="0"/>
                </a:moveTo>
                <a:lnTo>
                  <a:pt x="1184249" y="0"/>
                </a:lnTo>
                <a:lnTo>
                  <a:pt x="1184249" y="446411"/>
                </a:lnTo>
                <a:lnTo>
                  <a:pt x="0" y="446411"/>
                </a:lnTo>
                <a:lnTo>
                  <a:pt x="0" y="0"/>
                </a:lnTo>
                <a:close/>
              </a:path>
            </a:pathLst>
          </a:custGeom>
          <a:solidFill>
            <a:schemeClr val="bg2">
              <a:lumMod val="90000"/>
            </a:schemeClr>
          </a:solid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lIns="7620" tIns="7620" rIns="7620" bIns="7620" spcCol="1270" anchor="ctr"/>
          <a:lstStyle/>
          <a:p>
            <a:pPr algn="ctr" defTabSz="533400" eaLnBrk="0" hangingPunct="0">
              <a:lnSpc>
                <a:spcPct val="90000"/>
              </a:lnSpc>
              <a:spcAft>
                <a:spcPct val="35000"/>
              </a:spcAft>
              <a:defRPr/>
            </a:pPr>
            <a:r>
              <a:rPr lang="en-US" sz="1200" dirty="0"/>
              <a:t>Mental Health</a:t>
            </a:r>
          </a:p>
          <a:p>
            <a:pPr algn="ctr" defTabSz="533400" eaLnBrk="0" hangingPunct="0">
              <a:lnSpc>
                <a:spcPct val="90000"/>
              </a:lnSpc>
              <a:spcAft>
                <a:spcPct val="35000"/>
              </a:spcAft>
              <a:defRPr/>
            </a:pPr>
            <a:r>
              <a:rPr lang="en-US" sz="1200" dirty="0"/>
              <a:t>(approx. 40%)</a:t>
            </a:r>
          </a:p>
        </p:txBody>
      </p:sp>
      <p:sp>
        <p:nvSpPr>
          <p:cNvPr id="68" name="Freeform 67"/>
          <p:cNvSpPr/>
          <p:nvPr/>
        </p:nvSpPr>
        <p:spPr>
          <a:xfrm>
            <a:off x="6604000" y="5451475"/>
            <a:ext cx="1208088" cy="841375"/>
          </a:xfrm>
          <a:custGeom>
            <a:avLst/>
            <a:gdLst>
              <a:gd name="connsiteX0" fmla="*/ 0 w 1184249"/>
              <a:gd name="connsiteY0" fmla="*/ 0 h 482405"/>
              <a:gd name="connsiteX1" fmla="*/ 1184249 w 1184249"/>
              <a:gd name="connsiteY1" fmla="*/ 0 h 482405"/>
              <a:gd name="connsiteX2" fmla="*/ 1184249 w 1184249"/>
              <a:gd name="connsiteY2" fmla="*/ 482405 h 482405"/>
              <a:gd name="connsiteX3" fmla="*/ 0 w 1184249"/>
              <a:gd name="connsiteY3" fmla="*/ 482405 h 482405"/>
              <a:gd name="connsiteX4" fmla="*/ 0 w 1184249"/>
              <a:gd name="connsiteY4" fmla="*/ 0 h 48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4249" h="482405">
                <a:moveTo>
                  <a:pt x="0" y="0"/>
                </a:moveTo>
                <a:lnTo>
                  <a:pt x="1184249" y="0"/>
                </a:lnTo>
                <a:lnTo>
                  <a:pt x="1184249" y="482405"/>
                </a:lnTo>
                <a:lnTo>
                  <a:pt x="0" y="482405"/>
                </a:lnTo>
                <a:lnTo>
                  <a:pt x="0" y="0"/>
                </a:lnTo>
                <a:close/>
              </a:path>
            </a:pathLst>
          </a:custGeom>
          <a:solidFill>
            <a:srgbClr val="FFFF00"/>
          </a:solid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lIns="7620" tIns="7620" rIns="7620" bIns="7620" spcCol="1270" anchor="ctr"/>
          <a:lstStyle/>
          <a:p>
            <a:pPr algn="ctr" defTabSz="533400" eaLnBrk="0" hangingPunct="0">
              <a:lnSpc>
                <a:spcPct val="90000"/>
              </a:lnSpc>
              <a:spcAft>
                <a:spcPct val="35000"/>
              </a:spcAft>
              <a:defRPr/>
            </a:pPr>
            <a:r>
              <a:rPr lang="en-US" sz="1200" dirty="0"/>
              <a:t>Health</a:t>
            </a:r>
          </a:p>
          <a:p>
            <a:pPr algn="ctr" defTabSz="533400" eaLnBrk="0" hangingPunct="0">
              <a:lnSpc>
                <a:spcPct val="90000"/>
              </a:lnSpc>
              <a:spcAft>
                <a:spcPct val="35000"/>
              </a:spcAft>
              <a:defRPr/>
            </a:pPr>
            <a:r>
              <a:rPr lang="en-US" sz="1200" dirty="0"/>
              <a:t>(approx. 18.45%)</a:t>
            </a:r>
          </a:p>
        </p:txBody>
      </p:sp>
      <p:sp>
        <p:nvSpPr>
          <p:cNvPr id="69" name="Freeform 68"/>
          <p:cNvSpPr/>
          <p:nvPr/>
        </p:nvSpPr>
        <p:spPr>
          <a:xfrm>
            <a:off x="7900988" y="5454650"/>
            <a:ext cx="1201737" cy="838200"/>
          </a:xfrm>
          <a:custGeom>
            <a:avLst/>
            <a:gdLst>
              <a:gd name="connsiteX0" fmla="*/ 0 w 1184249"/>
              <a:gd name="connsiteY0" fmla="*/ 0 h 491776"/>
              <a:gd name="connsiteX1" fmla="*/ 1184249 w 1184249"/>
              <a:gd name="connsiteY1" fmla="*/ 0 h 491776"/>
              <a:gd name="connsiteX2" fmla="*/ 1184249 w 1184249"/>
              <a:gd name="connsiteY2" fmla="*/ 491776 h 491776"/>
              <a:gd name="connsiteX3" fmla="*/ 0 w 1184249"/>
              <a:gd name="connsiteY3" fmla="*/ 491776 h 491776"/>
              <a:gd name="connsiteX4" fmla="*/ 0 w 1184249"/>
              <a:gd name="connsiteY4" fmla="*/ 0 h 491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4249" h="491776">
                <a:moveTo>
                  <a:pt x="0" y="0"/>
                </a:moveTo>
                <a:lnTo>
                  <a:pt x="1184249" y="0"/>
                </a:lnTo>
                <a:lnTo>
                  <a:pt x="1184249" y="491776"/>
                </a:lnTo>
                <a:lnTo>
                  <a:pt x="0" y="491776"/>
                </a:lnTo>
                <a:lnTo>
                  <a:pt x="0" y="0"/>
                </a:lnTo>
                <a:close/>
              </a:path>
            </a:pathLst>
          </a:custGeom>
          <a:solidFill>
            <a:schemeClr val="accent5">
              <a:lumMod val="20000"/>
              <a:lumOff val="80000"/>
            </a:schemeClr>
          </a:solid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lIns="7620" tIns="7620" rIns="7620" bIns="7620" spcCol="1270" anchor="ctr"/>
          <a:lstStyle/>
          <a:p>
            <a:pPr algn="ctr" defTabSz="533400" eaLnBrk="0" hangingPunct="0">
              <a:lnSpc>
                <a:spcPct val="90000"/>
              </a:lnSpc>
              <a:spcAft>
                <a:spcPts val="0"/>
              </a:spcAft>
              <a:defRPr/>
            </a:pPr>
            <a:r>
              <a:rPr lang="en-US" sz="1200" dirty="0"/>
              <a:t>Child Poverty &amp; Family Supplemental Support</a:t>
            </a:r>
          </a:p>
          <a:p>
            <a:pPr algn="ctr" defTabSz="533400" eaLnBrk="0" hangingPunct="0">
              <a:lnSpc>
                <a:spcPct val="90000"/>
              </a:lnSpc>
              <a:spcAft>
                <a:spcPts val="0"/>
              </a:spcAft>
              <a:defRPr/>
            </a:pPr>
            <a:r>
              <a:rPr lang="en-US" sz="1000" dirty="0"/>
              <a:t>(remaining growth)</a:t>
            </a:r>
          </a:p>
        </p:txBody>
      </p:sp>
      <p:cxnSp>
        <p:nvCxnSpPr>
          <p:cNvPr id="140299" name="Straight Connector 76"/>
          <p:cNvCxnSpPr>
            <a:cxnSpLocks noChangeShapeType="1"/>
          </p:cNvCxnSpPr>
          <p:nvPr/>
        </p:nvCxnSpPr>
        <p:spPr bwMode="auto">
          <a:xfrm>
            <a:off x="5875338" y="5241925"/>
            <a:ext cx="2649537" cy="0"/>
          </a:xfrm>
          <a:prstGeom prst="line">
            <a:avLst/>
          </a:prstGeom>
          <a:noFill/>
          <a:ln w="25400" algn="ctr">
            <a:solidFill>
              <a:srgbClr val="4E5B6F"/>
            </a:solidFill>
            <a:round/>
            <a:headEnd/>
            <a:tailEnd/>
          </a:ln>
        </p:spPr>
      </p:cxnSp>
      <p:cxnSp>
        <p:nvCxnSpPr>
          <p:cNvPr id="140300" name="Straight Connector 77"/>
          <p:cNvCxnSpPr>
            <a:cxnSpLocks noChangeShapeType="1"/>
          </p:cNvCxnSpPr>
          <p:nvPr/>
        </p:nvCxnSpPr>
        <p:spPr bwMode="auto">
          <a:xfrm>
            <a:off x="7196138" y="5257800"/>
            <a:ext cx="0" cy="184150"/>
          </a:xfrm>
          <a:prstGeom prst="line">
            <a:avLst/>
          </a:prstGeom>
          <a:noFill/>
          <a:ln w="25400" algn="ctr">
            <a:solidFill>
              <a:srgbClr val="4E5B6F"/>
            </a:solidFill>
            <a:round/>
            <a:headEnd/>
            <a:tailEnd/>
          </a:ln>
        </p:spPr>
      </p:cxnSp>
      <p:cxnSp>
        <p:nvCxnSpPr>
          <p:cNvPr id="140301" name="Straight Connector 78"/>
          <p:cNvCxnSpPr>
            <a:cxnSpLocks noChangeShapeType="1"/>
          </p:cNvCxnSpPr>
          <p:nvPr/>
        </p:nvCxnSpPr>
        <p:spPr bwMode="auto">
          <a:xfrm>
            <a:off x="8524875" y="5032375"/>
            <a:ext cx="0" cy="409575"/>
          </a:xfrm>
          <a:prstGeom prst="line">
            <a:avLst/>
          </a:prstGeom>
          <a:noFill/>
          <a:ln w="25400" algn="ctr">
            <a:solidFill>
              <a:srgbClr val="4E5B6F"/>
            </a:solidFill>
            <a:round/>
            <a:headEnd/>
            <a:tailEnd/>
          </a:ln>
        </p:spPr>
      </p:cxnSp>
      <p:cxnSp>
        <p:nvCxnSpPr>
          <p:cNvPr id="140302" name="Straight Connector 79"/>
          <p:cNvCxnSpPr>
            <a:cxnSpLocks noChangeShapeType="1"/>
          </p:cNvCxnSpPr>
          <p:nvPr/>
        </p:nvCxnSpPr>
        <p:spPr bwMode="auto">
          <a:xfrm flipH="1">
            <a:off x="5875338" y="5241925"/>
            <a:ext cx="0" cy="198438"/>
          </a:xfrm>
          <a:prstGeom prst="line">
            <a:avLst/>
          </a:prstGeom>
          <a:noFill/>
          <a:ln w="25400" algn="ctr">
            <a:solidFill>
              <a:srgbClr val="4E5B6F"/>
            </a:solidFill>
            <a:round/>
            <a:headEnd/>
            <a:tailEnd/>
          </a:ln>
        </p:spPr>
      </p:cxnSp>
      <p:cxnSp>
        <p:nvCxnSpPr>
          <p:cNvPr id="140303" name="Straight Connector 80"/>
          <p:cNvCxnSpPr>
            <a:cxnSpLocks noChangeShapeType="1"/>
          </p:cNvCxnSpPr>
          <p:nvPr/>
        </p:nvCxnSpPr>
        <p:spPr bwMode="auto">
          <a:xfrm flipV="1">
            <a:off x="6119813" y="3965575"/>
            <a:ext cx="2378075" cy="19050"/>
          </a:xfrm>
          <a:prstGeom prst="line">
            <a:avLst/>
          </a:prstGeom>
          <a:noFill/>
          <a:ln w="25400" algn="ctr">
            <a:solidFill>
              <a:srgbClr val="4E5B6F"/>
            </a:solidFill>
            <a:round/>
            <a:headEnd/>
            <a:tailEnd/>
          </a:ln>
        </p:spPr>
      </p:cxnSp>
      <p:cxnSp>
        <p:nvCxnSpPr>
          <p:cNvPr id="140304" name="Straight Connector 81"/>
          <p:cNvCxnSpPr>
            <a:cxnSpLocks noChangeShapeType="1"/>
          </p:cNvCxnSpPr>
          <p:nvPr/>
        </p:nvCxnSpPr>
        <p:spPr bwMode="auto">
          <a:xfrm>
            <a:off x="7191375" y="3975100"/>
            <a:ext cx="0" cy="139700"/>
          </a:xfrm>
          <a:prstGeom prst="line">
            <a:avLst/>
          </a:prstGeom>
          <a:noFill/>
          <a:ln w="25400" algn="ctr">
            <a:solidFill>
              <a:srgbClr val="4E5B6F"/>
            </a:solidFill>
            <a:round/>
            <a:headEnd/>
            <a:tailEnd/>
          </a:ln>
        </p:spPr>
      </p:cxnSp>
      <p:cxnSp>
        <p:nvCxnSpPr>
          <p:cNvPr id="140305" name="Straight Connector 82"/>
          <p:cNvCxnSpPr>
            <a:cxnSpLocks noChangeShapeType="1"/>
          </p:cNvCxnSpPr>
          <p:nvPr/>
        </p:nvCxnSpPr>
        <p:spPr bwMode="auto">
          <a:xfrm>
            <a:off x="8139113" y="2686050"/>
            <a:ext cx="11112" cy="1279525"/>
          </a:xfrm>
          <a:prstGeom prst="line">
            <a:avLst/>
          </a:prstGeom>
          <a:noFill/>
          <a:ln w="25400" algn="ctr">
            <a:solidFill>
              <a:srgbClr val="4E5B6F"/>
            </a:solidFill>
            <a:round/>
            <a:headEnd/>
            <a:tailEnd/>
          </a:ln>
        </p:spPr>
      </p:cxnSp>
      <p:cxnSp>
        <p:nvCxnSpPr>
          <p:cNvPr id="140306" name="Straight Connector 88"/>
          <p:cNvCxnSpPr>
            <a:cxnSpLocks noChangeShapeType="1"/>
          </p:cNvCxnSpPr>
          <p:nvPr/>
        </p:nvCxnSpPr>
        <p:spPr bwMode="auto">
          <a:xfrm flipV="1">
            <a:off x="3030538" y="1851025"/>
            <a:ext cx="4943475" cy="4763"/>
          </a:xfrm>
          <a:prstGeom prst="line">
            <a:avLst/>
          </a:prstGeom>
          <a:noFill/>
          <a:ln w="25400" algn="ctr">
            <a:solidFill>
              <a:srgbClr val="4E5B6F"/>
            </a:solidFill>
            <a:round/>
            <a:headEnd/>
            <a:tailEnd/>
          </a:ln>
        </p:spPr>
      </p:cxnSp>
      <p:cxnSp>
        <p:nvCxnSpPr>
          <p:cNvPr id="140307" name="Straight Connector 91"/>
          <p:cNvCxnSpPr>
            <a:cxnSpLocks noChangeShapeType="1"/>
          </p:cNvCxnSpPr>
          <p:nvPr/>
        </p:nvCxnSpPr>
        <p:spPr bwMode="auto">
          <a:xfrm flipH="1">
            <a:off x="4632325" y="1698625"/>
            <a:ext cx="0" cy="152400"/>
          </a:xfrm>
          <a:prstGeom prst="line">
            <a:avLst/>
          </a:prstGeom>
          <a:noFill/>
          <a:ln w="25400" algn="ctr">
            <a:solidFill>
              <a:srgbClr val="4E5B6F"/>
            </a:solidFill>
            <a:round/>
            <a:headEnd/>
            <a:tailEnd/>
          </a:ln>
        </p:spPr>
      </p:cxnSp>
      <p:cxnSp>
        <p:nvCxnSpPr>
          <p:cNvPr id="140308" name="Straight Connector 94"/>
          <p:cNvCxnSpPr>
            <a:cxnSpLocks noChangeShapeType="1"/>
          </p:cNvCxnSpPr>
          <p:nvPr/>
        </p:nvCxnSpPr>
        <p:spPr bwMode="auto">
          <a:xfrm>
            <a:off x="8496300" y="3951288"/>
            <a:ext cx="0" cy="173037"/>
          </a:xfrm>
          <a:prstGeom prst="line">
            <a:avLst/>
          </a:prstGeom>
          <a:noFill/>
          <a:ln w="25400" algn="ctr">
            <a:solidFill>
              <a:srgbClr val="4E5B6F"/>
            </a:solidFill>
            <a:round/>
            <a:headEnd/>
            <a:tailEnd/>
          </a:ln>
        </p:spPr>
      </p:cxnSp>
      <p:sp>
        <p:nvSpPr>
          <p:cNvPr id="52" name="TextBox 51"/>
          <p:cNvSpPr txBox="1"/>
          <p:nvPr/>
        </p:nvSpPr>
        <p:spPr>
          <a:xfrm rot="20530281">
            <a:off x="5019675" y="2946400"/>
            <a:ext cx="2011363" cy="522288"/>
          </a:xfrm>
          <a:prstGeom prst="rect">
            <a:avLst/>
          </a:prstGeom>
          <a:solidFill>
            <a:schemeClr val="tx1">
              <a:lumMod val="75000"/>
              <a:lumOff val="25000"/>
            </a:schemeClr>
          </a:solidFill>
          <a:ln>
            <a:solidFill>
              <a:schemeClr val="accent3">
                <a:lumMod val="50000"/>
              </a:schemeClr>
            </a:solidFill>
          </a:ln>
        </p:spPr>
        <p:txBody>
          <a:bodyPr>
            <a:spAutoFit/>
          </a:bodyPr>
          <a:lstStyle/>
          <a:p>
            <a:pPr algn="ctr" eaLnBrk="0" hangingPunct="0">
              <a:defRPr/>
            </a:pPr>
            <a:r>
              <a:rPr lang="en-US" sz="2800" b="1" dirty="0">
                <a:solidFill>
                  <a:srgbClr val="FFFFCC"/>
                </a:solidFill>
              </a:rPr>
              <a:t>Post AB-85</a:t>
            </a:r>
          </a:p>
        </p:txBody>
      </p:sp>
      <p:sp>
        <p:nvSpPr>
          <p:cNvPr id="59" name="Freeform 58"/>
          <p:cNvSpPr/>
          <p:nvPr/>
        </p:nvSpPr>
        <p:spPr>
          <a:xfrm>
            <a:off x="5592763" y="4127500"/>
            <a:ext cx="1098550" cy="914400"/>
          </a:xfrm>
          <a:custGeom>
            <a:avLst/>
            <a:gdLst>
              <a:gd name="connsiteX0" fmla="*/ 0 w 1323512"/>
              <a:gd name="connsiteY0" fmla="*/ 0 h 822961"/>
              <a:gd name="connsiteX1" fmla="*/ 1323512 w 1323512"/>
              <a:gd name="connsiteY1" fmla="*/ 0 h 822961"/>
              <a:gd name="connsiteX2" fmla="*/ 1323512 w 1323512"/>
              <a:gd name="connsiteY2" fmla="*/ 822961 h 822961"/>
              <a:gd name="connsiteX3" fmla="*/ 0 w 1323512"/>
              <a:gd name="connsiteY3" fmla="*/ 822961 h 822961"/>
              <a:gd name="connsiteX4" fmla="*/ 0 w 1323512"/>
              <a:gd name="connsiteY4" fmla="*/ 0 h 822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512" h="822961">
                <a:moveTo>
                  <a:pt x="0" y="0"/>
                </a:moveTo>
                <a:lnTo>
                  <a:pt x="1323512" y="0"/>
                </a:lnTo>
                <a:lnTo>
                  <a:pt x="1323512" y="822961"/>
                </a:lnTo>
                <a:lnTo>
                  <a:pt x="0" y="822961"/>
                </a:lnTo>
                <a:lnTo>
                  <a:pt x="0" y="0"/>
                </a:lnTo>
                <a:close/>
              </a:path>
            </a:pathLst>
          </a:custGeom>
          <a:solidFill>
            <a:schemeClr val="accent1">
              <a:lumMod val="60000"/>
              <a:lumOff val="40000"/>
            </a:schemeClr>
          </a:solid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lIns="10160" tIns="10160" rIns="10160" bIns="10160" spcCol="1270" anchor="ctr"/>
          <a:lstStyle/>
          <a:p>
            <a:pPr algn="ctr" defTabSz="711200" eaLnBrk="0" hangingPunct="0">
              <a:lnSpc>
                <a:spcPct val="90000"/>
              </a:lnSpc>
              <a:spcAft>
                <a:spcPct val="35000"/>
              </a:spcAft>
              <a:defRPr/>
            </a:pPr>
            <a:r>
              <a:rPr lang="en-US" sz="1200" dirty="0" smtClean="0"/>
              <a:t>Sales Tax Caseload </a:t>
            </a:r>
            <a:r>
              <a:rPr lang="en-US" sz="1200" dirty="0"/>
              <a:t>Subaccount </a:t>
            </a:r>
          </a:p>
          <a:p>
            <a:pPr algn="ctr" defTabSz="711200" eaLnBrk="0" hangingPunct="0">
              <a:lnSpc>
                <a:spcPct val="90000"/>
              </a:lnSpc>
              <a:spcAft>
                <a:spcPct val="35000"/>
              </a:spcAft>
              <a:defRPr/>
            </a:pPr>
            <a:r>
              <a:rPr lang="en-US" sz="1050" dirty="0"/>
              <a:t>(1</a:t>
            </a:r>
            <a:r>
              <a:rPr lang="en-US" sz="1050" baseline="30000" dirty="0"/>
              <a:t>st</a:t>
            </a:r>
            <a:r>
              <a:rPr lang="en-US" sz="1050" dirty="0"/>
              <a:t> call on Growth)</a:t>
            </a:r>
          </a:p>
        </p:txBody>
      </p:sp>
      <p:cxnSp>
        <p:nvCxnSpPr>
          <p:cNvPr id="140311" name="Straight Connector 61"/>
          <p:cNvCxnSpPr>
            <a:cxnSpLocks noChangeShapeType="1"/>
          </p:cNvCxnSpPr>
          <p:nvPr/>
        </p:nvCxnSpPr>
        <p:spPr bwMode="auto">
          <a:xfrm>
            <a:off x="6119813" y="3984625"/>
            <a:ext cx="0" cy="139700"/>
          </a:xfrm>
          <a:prstGeom prst="line">
            <a:avLst/>
          </a:prstGeom>
          <a:noFill/>
          <a:ln w="25400" algn="ctr">
            <a:solidFill>
              <a:srgbClr val="4E5B6F"/>
            </a:solidFill>
            <a:round/>
            <a:headEnd/>
            <a:tailEnd/>
          </a:ln>
        </p:spPr>
      </p:cxnSp>
      <p:sp>
        <p:nvSpPr>
          <p:cNvPr id="75" name="Freeform 74"/>
          <p:cNvSpPr/>
          <p:nvPr/>
        </p:nvSpPr>
        <p:spPr>
          <a:xfrm>
            <a:off x="2132013" y="1989138"/>
            <a:ext cx="1857375" cy="712787"/>
          </a:xfrm>
          <a:custGeom>
            <a:avLst/>
            <a:gdLst>
              <a:gd name="connsiteX0" fmla="*/ 0 w 1099851"/>
              <a:gd name="connsiteY0" fmla="*/ 0 h 715678"/>
              <a:gd name="connsiteX1" fmla="*/ 1099851 w 1099851"/>
              <a:gd name="connsiteY1" fmla="*/ 0 h 715678"/>
              <a:gd name="connsiteX2" fmla="*/ 1099851 w 1099851"/>
              <a:gd name="connsiteY2" fmla="*/ 715678 h 715678"/>
              <a:gd name="connsiteX3" fmla="*/ 0 w 1099851"/>
              <a:gd name="connsiteY3" fmla="*/ 715678 h 715678"/>
              <a:gd name="connsiteX4" fmla="*/ 0 w 1099851"/>
              <a:gd name="connsiteY4" fmla="*/ 0 h 715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851" h="715678">
                <a:moveTo>
                  <a:pt x="0" y="0"/>
                </a:moveTo>
                <a:lnTo>
                  <a:pt x="1099851" y="0"/>
                </a:lnTo>
                <a:lnTo>
                  <a:pt x="1099851" y="715678"/>
                </a:lnTo>
                <a:lnTo>
                  <a:pt x="0" y="715678"/>
                </a:lnTo>
                <a:lnTo>
                  <a:pt x="0" y="0"/>
                </a:lnTo>
                <a:close/>
              </a:path>
            </a:pathLst>
          </a:custGeom>
          <a:solidFill>
            <a:srgbClr val="D9CE79"/>
          </a:solidFill>
          <a:ln>
            <a:solidFill>
              <a:srgbClr val="4E5B6F"/>
            </a:solidFill>
          </a:ln>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lIns="10160" tIns="10160" rIns="10160" bIns="10160" spcCol="1270" anchor="ctr"/>
          <a:lstStyle/>
          <a:p>
            <a:pPr algn="ctr" eaLnBrk="0" hangingPunct="0">
              <a:defRPr/>
            </a:pPr>
            <a:r>
              <a:rPr lang="en-US" sz="1600" b="1" dirty="0"/>
              <a:t>Sales </a:t>
            </a:r>
            <a:r>
              <a:rPr lang="en-US" sz="1600" b="1" dirty="0" smtClean="0"/>
              <a:t>Tax/VLF </a:t>
            </a:r>
            <a:r>
              <a:rPr lang="en-US" sz="1600" b="1" dirty="0"/>
              <a:t>Growth Account </a:t>
            </a:r>
          </a:p>
          <a:p>
            <a:pPr algn="ctr" eaLnBrk="0" hangingPunct="0">
              <a:defRPr/>
            </a:pPr>
            <a:r>
              <a:rPr lang="en-US" sz="900" dirty="0"/>
              <a:t>(Revenues in Excess of Base Payments)</a:t>
            </a:r>
          </a:p>
        </p:txBody>
      </p:sp>
      <p:cxnSp>
        <p:nvCxnSpPr>
          <p:cNvPr id="140313" name="Straight Connector 83"/>
          <p:cNvCxnSpPr>
            <a:cxnSpLocks noChangeShapeType="1"/>
          </p:cNvCxnSpPr>
          <p:nvPr/>
        </p:nvCxnSpPr>
        <p:spPr bwMode="auto">
          <a:xfrm>
            <a:off x="3025775" y="1871663"/>
            <a:ext cx="0" cy="111125"/>
          </a:xfrm>
          <a:prstGeom prst="line">
            <a:avLst/>
          </a:prstGeom>
          <a:noFill/>
          <a:ln w="25400" algn="ctr">
            <a:solidFill>
              <a:srgbClr val="4E5B6F"/>
            </a:solidFill>
            <a:round/>
            <a:headEnd/>
            <a:tailEnd/>
          </a:ln>
        </p:spPr>
      </p:cxnSp>
      <p:sp>
        <p:nvSpPr>
          <p:cNvPr id="90" name="Freeform 89"/>
          <p:cNvSpPr/>
          <p:nvPr/>
        </p:nvSpPr>
        <p:spPr>
          <a:xfrm>
            <a:off x="1809750" y="4143375"/>
            <a:ext cx="1100138" cy="914400"/>
          </a:xfrm>
          <a:custGeom>
            <a:avLst/>
            <a:gdLst>
              <a:gd name="connsiteX0" fmla="*/ 0 w 1323512"/>
              <a:gd name="connsiteY0" fmla="*/ 0 h 822961"/>
              <a:gd name="connsiteX1" fmla="*/ 1323512 w 1323512"/>
              <a:gd name="connsiteY1" fmla="*/ 0 h 822961"/>
              <a:gd name="connsiteX2" fmla="*/ 1323512 w 1323512"/>
              <a:gd name="connsiteY2" fmla="*/ 822961 h 822961"/>
              <a:gd name="connsiteX3" fmla="*/ 0 w 1323512"/>
              <a:gd name="connsiteY3" fmla="*/ 822961 h 822961"/>
              <a:gd name="connsiteX4" fmla="*/ 0 w 1323512"/>
              <a:gd name="connsiteY4" fmla="*/ 0 h 822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512" h="822961">
                <a:moveTo>
                  <a:pt x="0" y="0"/>
                </a:moveTo>
                <a:lnTo>
                  <a:pt x="1323512" y="0"/>
                </a:lnTo>
                <a:lnTo>
                  <a:pt x="1323512" y="822961"/>
                </a:lnTo>
                <a:lnTo>
                  <a:pt x="0" y="822961"/>
                </a:lnTo>
                <a:lnTo>
                  <a:pt x="0" y="0"/>
                </a:lnTo>
                <a:close/>
              </a:path>
            </a:pathLst>
          </a:custGeom>
          <a:solidFill>
            <a:srgbClr val="FFFFCC"/>
          </a:solid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lIns="10160" tIns="10160" rIns="10160" bIns="10160" spcCol="1270" anchor="ctr"/>
          <a:lstStyle/>
          <a:p>
            <a:pPr algn="ctr" defTabSz="711200" eaLnBrk="0" hangingPunct="0">
              <a:lnSpc>
                <a:spcPct val="90000"/>
              </a:lnSpc>
              <a:spcAft>
                <a:spcPts val="0"/>
              </a:spcAft>
              <a:defRPr/>
            </a:pPr>
            <a:r>
              <a:rPr lang="en-US" sz="1400" dirty="0"/>
              <a:t>CMSP Growth</a:t>
            </a:r>
          </a:p>
          <a:p>
            <a:pPr algn="ctr" defTabSz="711200" eaLnBrk="0" hangingPunct="0">
              <a:lnSpc>
                <a:spcPct val="90000"/>
              </a:lnSpc>
              <a:spcAft>
                <a:spcPts val="0"/>
              </a:spcAft>
              <a:defRPr/>
            </a:pPr>
            <a:r>
              <a:rPr lang="en-US" sz="900" dirty="0"/>
              <a:t>(2</a:t>
            </a:r>
            <a:r>
              <a:rPr lang="en-US" sz="900" baseline="30000" dirty="0"/>
              <a:t>nd</a:t>
            </a:r>
            <a:r>
              <a:rPr lang="en-US" sz="900" dirty="0"/>
              <a:t> call on Growth; 4.027% plus 4.027% </a:t>
            </a:r>
          </a:p>
          <a:p>
            <a:pPr algn="ctr" defTabSz="711200" eaLnBrk="0" hangingPunct="0">
              <a:lnSpc>
                <a:spcPct val="90000"/>
              </a:lnSpc>
              <a:spcAft>
                <a:spcPts val="0"/>
              </a:spcAft>
              <a:defRPr/>
            </a:pPr>
            <a:r>
              <a:rPr lang="en-US" sz="900" dirty="0"/>
              <a:t>of caseload growth paid if over $20M</a:t>
            </a:r>
            <a:r>
              <a:rPr lang="en-US" sz="1000" dirty="0"/>
              <a:t>)</a:t>
            </a:r>
          </a:p>
        </p:txBody>
      </p:sp>
      <p:sp>
        <p:nvSpPr>
          <p:cNvPr id="91" name="Freeform 90"/>
          <p:cNvSpPr/>
          <p:nvPr/>
        </p:nvSpPr>
        <p:spPr>
          <a:xfrm>
            <a:off x="2994025" y="4143375"/>
            <a:ext cx="1095375" cy="914400"/>
          </a:xfrm>
          <a:custGeom>
            <a:avLst/>
            <a:gdLst>
              <a:gd name="connsiteX0" fmla="*/ 0 w 1323512"/>
              <a:gd name="connsiteY0" fmla="*/ 0 h 822961"/>
              <a:gd name="connsiteX1" fmla="*/ 1323512 w 1323512"/>
              <a:gd name="connsiteY1" fmla="*/ 0 h 822961"/>
              <a:gd name="connsiteX2" fmla="*/ 1323512 w 1323512"/>
              <a:gd name="connsiteY2" fmla="*/ 822961 h 822961"/>
              <a:gd name="connsiteX3" fmla="*/ 0 w 1323512"/>
              <a:gd name="connsiteY3" fmla="*/ 822961 h 822961"/>
              <a:gd name="connsiteX4" fmla="*/ 0 w 1323512"/>
              <a:gd name="connsiteY4" fmla="*/ 0 h 822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512" h="822961">
                <a:moveTo>
                  <a:pt x="0" y="0"/>
                </a:moveTo>
                <a:lnTo>
                  <a:pt x="1323512" y="0"/>
                </a:lnTo>
                <a:lnTo>
                  <a:pt x="1323512" y="822961"/>
                </a:lnTo>
                <a:lnTo>
                  <a:pt x="0" y="822961"/>
                </a:lnTo>
                <a:lnTo>
                  <a:pt x="0" y="0"/>
                </a:lnTo>
                <a:close/>
              </a:path>
            </a:pathLst>
          </a:custGeom>
          <a:solidFill>
            <a:srgbClr val="D9CE79"/>
          </a:solid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lIns="10160" tIns="10160" rIns="10160" bIns="10160" spcCol="1270" anchor="ctr"/>
          <a:lstStyle/>
          <a:p>
            <a:pPr algn="ctr" defTabSz="711200" eaLnBrk="0" hangingPunct="0">
              <a:lnSpc>
                <a:spcPct val="90000"/>
              </a:lnSpc>
              <a:spcAft>
                <a:spcPct val="35000"/>
              </a:spcAft>
              <a:defRPr/>
            </a:pPr>
            <a:r>
              <a:rPr lang="en-US" sz="1400" dirty="0"/>
              <a:t>General Growth</a:t>
            </a:r>
          </a:p>
          <a:p>
            <a:pPr algn="ctr" defTabSz="711200" eaLnBrk="0" hangingPunct="0">
              <a:lnSpc>
                <a:spcPct val="90000"/>
              </a:lnSpc>
              <a:spcAft>
                <a:spcPct val="35000"/>
              </a:spcAft>
              <a:defRPr/>
            </a:pPr>
            <a:r>
              <a:rPr lang="en-US" sz="1100" dirty="0"/>
              <a:t>(remaining Growth)</a:t>
            </a:r>
          </a:p>
        </p:txBody>
      </p:sp>
      <p:sp>
        <p:nvSpPr>
          <p:cNvPr id="99" name="Freeform 98"/>
          <p:cNvSpPr/>
          <p:nvPr/>
        </p:nvSpPr>
        <p:spPr>
          <a:xfrm>
            <a:off x="374650" y="5467350"/>
            <a:ext cx="1208088" cy="841375"/>
          </a:xfrm>
          <a:custGeom>
            <a:avLst/>
            <a:gdLst>
              <a:gd name="connsiteX0" fmla="*/ 0 w 1184249"/>
              <a:gd name="connsiteY0" fmla="*/ 0 h 446411"/>
              <a:gd name="connsiteX1" fmla="*/ 1184249 w 1184249"/>
              <a:gd name="connsiteY1" fmla="*/ 0 h 446411"/>
              <a:gd name="connsiteX2" fmla="*/ 1184249 w 1184249"/>
              <a:gd name="connsiteY2" fmla="*/ 446411 h 446411"/>
              <a:gd name="connsiteX3" fmla="*/ 0 w 1184249"/>
              <a:gd name="connsiteY3" fmla="*/ 446411 h 446411"/>
              <a:gd name="connsiteX4" fmla="*/ 0 w 1184249"/>
              <a:gd name="connsiteY4" fmla="*/ 0 h 44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4249" h="446411">
                <a:moveTo>
                  <a:pt x="0" y="0"/>
                </a:moveTo>
                <a:lnTo>
                  <a:pt x="1184249" y="0"/>
                </a:lnTo>
                <a:lnTo>
                  <a:pt x="1184249" y="446411"/>
                </a:lnTo>
                <a:lnTo>
                  <a:pt x="0" y="446411"/>
                </a:lnTo>
                <a:lnTo>
                  <a:pt x="0" y="0"/>
                </a:lnTo>
                <a:close/>
              </a:path>
            </a:pathLst>
          </a:custGeom>
          <a:solidFill>
            <a:schemeClr val="bg2">
              <a:lumMod val="90000"/>
            </a:schemeClr>
          </a:solid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lIns="7620" tIns="7620" rIns="7620" bIns="7620" spcCol="1270" anchor="ctr"/>
          <a:lstStyle/>
          <a:p>
            <a:pPr algn="ctr" defTabSz="533400" eaLnBrk="0" hangingPunct="0">
              <a:lnSpc>
                <a:spcPct val="90000"/>
              </a:lnSpc>
              <a:spcAft>
                <a:spcPct val="35000"/>
              </a:spcAft>
              <a:defRPr/>
            </a:pPr>
            <a:r>
              <a:rPr lang="en-US" sz="1200" dirty="0"/>
              <a:t>Mental Health</a:t>
            </a:r>
          </a:p>
          <a:p>
            <a:pPr algn="ctr" defTabSz="533400" eaLnBrk="0" hangingPunct="0">
              <a:lnSpc>
                <a:spcPct val="90000"/>
              </a:lnSpc>
              <a:spcAft>
                <a:spcPct val="35000"/>
              </a:spcAft>
              <a:defRPr/>
            </a:pPr>
            <a:r>
              <a:rPr lang="en-US" sz="1200" dirty="0"/>
              <a:t>(approx. 40%)</a:t>
            </a:r>
          </a:p>
        </p:txBody>
      </p:sp>
      <p:sp>
        <p:nvSpPr>
          <p:cNvPr id="100" name="Freeform 99"/>
          <p:cNvSpPr/>
          <p:nvPr/>
        </p:nvSpPr>
        <p:spPr>
          <a:xfrm>
            <a:off x="1652588" y="5467350"/>
            <a:ext cx="1206500" cy="841375"/>
          </a:xfrm>
          <a:custGeom>
            <a:avLst/>
            <a:gdLst>
              <a:gd name="connsiteX0" fmla="*/ 0 w 1184249"/>
              <a:gd name="connsiteY0" fmla="*/ 0 h 482405"/>
              <a:gd name="connsiteX1" fmla="*/ 1184249 w 1184249"/>
              <a:gd name="connsiteY1" fmla="*/ 0 h 482405"/>
              <a:gd name="connsiteX2" fmla="*/ 1184249 w 1184249"/>
              <a:gd name="connsiteY2" fmla="*/ 482405 h 482405"/>
              <a:gd name="connsiteX3" fmla="*/ 0 w 1184249"/>
              <a:gd name="connsiteY3" fmla="*/ 482405 h 482405"/>
              <a:gd name="connsiteX4" fmla="*/ 0 w 1184249"/>
              <a:gd name="connsiteY4" fmla="*/ 0 h 48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4249" h="482405">
                <a:moveTo>
                  <a:pt x="0" y="0"/>
                </a:moveTo>
                <a:lnTo>
                  <a:pt x="1184249" y="0"/>
                </a:lnTo>
                <a:lnTo>
                  <a:pt x="1184249" y="482405"/>
                </a:lnTo>
                <a:lnTo>
                  <a:pt x="0" y="482405"/>
                </a:lnTo>
                <a:lnTo>
                  <a:pt x="0" y="0"/>
                </a:lnTo>
                <a:close/>
              </a:path>
            </a:pathLst>
          </a:custGeom>
          <a:solidFill>
            <a:srgbClr val="FFFF00"/>
          </a:solid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lIns="7620" tIns="7620" rIns="7620" bIns="7620" spcCol="1270" anchor="ctr"/>
          <a:lstStyle/>
          <a:p>
            <a:pPr algn="ctr" defTabSz="533400" eaLnBrk="0" hangingPunct="0">
              <a:lnSpc>
                <a:spcPct val="90000"/>
              </a:lnSpc>
              <a:spcAft>
                <a:spcPct val="35000"/>
              </a:spcAft>
              <a:defRPr/>
            </a:pPr>
            <a:r>
              <a:rPr lang="en-US" sz="1200" dirty="0"/>
              <a:t>Health</a:t>
            </a:r>
          </a:p>
          <a:p>
            <a:pPr algn="ctr" defTabSz="533400" eaLnBrk="0" hangingPunct="0">
              <a:lnSpc>
                <a:spcPct val="90000"/>
              </a:lnSpc>
              <a:spcAft>
                <a:spcPct val="35000"/>
              </a:spcAft>
              <a:defRPr/>
            </a:pPr>
            <a:r>
              <a:rPr lang="en-US" sz="1200" dirty="0"/>
              <a:t>(approx. 52%)</a:t>
            </a:r>
          </a:p>
        </p:txBody>
      </p:sp>
      <p:sp>
        <p:nvSpPr>
          <p:cNvPr id="101" name="Freeform 100"/>
          <p:cNvSpPr/>
          <p:nvPr/>
        </p:nvSpPr>
        <p:spPr>
          <a:xfrm>
            <a:off x="2949575" y="5470525"/>
            <a:ext cx="1201738" cy="838200"/>
          </a:xfrm>
          <a:custGeom>
            <a:avLst/>
            <a:gdLst>
              <a:gd name="connsiteX0" fmla="*/ 0 w 1184249"/>
              <a:gd name="connsiteY0" fmla="*/ 0 h 491776"/>
              <a:gd name="connsiteX1" fmla="*/ 1184249 w 1184249"/>
              <a:gd name="connsiteY1" fmla="*/ 0 h 491776"/>
              <a:gd name="connsiteX2" fmla="*/ 1184249 w 1184249"/>
              <a:gd name="connsiteY2" fmla="*/ 491776 h 491776"/>
              <a:gd name="connsiteX3" fmla="*/ 0 w 1184249"/>
              <a:gd name="connsiteY3" fmla="*/ 491776 h 491776"/>
              <a:gd name="connsiteX4" fmla="*/ 0 w 1184249"/>
              <a:gd name="connsiteY4" fmla="*/ 0 h 491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4249" h="491776">
                <a:moveTo>
                  <a:pt x="0" y="0"/>
                </a:moveTo>
                <a:lnTo>
                  <a:pt x="1184249" y="0"/>
                </a:lnTo>
                <a:lnTo>
                  <a:pt x="1184249" y="491776"/>
                </a:lnTo>
                <a:lnTo>
                  <a:pt x="0" y="491776"/>
                </a:lnTo>
                <a:lnTo>
                  <a:pt x="0" y="0"/>
                </a:lnTo>
                <a:close/>
              </a:path>
            </a:pathLst>
          </a:custGeom>
          <a:solidFill>
            <a:schemeClr val="accent1">
              <a:lumMod val="60000"/>
              <a:lumOff val="40000"/>
            </a:schemeClr>
          </a:solid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lIns="7620" tIns="7620" rIns="7620" bIns="7620" spcCol="1270" anchor="ctr"/>
          <a:lstStyle/>
          <a:p>
            <a:pPr algn="ctr" defTabSz="533400" eaLnBrk="0" hangingPunct="0">
              <a:lnSpc>
                <a:spcPct val="90000"/>
              </a:lnSpc>
              <a:spcAft>
                <a:spcPct val="35000"/>
              </a:spcAft>
              <a:defRPr/>
            </a:pPr>
            <a:r>
              <a:rPr lang="en-US" sz="1200" dirty="0"/>
              <a:t>Social Services</a:t>
            </a:r>
          </a:p>
          <a:p>
            <a:pPr algn="ctr" defTabSz="533400" eaLnBrk="0" hangingPunct="0">
              <a:lnSpc>
                <a:spcPct val="90000"/>
              </a:lnSpc>
              <a:spcAft>
                <a:spcPct val="35000"/>
              </a:spcAft>
              <a:defRPr/>
            </a:pPr>
            <a:r>
              <a:rPr lang="en-US" sz="1200" dirty="0"/>
              <a:t>(approx. 8%)</a:t>
            </a:r>
          </a:p>
        </p:txBody>
      </p:sp>
      <p:cxnSp>
        <p:nvCxnSpPr>
          <p:cNvPr id="140319" name="Straight Connector 103"/>
          <p:cNvCxnSpPr>
            <a:cxnSpLocks noChangeShapeType="1"/>
          </p:cNvCxnSpPr>
          <p:nvPr/>
        </p:nvCxnSpPr>
        <p:spPr bwMode="auto">
          <a:xfrm>
            <a:off x="923925" y="5257800"/>
            <a:ext cx="2649538" cy="0"/>
          </a:xfrm>
          <a:prstGeom prst="line">
            <a:avLst/>
          </a:prstGeom>
          <a:noFill/>
          <a:ln w="25400" algn="ctr">
            <a:solidFill>
              <a:srgbClr val="4E5B6F"/>
            </a:solidFill>
            <a:round/>
            <a:headEnd/>
            <a:tailEnd/>
          </a:ln>
        </p:spPr>
      </p:cxnSp>
      <p:cxnSp>
        <p:nvCxnSpPr>
          <p:cNvPr id="140320" name="Straight Connector 104"/>
          <p:cNvCxnSpPr>
            <a:cxnSpLocks noChangeShapeType="1"/>
          </p:cNvCxnSpPr>
          <p:nvPr/>
        </p:nvCxnSpPr>
        <p:spPr bwMode="auto">
          <a:xfrm>
            <a:off x="2244725" y="5273675"/>
            <a:ext cx="0" cy="184150"/>
          </a:xfrm>
          <a:prstGeom prst="line">
            <a:avLst/>
          </a:prstGeom>
          <a:noFill/>
          <a:ln w="25400" algn="ctr">
            <a:solidFill>
              <a:srgbClr val="4E5B6F"/>
            </a:solidFill>
            <a:round/>
            <a:headEnd/>
            <a:tailEnd/>
          </a:ln>
        </p:spPr>
      </p:cxnSp>
      <p:cxnSp>
        <p:nvCxnSpPr>
          <p:cNvPr id="140321" name="Straight Connector 105"/>
          <p:cNvCxnSpPr>
            <a:cxnSpLocks noChangeShapeType="1"/>
          </p:cNvCxnSpPr>
          <p:nvPr/>
        </p:nvCxnSpPr>
        <p:spPr bwMode="auto">
          <a:xfrm>
            <a:off x="3573463" y="5048250"/>
            <a:ext cx="0" cy="409575"/>
          </a:xfrm>
          <a:prstGeom prst="line">
            <a:avLst/>
          </a:prstGeom>
          <a:noFill/>
          <a:ln w="25400" algn="ctr">
            <a:solidFill>
              <a:srgbClr val="4E5B6F"/>
            </a:solidFill>
            <a:round/>
            <a:headEnd/>
            <a:tailEnd/>
          </a:ln>
        </p:spPr>
      </p:cxnSp>
      <p:cxnSp>
        <p:nvCxnSpPr>
          <p:cNvPr id="140322" name="Straight Connector 106"/>
          <p:cNvCxnSpPr>
            <a:cxnSpLocks noChangeShapeType="1"/>
          </p:cNvCxnSpPr>
          <p:nvPr/>
        </p:nvCxnSpPr>
        <p:spPr bwMode="auto">
          <a:xfrm flipH="1">
            <a:off x="923925" y="5257800"/>
            <a:ext cx="0" cy="198438"/>
          </a:xfrm>
          <a:prstGeom prst="line">
            <a:avLst/>
          </a:prstGeom>
          <a:noFill/>
          <a:ln w="25400" algn="ctr">
            <a:solidFill>
              <a:srgbClr val="4E5B6F"/>
            </a:solidFill>
            <a:round/>
            <a:headEnd/>
            <a:tailEnd/>
          </a:ln>
        </p:spPr>
      </p:cxnSp>
      <p:cxnSp>
        <p:nvCxnSpPr>
          <p:cNvPr id="140323" name="Straight Connector 107"/>
          <p:cNvCxnSpPr>
            <a:cxnSpLocks noChangeShapeType="1"/>
          </p:cNvCxnSpPr>
          <p:nvPr/>
        </p:nvCxnSpPr>
        <p:spPr bwMode="auto">
          <a:xfrm flipV="1">
            <a:off x="1168400" y="3981450"/>
            <a:ext cx="2378075" cy="19050"/>
          </a:xfrm>
          <a:prstGeom prst="line">
            <a:avLst/>
          </a:prstGeom>
          <a:noFill/>
          <a:ln w="25400" algn="ctr">
            <a:solidFill>
              <a:srgbClr val="4E5B6F"/>
            </a:solidFill>
            <a:round/>
            <a:headEnd/>
            <a:tailEnd/>
          </a:ln>
        </p:spPr>
      </p:cxnSp>
      <p:cxnSp>
        <p:nvCxnSpPr>
          <p:cNvPr id="140324" name="Straight Connector 108"/>
          <p:cNvCxnSpPr>
            <a:cxnSpLocks noChangeShapeType="1"/>
          </p:cNvCxnSpPr>
          <p:nvPr/>
        </p:nvCxnSpPr>
        <p:spPr bwMode="auto">
          <a:xfrm>
            <a:off x="2239963" y="3990975"/>
            <a:ext cx="0" cy="139700"/>
          </a:xfrm>
          <a:prstGeom prst="line">
            <a:avLst/>
          </a:prstGeom>
          <a:noFill/>
          <a:ln w="25400" algn="ctr">
            <a:solidFill>
              <a:srgbClr val="4E5B6F"/>
            </a:solidFill>
            <a:round/>
            <a:headEnd/>
            <a:tailEnd/>
          </a:ln>
        </p:spPr>
      </p:cxnSp>
      <p:cxnSp>
        <p:nvCxnSpPr>
          <p:cNvPr id="140325" name="Straight Connector 109"/>
          <p:cNvCxnSpPr>
            <a:cxnSpLocks noChangeShapeType="1"/>
          </p:cNvCxnSpPr>
          <p:nvPr/>
        </p:nvCxnSpPr>
        <p:spPr bwMode="auto">
          <a:xfrm>
            <a:off x="3186113" y="2701925"/>
            <a:ext cx="12700" cy="1279525"/>
          </a:xfrm>
          <a:prstGeom prst="line">
            <a:avLst/>
          </a:prstGeom>
          <a:noFill/>
          <a:ln w="25400" algn="ctr">
            <a:solidFill>
              <a:srgbClr val="4E5B6F"/>
            </a:solidFill>
            <a:round/>
            <a:headEnd/>
            <a:tailEnd/>
          </a:ln>
        </p:spPr>
      </p:cxnSp>
      <p:cxnSp>
        <p:nvCxnSpPr>
          <p:cNvPr id="140326" name="Straight Connector 113"/>
          <p:cNvCxnSpPr>
            <a:cxnSpLocks noChangeShapeType="1"/>
          </p:cNvCxnSpPr>
          <p:nvPr/>
        </p:nvCxnSpPr>
        <p:spPr bwMode="auto">
          <a:xfrm>
            <a:off x="3543300" y="3967163"/>
            <a:ext cx="0" cy="173037"/>
          </a:xfrm>
          <a:prstGeom prst="line">
            <a:avLst/>
          </a:prstGeom>
          <a:noFill/>
          <a:ln w="25400" algn="ctr">
            <a:solidFill>
              <a:srgbClr val="4E5B6F"/>
            </a:solidFill>
            <a:round/>
            <a:headEnd/>
            <a:tailEnd/>
          </a:ln>
        </p:spPr>
      </p:cxnSp>
      <p:sp>
        <p:nvSpPr>
          <p:cNvPr id="117" name="Freeform 116"/>
          <p:cNvSpPr/>
          <p:nvPr/>
        </p:nvSpPr>
        <p:spPr>
          <a:xfrm>
            <a:off x="639763" y="4143375"/>
            <a:ext cx="1100137" cy="914400"/>
          </a:xfrm>
          <a:custGeom>
            <a:avLst/>
            <a:gdLst>
              <a:gd name="connsiteX0" fmla="*/ 0 w 1323512"/>
              <a:gd name="connsiteY0" fmla="*/ 0 h 822961"/>
              <a:gd name="connsiteX1" fmla="*/ 1323512 w 1323512"/>
              <a:gd name="connsiteY1" fmla="*/ 0 h 822961"/>
              <a:gd name="connsiteX2" fmla="*/ 1323512 w 1323512"/>
              <a:gd name="connsiteY2" fmla="*/ 822961 h 822961"/>
              <a:gd name="connsiteX3" fmla="*/ 0 w 1323512"/>
              <a:gd name="connsiteY3" fmla="*/ 822961 h 822961"/>
              <a:gd name="connsiteX4" fmla="*/ 0 w 1323512"/>
              <a:gd name="connsiteY4" fmla="*/ 0 h 822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512" h="822961">
                <a:moveTo>
                  <a:pt x="0" y="0"/>
                </a:moveTo>
                <a:lnTo>
                  <a:pt x="1323512" y="0"/>
                </a:lnTo>
                <a:lnTo>
                  <a:pt x="1323512" y="822961"/>
                </a:lnTo>
                <a:lnTo>
                  <a:pt x="0" y="822961"/>
                </a:lnTo>
                <a:lnTo>
                  <a:pt x="0" y="0"/>
                </a:lnTo>
                <a:close/>
              </a:path>
            </a:pathLst>
          </a:custGeom>
          <a:solidFill>
            <a:schemeClr val="accent1">
              <a:lumMod val="60000"/>
              <a:lumOff val="40000"/>
            </a:schemeClr>
          </a:solid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lIns="10160" tIns="10160" rIns="10160" bIns="10160" spcCol="1270" anchor="ctr"/>
          <a:lstStyle/>
          <a:p>
            <a:pPr algn="ctr" defTabSz="711200" eaLnBrk="0" hangingPunct="0">
              <a:lnSpc>
                <a:spcPct val="90000"/>
              </a:lnSpc>
              <a:spcAft>
                <a:spcPct val="35000"/>
              </a:spcAft>
              <a:defRPr/>
            </a:pPr>
            <a:r>
              <a:rPr lang="en-US" sz="1200" dirty="0" smtClean="0"/>
              <a:t>Sales Tax Caseload </a:t>
            </a:r>
            <a:r>
              <a:rPr lang="en-US" sz="1200" dirty="0"/>
              <a:t>Subaccount </a:t>
            </a:r>
          </a:p>
          <a:p>
            <a:pPr algn="ctr" defTabSz="711200" eaLnBrk="0" hangingPunct="0">
              <a:lnSpc>
                <a:spcPct val="90000"/>
              </a:lnSpc>
              <a:spcAft>
                <a:spcPct val="35000"/>
              </a:spcAft>
              <a:defRPr/>
            </a:pPr>
            <a:r>
              <a:rPr lang="en-US" sz="1050" dirty="0"/>
              <a:t>(1</a:t>
            </a:r>
            <a:r>
              <a:rPr lang="en-US" sz="1050" baseline="30000" dirty="0"/>
              <a:t>st</a:t>
            </a:r>
            <a:r>
              <a:rPr lang="en-US" sz="1050" dirty="0"/>
              <a:t> call on Growth)</a:t>
            </a:r>
          </a:p>
        </p:txBody>
      </p:sp>
      <p:cxnSp>
        <p:nvCxnSpPr>
          <p:cNvPr id="140328" name="Straight Connector 117"/>
          <p:cNvCxnSpPr>
            <a:cxnSpLocks noChangeShapeType="1"/>
          </p:cNvCxnSpPr>
          <p:nvPr/>
        </p:nvCxnSpPr>
        <p:spPr bwMode="auto">
          <a:xfrm>
            <a:off x="1168400" y="4000500"/>
            <a:ext cx="0" cy="139700"/>
          </a:xfrm>
          <a:prstGeom prst="line">
            <a:avLst/>
          </a:prstGeom>
          <a:noFill/>
          <a:ln w="25400" algn="ctr">
            <a:solidFill>
              <a:srgbClr val="4E5B6F"/>
            </a:solidFill>
            <a:round/>
            <a:headEnd/>
            <a:tailEnd/>
          </a:ln>
        </p:spPr>
      </p:cxnSp>
      <p:cxnSp>
        <p:nvCxnSpPr>
          <p:cNvPr id="140329" name="Straight Connector 121"/>
          <p:cNvCxnSpPr>
            <a:cxnSpLocks noChangeShapeType="1"/>
          </p:cNvCxnSpPr>
          <p:nvPr/>
        </p:nvCxnSpPr>
        <p:spPr bwMode="auto">
          <a:xfrm>
            <a:off x="4749800" y="860425"/>
            <a:ext cx="68263" cy="5827713"/>
          </a:xfrm>
          <a:prstGeom prst="line">
            <a:avLst/>
          </a:prstGeom>
          <a:noFill/>
          <a:ln w="76200" algn="ctr">
            <a:solidFill>
              <a:srgbClr val="C00000"/>
            </a:solidFill>
            <a:prstDash val="sysDash"/>
            <a:round/>
            <a:headEnd/>
            <a:tailEnd/>
          </a:ln>
        </p:spPr>
      </p:cxnSp>
      <p:sp>
        <p:nvSpPr>
          <p:cNvPr id="124" name="TextBox 123"/>
          <p:cNvSpPr txBox="1"/>
          <p:nvPr/>
        </p:nvSpPr>
        <p:spPr>
          <a:xfrm rot="20649767">
            <a:off x="269875" y="3136900"/>
            <a:ext cx="2012950" cy="523875"/>
          </a:xfrm>
          <a:prstGeom prst="rect">
            <a:avLst/>
          </a:prstGeom>
          <a:solidFill>
            <a:schemeClr val="bg1"/>
          </a:solidFill>
          <a:ln>
            <a:solidFill>
              <a:schemeClr val="accent3">
                <a:lumMod val="50000"/>
              </a:schemeClr>
            </a:solidFill>
          </a:ln>
        </p:spPr>
        <p:txBody>
          <a:bodyPr>
            <a:spAutoFit/>
          </a:bodyPr>
          <a:lstStyle/>
          <a:p>
            <a:pPr algn="ctr" eaLnBrk="0" hangingPunct="0">
              <a:defRPr/>
            </a:pPr>
            <a:r>
              <a:rPr lang="en-US" sz="2800" b="1" dirty="0"/>
              <a:t>Pre AB-85</a:t>
            </a:r>
          </a:p>
        </p:txBody>
      </p:sp>
    </p:spTree>
  </p:cSld>
  <p:clrMapOvr>
    <a:masterClrMapping/>
  </p:clrMapOvr>
  <p:transition spd="med">
    <p:cover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75" y="274638"/>
            <a:ext cx="8334375" cy="1143000"/>
          </a:xfrm>
        </p:spPr>
        <p:txBody>
          <a:bodyPr>
            <a:noAutofit/>
          </a:bodyPr>
          <a:lstStyle/>
          <a:p>
            <a:pPr eaLnBrk="1" fontAlgn="auto" hangingPunct="1">
              <a:spcAft>
                <a:spcPts val="0"/>
              </a:spcAft>
              <a:defRPr/>
            </a:pPr>
            <a:r>
              <a:rPr lang="en-US" sz="3600" dirty="0" smtClean="0">
                <a:solidFill>
                  <a:schemeClr val="tx2">
                    <a:satMod val="130000"/>
                  </a:schemeClr>
                </a:solidFill>
                <a:effectLst/>
                <a:cs typeface="Arial" pitchFamily="34" charset="0"/>
              </a:rPr>
              <a:t>1991 Realignment Caseload Growth Funding</a:t>
            </a:r>
            <a:endParaRPr lang="en-US" sz="3600" dirty="0">
              <a:solidFill>
                <a:schemeClr val="tx2">
                  <a:satMod val="130000"/>
                </a:schemeClr>
              </a:solidFill>
              <a:effectLst/>
              <a:cs typeface="Arial" pitchFamily="34" charset="0"/>
            </a:endParaRPr>
          </a:p>
        </p:txBody>
      </p:sp>
      <p:graphicFrame>
        <p:nvGraphicFramePr>
          <p:cNvPr id="5" name="Content Placeholder 4"/>
          <p:cNvGraphicFramePr>
            <a:graphicFrameLocks noGrp="1"/>
          </p:cNvGraphicFramePr>
          <p:nvPr>
            <p:ph idx="1"/>
          </p:nvPr>
        </p:nvGraphicFramePr>
        <p:xfrm>
          <a:off x="1053152" y="1485331"/>
          <a:ext cx="7696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4387" name="TextBox 5"/>
          <p:cNvSpPr txBox="1">
            <a:spLocks noChangeArrowheads="1"/>
          </p:cNvSpPr>
          <p:nvPr/>
        </p:nvSpPr>
        <p:spPr bwMode="auto">
          <a:xfrm>
            <a:off x="1143000" y="4013200"/>
            <a:ext cx="7620000" cy="1092200"/>
          </a:xfrm>
          <a:prstGeom prst="rect">
            <a:avLst/>
          </a:prstGeom>
          <a:noFill/>
          <a:ln w="9525">
            <a:noFill/>
            <a:miter lim="800000"/>
            <a:headEnd/>
            <a:tailEnd/>
          </a:ln>
        </p:spPr>
        <p:txBody>
          <a:bodyPr>
            <a:spAutoFit/>
          </a:bodyPr>
          <a:lstStyle/>
          <a:p>
            <a:pPr marL="282575" indent="-282575" eaLnBrk="0" hangingPunct="0">
              <a:spcAft>
                <a:spcPts val="600"/>
              </a:spcAft>
              <a:buClr>
                <a:schemeClr val="accent1"/>
              </a:buClr>
              <a:buFont typeface="Wingdings" pitchFamily="2" charset="2"/>
              <a:buChar char="ü"/>
            </a:pPr>
            <a:r>
              <a:rPr lang="en-US" sz="2000" b="1" dirty="0">
                <a:latin typeface="Arial" charset="0"/>
                <a:cs typeface="Arial" charset="0"/>
              </a:rPr>
              <a:t>Determined by comparison of County specific costs from two years ago compared to last year</a:t>
            </a:r>
          </a:p>
          <a:p>
            <a:pPr marL="282575" indent="-282575" eaLnBrk="0" hangingPunct="0">
              <a:buClr>
                <a:schemeClr val="accent1"/>
              </a:buClr>
              <a:buFont typeface="Wingdings" pitchFamily="2" charset="2"/>
              <a:buChar char="ü"/>
            </a:pPr>
            <a:r>
              <a:rPr lang="en-US" sz="2000" b="1" dirty="0">
                <a:latin typeface="Arial" charset="0"/>
                <a:cs typeface="Arial" charset="0"/>
              </a:rPr>
              <a:t>Increased costs generally = more caseload growth</a:t>
            </a:r>
          </a:p>
        </p:txBody>
      </p:sp>
    </p:spTree>
  </p:cSld>
  <p:clrMapOvr>
    <a:masterClrMapping/>
  </p:clrMapOvr>
  <p:transition spd="med">
    <p:cover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58" name="Title 3"/>
          <p:cNvSpPr>
            <a:spLocks noGrp="1"/>
          </p:cNvSpPr>
          <p:nvPr>
            <p:ph type="title"/>
          </p:nvPr>
        </p:nvSpPr>
        <p:spPr>
          <a:xfrm>
            <a:off x="427038" y="515938"/>
            <a:ext cx="8229600" cy="1143000"/>
          </a:xfrm>
        </p:spPr>
        <p:txBody>
          <a:bodyPr/>
          <a:lstStyle/>
          <a:p>
            <a:pPr eaLnBrk="1" hangingPunct="1"/>
            <a:r>
              <a:rPr lang="en-US" sz="5400" dirty="0" smtClean="0">
                <a:effectLst/>
              </a:rPr>
              <a:t>1991 Realignment Caseload Growth Tools</a:t>
            </a:r>
            <a:br>
              <a:rPr lang="en-US" sz="5400" dirty="0" smtClean="0">
                <a:effectLst/>
              </a:rPr>
            </a:br>
            <a:endParaRPr lang="en-US" sz="3200" b="0" dirty="0" smtClean="0">
              <a:effectLs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915786151"/>
              </p:ext>
            </p:extLst>
          </p:nvPr>
        </p:nvGraphicFramePr>
        <p:xfrm>
          <a:off x="388938" y="1792288"/>
          <a:ext cx="4130675" cy="4189412"/>
        </p:xfrm>
        <a:graphic>
          <a:graphicData uri="http://schemas.openxmlformats.org/presentationml/2006/ole">
            <mc:AlternateContent xmlns:mc="http://schemas.openxmlformats.org/markup-compatibility/2006">
              <mc:Choice xmlns:v="urn:schemas-microsoft-com:vml" Requires="v">
                <p:oleObj spid="_x0000_s138258" name="Macro-Enabled Worksheet" r:id="rId4" imgW="11820432" imgH="11744441" progId="Excel.SheetMacroEnabled.12">
                  <p:embed/>
                </p:oleObj>
              </mc:Choice>
              <mc:Fallback>
                <p:oleObj name="Macro-Enabled Worksheet" r:id="rId4" imgW="11820432" imgH="11744441" progId="Excel.SheetMacroEnabled.12">
                  <p:embed/>
                  <p:pic>
                    <p:nvPicPr>
                      <p:cNvPr id="0" name=""/>
                      <p:cNvPicPr/>
                      <p:nvPr/>
                    </p:nvPicPr>
                    <p:blipFill>
                      <a:blip r:embed="rId5"/>
                      <a:stretch>
                        <a:fillRect/>
                      </a:stretch>
                    </p:blipFill>
                    <p:spPr>
                      <a:xfrm>
                        <a:off x="388938" y="1792288"/>
                        <a:ext cx="4130675" cy="4189412"/>
                      </a:xfrm>
                      <a:prstGeom prst="rect">
                        <a:avLst/>
                      </a:prstGeom>
                      <a:solidFill>
                        <a:schemeClr val="bg1"/>
                      </a:solid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415269972"/>
              </p:ext>
            </p:extLst>
          </p:nvPr>
        </p:nvGraphicFramePr>
        <p:xfrm>
          <a:off x="2320299" y="4440722"/>
          <a:ext cx="6717823" cy="2229586"/>
        </p:xfrm>
        <a:graphic>
          <a:graphicData uri="http://schemas.openxmlformats.org/presentationml/2006/ole">
            <mc:AlternateContent xmlns:mc="http://schemas.openxmlformats.org/markup-compatibility/2006">
              <mc:Choice xmlns:v="urn:schemas-microsoft-com:vml" Requires="v">
                <p:oleObj spid="_x0000_s138259" name="Macro-Enabled Worksheet" r:id="rId6" imgW="12182568" imgH="2838463" progId="Excel.SheetMacroEnabled.12">
                  <p:embed/>
                </p:oleObj>
              </mc:Choice>
              <mc:Fallback>
                <p:oleObj name="Macro-Enabled Worksheet" r:id="rId6" imgW="12182568" imgH="2838463" progId="Excel.SheetMacroEnabled.12">
                  <p:embed/>
                  <p:pic>
                    <p:nvPicPr>
                      <p:cNvPr id="0" name=""/>
                      <p:cNvPicPr/>
                      <p:nvPr/>
                    </p:nvPicPr>
                    <p:blipFill>
                      <a:blip r:embed="rId7"/>
                      <a:stretch>
                        <a:fillRect/>
                      </a:stretch>
                    </p:blipFill>
                    <p:spPr>
                      <a:xfrm>
                        <a:off x="2320299" y="4440722"/>
                        <a:ext cx="6717823" cy="2229586"/>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764240245"/>
      </p:ext>
    </p:extLst>
  </p:cSld>
  <p:clrMapOvr>
    <a:masterClrMapping/>
  </p:clrMapOvr>
  <p:transition spd="med">
    <p:cover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58" name="Title 3"/>
          <p:cNvSpPr>
            <a:spLocks noGrp="1"/>
          </p:cNvSpPr>
          <p:nvPr>
            <p:ph type="title"/>
          </p:nvPr>
        </p:nvSpPr>
        <p:spPr/>
        <p:txBody>
          <a:bodyPr/>
          <a:lstStyle/>
          <a:p>
            <a:pPr eaLnBrk="1" hangingPunct="1"/>
            <a:r>
              <a:rPr lang="en-US" sz="5400" dirty="0" smtClean="0">
                <a:effectLst/>
              </a:rPr>
              <a:t>2011 Realignment Growth</a:t>
            </a:r>
            <a:br>
              <a:rPr lang="en-US" sz="5400" dirty="0" smtClean="0">
                <a:effectLst/>
              </a:rPr>
            </a:br>
            <a:endParaRPr lang="en-US" sz="3200" b="0" dirty="0" smtClean="0">
              <a:effectLst/>
            </a:endParaRPr>
          </a:p>
        </p:txBody>
      </p:sp>
      <p:sp>
        <p:nvSpPr>
          <p:cNvPr id="13" name="TextBox 12"/>
          <p:cNvSpPr txBox="1"/>
          <p:nvPr/>
        </p:nvSpPr>
        <p:spPr>
          <a:xfrm>
            <a:off x="593725" y="2392363"/>
            <a:ext cx="3948113" cy="2308225"/>
          </a:xfrm>
          <a:prstGeom prst="rect">
            <a:avLst/>
          </a:prstGeom>
          <a:noFill/>
        </p:spPr>
        <p:txBody>
          <a:bodyPr>
            <a:spAutoFit/>
          </a:bodyPr>
          <a:lstStyle/>
          <a:p>
            <a:pPr algn="ctr" eaLnBrk="0" hangingPunct="0">
              <a:defRPr/>
            </a:pPr>
            <a:r>
              <a:rPr lang="en-US" sz="3600" dirty="0">
                <a:solidFill>
                  <a:schemeClr val="tx2"/>
                </a:solidFill>
                <a:latin typeface="+mj-lt"/>
              </a:rPr>
              <a:t>See Hand-out:</a:t>
            </a:r>
          </a:p>
          <a:p>
            <a:pPr algn="ctr" eaLnBrk="0" hangingPunct="0">
              <a:defRPr/>
            </a:pPr>
            <a:r>
              <a:rPr lang="en-US" sz="3600" b="1" dirty="0">
                <a:solidFill>
                  <a:schemeClr val="tx2"/>
                </a:solidFill>
                <a:latin typeface="+mj-lt"/>
              </a:rPr>
              <a:t>“2011 Realignment Growth Chart”</a:t>
            </a:r>
          </a:p>
          <a:p>
            <a:pPr algn="ctr" eaLnBrk="0" hangingPunct="0">
              <a:defRPr/>
            </a:pPr>
            <a:r>
              <a:rPr lang="en-US" sz="3600" b="1" dirty="0">
                <a:solidFill>
                  <a:srgbClr val="FF0000"/>
                </a:solidFill>
                <a:latin typeface="+mj-lt"/>
              </a:rPr>
              <a:t>SUPPORT SERVICES</a:t>
            </a:r>
          </a:p>
        </p:txBody>
      </p:sp>
      <p:graphicFrame>
        <p:nvGraphicFramePr>
          <p:cNvPr id="58457" name="Object 89"/>
          <p:cNvGraphicFramePr>
            <a:graphicFrameLocks noChangeAspect="1"/>
          </p:cNvGraphicFramePr>
          <p:nvPr/>
        </p:nvGraphicFramePr>
        <p:xfrm>
          <a:off x="4924425" y="1782763"/>
          <a:ext cx="3784600" cy="4897437"/>
        </p:xfrm>
        <a:graphic>
          <a:graphicData uri="http://schemas.openxmlformats.org/presentationml/2006/ole">
            <mc:AlternateContent xmlns:mc="http://schemas.openxmlformats.org/markup-compatibility/2006">
              <mc:Choice xmlns:v="urn:schemas-microsoft-com:vml" Requires="v">
                <p:oleObj spid="_x0000_s58495" name="Acrobat Document" r:id="rId4" imgW="5830114" imgH="7542857" progId="AcroExch.Document.7">
                  <p:embed/>
                </p:oleObj>
              </mc:Choice>
              <mc:Fallback>
                <p:oleObj name="Acrobat Document" r:id="rId4" imgW="5830114" imgH="7542857" progId="AcroExch.Document.7">
                  <p:embed/>
                  <p:pic>
                    <p:nvPicPr>
                      <p:cNvPr id="0" name="Picture 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4425" y="1782763"/>
                        <a:ext cx="3784600" cy="4897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cover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7525" y="1212850"/>
            <a:ext cx="7772400" cy="1362075"/>
          </a:xfrm>
        </p:spPr>
        <p:txBody>
          <a:bodyPr anchor="ctr"/>
          <a:lstStyle/>
          <a:p>
            <a:pPr lvl="1" eaLnBrk="1" hangingPunct="1">
              <a:lnSpc>
                <a:spcPct val="150000"/>
              </a:lnSpc>
              <a:spcBef>
                <a:spcPts val="24"/>
              </a:spcBef>
              <a:defRPr/>
            </a:pPr>
            <a:r>
              <a:rPr lang="en-US" sz="4800" dirty="0" smtClean="0">
                <a:effectLst/>
                <a:latin typeface="+mj-lt"/>
              </a:rPr>
              <a:t>Realignment Forecasting</a:t>
            </a:r>
          </a:p>
        </p:txBody>
      </p:sp>
      <p:pic>
        <p:nvPicPr>
          <p:cNvPr id="149506" name="Picture 2" descr="http://smallbusiness.chron.com/DM-Resize/photos.demandstudios.com/162/244/fotolia_1923812_XS.jpg?w=410&amp;h=410&amp;keep_ratio=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447925" y="3048000"/>
            <a:ext cx="3552825" cy="3067050"/>
          </a:xfrm>
          <a:prstGeom prst="rect">
            <a:avLst/>
          </a:prstGeom>
          <a:noFill/>
          <a:ln w="9525">
            <a:noFill/>
            <a:miter lim="800000"/>
            <a:headEnd/>
            <a:tailEnd/>
          </a:ln>
        </p:spPr>
      </p:pic>
    </p:spTree>
  </p:cSld>
  <p:clrMapOvr>
    <a:masterClrMapping/>
  </p:clrMapOvr>
  <p:transition spd="med">
    <p:cover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66" name="Title 3"/>
          <p:cNvSpPr>
            <a:spLocks noGrp="1"/>
          </p:cNvSpPr>
          <p:nvPr>
            <p:ph type="title"/>
          </p:nvPr>
        </p:nvSpPr>
        <p:spPr>
          <a:xfrm>
            <a:off x="486878" y="357672"/>
            <a:ext cx="8153400" cy="1066800"/>
          </a:xfrm>
        </p:spPr>
        <p:txBody>
          <a:bodyPr/>
          <a:lstStyle/>
          <a:p>
            <a:pPr eaLnBrk="1" hangingPunct="1"/>
            <a:r>
              <a:rPr lang="en-US" sz="3600" dirty="0" smtClean="0">
                <a:effectLst/>
              </a:rPr>
              <a:t>2011 Realignment Forecasting Tool</a:t>
            </a:r>
          </a:p>
        </p:txBody>
      </p:sp>
      <p:graphicFrame>
        <p:nvGraphicFramePr>
          <p:cNvPr id="75865" name="Object 89"/>
          <p:cNvGraphicFramePr>
            <a:graphicFrameLocks noChangeAspect="1"/>
          </p:cNvGraphicFramePr>
          <p:nvPr>
            <p:extLst>
              <p:ext uri="{D42A27DB-BD31-4B8C-83A1-F6EECF244321}">
                <p14:modId xmlns:p14="http://schemas.microsoft.com/office/powerpoint/2010/main" val="2035683621"/>
              </p:ext>
            </p:extLst>
          </p:nvPr>
        </p:nvGraphicFramePr>
        <p:xfrm>
          <a:off x="1885950" y="2032000"/>
          <a:ext cx="5305425" cy="4098925"/>
        </p:xfrm>
        <a:graphic>
          <a:graphicData uri="http://schemas.openxmlformats.org/presentationml/2006/ole">
            <mc:AlternateContent xmlns:mc="http://schemas.openxmlformats.org/markup-compatibility/2006">
              <mc:Choice xmlns:v="urn:schemas-microsoft-com:vml" Requires="v">
                <p:oleObj spid="_x0000_s75903" name="Acrobat Document" r:id="rId4" imgW="7543607" imgH="5829107" progId="AcroExch.Document.7">
                  <p:embed/>
                </p:oleObj>
              </mc:Choice>
              <mc:Fallback>
                <p:oleObj name="Acrobat Document" r:id="rId4" imgW="7543607" imgH="5829107" progId="AcroExch.Document.7">
                  <p:embed/>
                  <p:pic>
                    <p:nvPicPr>
                      <p:cNvPr id="0" name="Picture 89"/>
                      <p:cNvPicPr>
                        <a:picLocks noChangeAspect="1" noChangeArrowheads="1"/>
                      </p:cNvPicPr>
                      <p:nvPr/>
                    </p:nvPicPr>
                    <p:blipFill>
                      <a:blip r:embed="rId5"/>
                      <a:srcRect/>
                      <a:stretch>
                        <a:fillRect/>
                      </a:stretch>
                    </p:blipFill>
                    <p:spPr bwMode="auto">
                      <a:xfrm>
                        <a:off x="1885950" y="2032000"/>
                        <a:ext cx="5305425" cy="4098925"/>
                      </a:xfrm>
                      <a:prstGeom prst="rect">
                        <a:avLst/>
                      </a:prstGeom>
                      <a:noFill/>
                      <a:extLst/>
                    </p:spPr>
                  </p:pic>
                </p:oleObj>
              </mc:Fallback>
            </mc:AlternateContent>
          </a:graphicData>
        </a:graphic>
      </p:graphicFrame>
    </p:spTree>
  </p:cSld>
  <p:clrMapOvr>
    <a:masterClrMapping/>
  </p:clrMapOvr>
  <p:transition spd="med">
    <p:cover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5" name="Picture 2"/>
          <p:cNvPicPr>
            <a:picLocks noChangeAspect="1" noChangeArrowheads="1"/>
          </p:cNvPicPr>
          <p:nvPr/>
        </p:nvPicPr>
        <p:blipFill>
          <a:blip r:embed="rId3"/>
          <a:srcRect/>
          <a:stretch>
            <a:fillRect/>
          </a:stretch>
        </p:blipFill>
        <p:spPr bwMode="auto">
          <a:xfrm>
            <a:off x="384175" y="2066424"/>
            <a:ext cx="5018088" cy="3676650"/>
          </a:xfrm>
          <a:prstGeom prst="rect">
            <a:avLst/>
          </a:prstGeom>
          <a:noFill/>
          <a:ln w="9525">
            <a:noFill/>
            <a:miter lim="800000"/>
            <a:headEnd/>
            <a:tailEnd/>
          </a:ln>
        </p:spPr>
      </p:pic>
      <p:pic>
        <p:nvPicPr>
          <p:cNvPr id="154627" name="Picture 3"/>
          <p:cNvPicPr>
            <a:picLocks noChangeAspect="1" noChangeArrowheads="1"/>
          </p:cNvPicPr>
          <p:nvPr/>
        </p:nvPicPr>
        <p:blipFill>
          <a:blip r:embed="rId4"/>
          <a:srcRect/>
          <a:stretch>
            <a:fillRect/>
          </a:stretch>
        </p:blipFill>
        <p:spPr bwMode="auto">
          <a:xfrm>
            <a:off x="5651885" y="2199774"/>
            <a:ext cx="3184525" cy="3543300"/>
          </a:xfrm>
          <a:prstGeom prst="rect">
            <a:avLst/>
          </a:prstGeom>
          <a:noFill/>
          <a:ln w="9525">
            <a:noFill/>
            <a:miter lim="800000"/>
            <a:headEnd/>
            <a:tailEnd/>
          </a:ln>
        </p:spPr>
      </p:pic>
      <p:sp>
        <p:nvSpPr>
          <p:cNvPr id="154628" name="Title 3"/>
          <p:cNvSpPr>
            <a:spLocks noGrp="1"/>
          </p:cNvSpPr>
          <p:nvPr>
            <p:ph type="title"/>
          </p:nvPr>
        </p:nvSpPr>
        <p:spPr>
          <a:xfrm>
            <a:off x="381000" y="228600"/>
            <a:ext cx="8153400" cy="1066800"/>
          </a:xfrm>
        </p:spPr>
        <p:txBody>
          <a:bodyPr/>
          <a:lstStyle/>
          <a:p>
            <a:pPr eaLnBrk="1" hangingPunct="1"/>
            <a:r>
              <a:rPr lang="en-US" sz="3600" dirty="0" smtClean="0">
                <a:effectLst/>
              </a:rPr>
              <a:t>Forecasting VLF &amp; Sales Tax</a:t>
            </a:r>
            <a:br>
              <a:rPr lang="en-US" sz="3600" dirty="0" smtClean="0">
                <a:effectLst/>
              </a:rPr>
            </a:br>
            <a:endParaRPr lang="en-US" sz="3600" dirty="0" smtClean="0">
              <a:effectLst/>
            </a:endParaRPr>
          </a:p>
        </p:txBody>
      </p:sp>
    </p:spTree>
  </p:cSld>
  <p:clrMapOvr>
    <a:masterClrMapping/>
  </p:clrMapOvr>
  <p:transition spd="med">
    <p:cover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3"/>
          <p:cNvSpPr>
            <a:spLocks noGrp="1"/>
          </p:cNvSpPr>
          <p:nvPr>
            <p:ph type="title"/>
          </p:nvPr>
        </p:nvSpPr>
        <p:spPr>
          <a:xfrm>
            <a:off x="381000" y="463550"/>
            <a:ext cx="8358188" cy="1066800"/>
          </a:xfrm>
        </p:spPr>
        <p:txBody>
          <a:bodyPr/>
          <a:lstStyle/>
          <a:p>
            <a:pPr eaLnBrk="1" hangingPunct="1"/>
            <a:r>
              <a:rPr lang="en-US" sz="5400" dirty="0" smtClean="0">
                <a:effectLst/>
              </a:rPr>
              <a:t>Group Discussions</a:t>
            </a:r>
            <a:endParaRPr lang="en-US" sz="3600" dirty="0" smtClean="0">
              <a:effectLst/>
            </a:endParaRPr>
          </a:p>
        </p:txBody>
      </p:sp>
      <p:sp>
        <p:nvSpPr>
          <p:cNvPr id="156674" name="Content Placeholder 4"/>
          <p:cNvSpPr>
            <a:spLocks noGrp="1"/>
          </p:cNvSpPr>
          <p:nvPr>
            <p:ph idx="1"/>
          </p:nvPr>
        </p:nvSpPr>
        <p:spPr>
          <a:xfrm>
            <a:off x="252413" y="1563688"/>
            <a:ext cx="8382000" cy="4767262"/>
          </a:xfrm>
        </p:spPr>
        <p:txBody>
          <a:bodyPr/>
          <a:lstStyle/>
          <a:p>
            <a:pPr lvl="1" eaLnBrk="1" hangingPunct="1">
              <a:lnSpc>
                <a:spcPct val="150000"/>
              </a:lnSpc>
              <a:spcBef>
                <a:spcPts val="25"/>
              </a:spcBef>
              <a:buClr>
                <a:srgbClr val="FFC000"/>
              </a:buClr>
            </a:pPr>
            <a:r>
              <a:rPr lang="en-US" dirty="0" smtClean="0">
                <a:solidFill>
                  <a:schemeClr val="tx2"/>
                </a:solidFill>
                <a:effectLst/>
              </a:rPr>
              <a:t>Preparing for Economic Fluctuations (downturns)</a:t>
            </a:r>
          </a:p>
          <a:p>
            <a:pPr lvl="2" eaLnBrk="1" hangingPunct="1">
              <a:lnSpc>
                <a:spcPct val="150000"/>
              </a:lnSpc>
              <a:spcBef>
                <a:spcPts val="25"/>
              </a:spcBef>
              <a:buClr>
                <a:srgbClr val="FFC000"/>
              </a:buClr>
            </a:pPr>
            <a:r>
              <a:rPr lang="en-US" dirty="0" smtClean="0">
                <a:solidFill>
                  <a:schemeClr val="tx2"/>
                </a:solidFill>
                <a:effectLst/>
              </a:rPr>
              <a:t>Discuss strategies in setting up your county to handle future recessions and shortfalls in realignment</a:t>
            </a:r>
          </a:p>
          <a:p>
            <a:pPr lvl="1" eaLnBrk="1" hangingPunct="1">
              <a:lnSpc>
                <a:spcPct val="150000"/>
              </a:lnSpc>
              <a:spcBef>
                <a:spcPts val="25"/>
              </a:spcBef>
              <a:buClr>
                <a:srgbClr val="FFC000"/>
              </a:buClr>
            </a:pPr>
            <a:r>
              <a:rPr lang="en-US" dirty="0" smtClean="0">
                <a:solidFill>
                  <a:schemeClr val="tx2"/>
                </a:solidFill>
                <a:effectLst/>
              </a:rPr>
              <a:t>Leveraging the flexibility of Realignment among programs</a:t>
            </a:r>
          </a:p>
          <a:p>
            <a:pPr lvl="2" eaLnBrk="1" hangingPunct="1">
              <a:lnSpc>
                <a:spcPct val="150000"/>
              </a:lnSpc>
              <a:spcBef>
                <a:spcPts val="25"/>
              </a:spcBef>
              <a:buClr>
                <a:srgbClr val="FFC000"/>
              </a:buClr>
            </a:pPr>
            <a:r>
              <a:rPr lang="en-US" dirty="0" smtClean="0">
                <a:solidFill>
                  <a:schemeClr val="tx2"/>
                </a:solidFill>
                <a:effectLst/>
              </a:rPr>
              <a:t>Discuss opportunities in the integration of realignment among health and human services programs</a:t>
            </a:r>
            <a:endParaRPr lang="en-US" dirty="0" smtClean="0">
              <a:effectLst/>
            </a:endParaRPr>
          </a:p>
          <a:p>
            <a:pPr eaLnBrk="1" hangingPunct="1">
              <a:lnSpc>
                <a:spcPct val="150000"/>
              </a:lnSpc>
              <a:spcBef>
                <a:spcPts val="25"/>
              </a:spcBef>
              <a:buClr>
                <a:srgbClr val="FFC000"/>
              </a:buClr>
            </a:pPr>
            <a:endParaRPr lang="en-US" dirty="0" smtClean="0">
              <a:effectLst/>
            </a:endParaRPr>
          </a:p>
          <a:p>
            <a:pPr eaLnBrk="1" hangingPunct="1">
              <a:lnSpc>
                <a:spcPct val="150000"/>
              </a:lnSpc>
              <a:spcBef>
                <a:spcPts val="25"/>
              </a:spcBef>
              <a:buClr>
                <a:srgbClr val="FFC000"/>
              </a:buClr>
            </a:pPr>
            <a:endParaRPr lang="en-US" sz="3600" dirty="0" smtClean="0">
              <a:solidFill>
                <a:srgbClr val="7176A6"/>
              </a:solidFill>
              <a:effectLst/>
            </a:endParaRPr>
          </a:p>
        </p:txBody>
      </p:sp>
    </p:spTree>
    <p:extLst>
      <p:ext uri="{BB962C8B-B14F-4D97-AF65-F5344CB8AC3E}">
        <p14:creationId xmlns:p14="http://schemas.microsoft.com/office/powerpoint/2010/main" val="594188631"/>
      </p:ext>
    </p:extLst>
  </p:cSld>
  <p:clrMapOvr>
    <a:masterClrMapping/>
  </p:clrMapOvr>
  <p:transition spd="med">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7525" y="1212850"/>
            <a:ext cx="7772400" cy="1362075"/>
          </a:xfrm>
        </p:spPr>
        <p:txBody>
          <a:bodyPr anchor="ctr"/>
          <a:lstStyle/>
          <a:p>
            <a:pPr lvl="1" eaLnBrk="1" hangingPunct="1">
              <a:lnSpc>
                <a:spcPct val="150000"/>
              </a:lnSpc>
              <a:spcBef>
                <a:spcPts val="24"/>
              </a:spcBef>
              <a:defRPr/>
            </a:pPr>
            <a:r>
              <a:rPr lang="en-US" sz="4800" dirty="0" smtClean="0">
                <a:effectLst/>
                <a:latin typeface="+mj-lt"/>
              </a:rPr>
              <a:t>Realignment Overview &amp; Structure - </a:t>
            </a:r>
            <a:r>
              <a:rPr lang="en-US" sz="4800" dirty="0" smtClean="0">
                <a:solidFill>
                  <a:srgbClr val="FF0000"/>
                </a:solidFill>
                <a:effectLst/>
                <a:latin typeface="+mj-lt"/>
              </a:rPr>
              <a:t>1991</a:t>
            </a:r>
          </a:p>
        </p:txBody>
      </p:sp>
      <p:pic>
        <p:nvPicPr>
          <p:cNvPr id="21506" name="Picture 6"/>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2562225" y="3395663"/>
            <a:ext cx="3905250" cy="2924175"/>
          </a:xfrm>
          <a:prstGeom prst="rect">
            <a:avLst/>
          </a:prstGeom>
          <a:noFill/>
          <a:ln w="9525">
            <a:noFill/>
            <a:miter lim="800000"/>
            <a:headEnd/>
            <a:tailEnd/>
          </a:ln>
        </p:spPr>
      </p:pic>
    </p:spTree>
  </p:cSld>
  <p:clrMapOvr>
    <a:masterClrMapping/>
  </p:clrMapOvr>
  <p:transition spd="med">
    <p:cover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3"/>
          <p:cNvSpPr>
            <a:spLocks noGrp="1"/>
          </p:cNvSpPr>
          <p:nvPr>
            <p:ph type="title"/>
          </p:nvPr>
        </p:nvSpPr>
        <p:spPr>
          <a:xfrm>
            <a:off x="381000" y="463550"/>
            <a:ext cx="8358188" cy="1066800"/>
          </a:xfrm>
        </p:spPr>
        <p:txBody>
          <a:bodyPr/>
          <a:lstStyle/>
          <a:p>
            <a:pPr eaLnBrk="1" hangingPunct="1"/>
            <a:r>
              <a:rPr lang="en-US" sz="5400" dirty="0">
                <a:effectLst/>
              </a:rPr>
              <a:t>Preparing for Economic Fluctuations</a:t>
            </a:r>
            <a:endParaRPr lang="en-US" sz="3600" dirty="0" smtClean="0">
              <a:effectLst/>
            </a:endParaRPr>
          </a:p>
        </p:txBody>
      </p:sp>
      <p:sp>
        <p:nvSpPr>
          <p:cNvPr id="156674" name="Content Placeholder 4"/>
          <p:cNvSpPr>
            <a:spLocks noGrp="1"/>
          </p:cNvSpPr>
          <p:nvPr>
            <p:ph idx="1"/>
          </p:nvPr>
        </p:nvSpPr>
        <p:spPr>
          <a:xfrm>
            <a:off x="238125" y="1535113"/>
            <a:ext cx="8382000" cy="4767262"/>
          </a:xfrm>
        </p:spPr>
        <p:txBody>
          <a:bodyPr/>
          <a:lstStyle/>
          <a:p>
            <a:pPr eaLnBrk="1" hangingPunct="1">
              <a:lnSpc>
                <a:spcPct val="150000"/>
              </a:lnSpc>
              <a:spcBef>
                <a:spcPts val="25"/>
              </a:spcBef>
              <a:buClr>
                <a:srgbClr val="FFC000"/>
              </a:buClr>
            </a:pPr>
            <a:r>
              <a:rPr lang="en-US" dirty="0" smtClean="0">
                <a:solidFill>
                  <a:schemeClr val="tx2"/>
                </a:solidFill>
                <a:effectLst/>
              </a:rPr>
              <a:t>What is a reasonable Reserve amount?</a:t>
            </a:r>
          </a:p>
          <a:p>
            <a:pPr eaLnBrk="1" hangingPunct="1">
              <a:lnSpc>
                <a:spcPct val="150000"/>
              </a:lnSpc>
              <a:spcBef>
                <a:spcPts val="25"/>
              </a:spcBef>
              <a:buClr>
                <a:srgbClr val="FFC000"/>
              </a:buClr>
            </a:pPr>
            <a:r>
              <a:rPr lang="en-US" dirty="0" smtClean="0">
                <a:solidFill>
                  <a:schemeClr val="tx2"/>
                </a:solidFill>
                <a:effectLst/>
              </a:rPr>
              <a:t>What are different ways a county can set up a reserve(s)?</a:t>
            </a:r>
          </a:p>
          <a:p>
            <a:pPr eaLnBrk="1" hangingPunct="1">
              <a:lnSpc>
                <a:spcPct val="150000"/>
              </a:lnSpc>
              <a:spcBef>
                <a:spcPts val="25"/>
              </a:spcBef>
              <a:buClr>
                <a:srgbClr val="FFC000"/>
              </a:buClr>
            </a:pPr>
            <a:r>
              <a:rPr lang="en-US" dirty="0" smtClean="0">
                <a:solidFill>
                  <a:schemeClr val="tx2"/>
                </a:solidFill>
                <a:effectLst/>
              </a:rPr>
              <a:t>How can counties allocate realignment in such a way to be able to maneuver quickly to economic fluctuations? (turning off the spigot when the funding dries up) </a:t>
            </a:r>
          </a:p>
          <a:p>
            <a:pPr eaLnBrk="1" hangingPunct="1">
              <a:lnSpc>
                <a:spcPct val="150000"/>
              </a:lnSpc>
              <a:spcBef>
                <a:spcPts val="25"/>
              </a:spcBef>
              <a:buClr>
                <a:srgbClr val="FFC000"/>
              </a:buClr>
            </a:pPr>
            <a:endParaRPr lang="en-US" dirty="0" smtClean="0">
              <a:solidFill>
                <a:schemeClr val="tx2"/>
              </a:solidFill>
              <a:effectLst/>
            </a:endParaRPr>
          </a:p>
          <a:p>
            <a:pPr eaLnBrk="1" hangingPunct="1">
              <a:lnSpc>
                <a:spcPct val="150000"/>
              </a:lnSpc>
              <a:spcBef>
                <a:spcPts val="25"/>
              </a:spcBef>
              <a:buClr>
                <a:srgbClr val="FFC000"/>
              </a:buClr>
            </a:pPr>
            <a:endParaRPr lang="en-US" dirty="0" smtClean="0">
              <a:effectLst/>
            </a:endParaRPr>
          </a:p>
          <a:p>
            <a:pPr eaLnBrk="1" hangingPunct="1">
              <a:lnSpc>
                <a:spcPct val="150000"/>
              </a:lnSpc>
              <a:spcBef>
                <a:spcPts val="25"/>
              </a:spcBef>
              <a:buClr>
                <a:srgbClr val="FFC000"/>
              </a:buClr>
            </a:pPr>
            <a:endParaRPr lang="en-US" dirty="0" smtClean="0">
              <a:effectLst/>
            </a:endParaRPr>
          </a:p>
          <a:p>
            <a:pPr eaLnBrk="1" hangingPunct="1">
              <a:lnSpc>
                <a:spcPct val="150000"/>
              </a:lnSpc>
              <a:spcBef>
                <a:spcPts val="25"/>
              </a:spcBef>
              <a:buClr>
                <a:srgbClr val="FFC000"/>
              </a:buClr>
            </a:pPr>
            <a:endParaRPr lang="en-US" dirty="0" smtClean="0">
              <a:solidFill>
                <a:srgbClr val="7176A6"/>
              </a:solidFill>
              <a:effectLst/>
            </a:endParaRPr>
          </a:p>
        </p:txBody>
      </p:sp>
    </p:spTree>
    <p:extLst>
      <p:ext uri="{BB962C8B-B14F-4D97-AF65-F5344CB8AC3E}">
        <p14:creationId xmlns:p14="http://schemas.microsoft.com/office/powerpoint/2010/main" val="2722276447"/>
      </p:ext>
    </p:extLst>
  </p:cSld>
  <p:clrMapOvr>
    <a:masterClrMapping/>
  </p:clrMapOvr>
  <p:transition spd="med">
    <p:cover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3"/>
          <p:cNvSpPr>
            <a:spLocks noGrp="1"/>
          </p:cNvSpPr>
          <p:nvPr>
            <p:ph type="title"/>
          </p:nvPr>
        </p:nvSpPr>
        <p:spPr>
          <a:xfrm>
            <a:off x="381000" y="463550"/>
            <a:ext cx="8358188" cy="1066800"/>
          </a:xfrm>
        </p:spPr>
        <p:txBody>
          <a:bodyPr/>
          <a:lstStyle/>
          <a:p>
            <a:pPr eaLnBrk="1" hangingPunct="1"/>
            <a:r>
              <a:rPr lang="en-US" sz="5400" dirty="0" smtClean="0">
                <a:effectLst/>
              </a:rPr>
              <a:t>Flexibility/Integration</a:t>
            </a:r>
            <a:endParaRPr lang="en-US" sz="3600" dirty="0" smtClean="0">
              <a:effectLst/>
            </a:endParaRPr>
          </a:p>
        </p:txBody>
      </p:sp>
      <p:sp>
        <p:nvSpPr>
          <p:cNvPr id="156674" name="Content Placeholder 4"/>
          <p:cNvSpPr>
            <a:spLocks noGrp="1"/>
          </p:cNvSpPr>
          <p:nvPr>
            <p:ph idx="1"/>
          </p:nvPr>
        </p:nvSpPr>
        <p:spPr>
          <a:xfrm>
            <a:off x="238125" y="1520825"/>
            <a:ext cx="8382000" cy="4767262"/>
          </a:xfrm>
        </p:spPr>
        <p:txBody>
          <a:bodyPr/>
          <a:lstStyle/>
          <a:p>
            <a:pPr eaLnBrk="1" hangingPunct="1">
              <a:lnSpc>
                <a:spcPct val="150000"/>
              </a:lnSpc>
              <a:spcBef>
                <a:spcPts val="25"/>
              </a:spcBef>
              <a:buClr>
                <a:srgbClr val="FFC000"/>
              </a:buClr>
            </a:pPr>
            <a:r>
              <a:rPr lang="en-US" dirty="0" smtClean="0">
                <a:solidFill>
                  <a:schemeClr val="tx2"/>
                </a:solidFill>
                <a:effectLst/>
              </a:rPr>
              <a:t>Where are the intersections/integration opportunities between the programs that allow choices in which Realignment pot to use?</a:t>
            </a:r>
          </a:p>
          <a:p>
            <a:pPr lvl="1" eaLnBrk="1" hangingPunct="1">
              <a:lnSpc>
                <a:spcPct val="150000"/>
              </a:lnSpc>
              <a:spcBef>
                <a:spcPts val="25"/>
              </a:spcBef>
              <a:buClr>
                <a:srgbClr val="FFC000"/>
              </a:buClr>
            </a:pPr>
            <a:r>
              <a:rPr lang="en-US" sz="2400" dirty="0" smtClean="0">
                <a:solidFill>
                  <a:schemeClr val="tx2"/>
                </a:solidFill>
                <a:effectLst/>
              </a:rPr>
              <a:t>SB-163 Wrap Around Services?</a:t>
            </a:r>
          </a:p>
          <a:p>
            <a:pPr lvl="1" eaLnBrk="1" hangingPunct="1">
              <a:lnSpc>
                <a:spcPct val="150000"/>
              </a:lnSpc>
              <a:spcBef>
                <a:spcPts val="25"/>
              </a:spcBef>
              <a:buClr>
                <a:srgbClr val="FFC000"/>
              </a:buClr>
            </a:pPr>
            <a:r>
              <a:rPr lang="en-US" sz="2400" dirty="0" smtClean="0">
                <a:solidFill>
                  <a:schemeClr val="tx2"/>
                </a:solidFill>
                <a:effectLst/>
              </a:rPr>
              <a:t>Katie A.?</a:t>
            </a:r>
          </a:p>
          <a:p>
            <a:pPr lvl="1" eaLnBrk="1" hangingPunct="1">
              <a:lnSpc>
                <a:spcPct val="150000"/>
              </a:lnSpc>
              <a:spcBef>
                <a:spcPts val="25"/>
              </a:spcBef>
              <a:buClr>
                <a:srgbClr val="FFC000"/>
              </a:buClr>
            </a:pPr>
            <a:r>
              <a:rPr lang="en-US" sz="2400" dirty="0" smtClean="0">
                <a:solidFill>
                  <a:schemeClr val="tx2"/>
                </a:solidFill>
                <a:effectLst/>
              </a:rPr>
              <a:t>Mental Health Managed Care Offset?</a:t>
            </a:r>
          </a:p>
          <a:p>
            <a:pPr lvl="1" eaLnBrk="1" hangingPunct="1">
              <a:lnSpc>
                <a:spcPct val="150000"/>
              </a:lnSpc>
              <a:spcBef>
                <a:spcPts val="25"/>
              </a:spcBef>
              <a:buClr>
                <a:srgbClr val="FFC000"/>
              </a:buClr>
            </a:pPr>
            <a:r>
              <a:rPr lang="en-US" sz="2400" dirty="0" smtClean="0">
                <a:solidFill>
                  <a:schemeClr val="tx2"/>
                </a:solidFill>
                <a:effectLst/>
              </a:rPr>
              <a:t>AB-109?</a:t>
            </a:r>
          </a:p>
          <a:p>
            <a:pPr lvl="1" eaLnBrk="1" hangingPunct="1">
              <a:lnSpc>
                <a:spcPct val="150000"/>
              </a:lnSpc>
              <a:spcBef>
                <a:spcPts val="25"/>
              </a:spcBef>
              <a:buClr>
                <a:srgbClr val="FFC000"/>
              </a:buClr>
            </a:pPr>
            <a:r>
              <a:rPr lang="en-US" sz="2400" dirty="0" smtClean="0">
                <a:solidFill>
                  <a:schemeClr val="tx2"/>
                </a:solidFill>
                <a:effectLst/>
              </a:rPr>
              <a:t>What Else?</a:t>
            </a:r>
          </a:p>
          <a:p>
            <a:pPr eaLnBrk="1" hangingPunct="1">
              <a:lnSpc>
                <a:spcPct val="150000"/>
              </a:lnSpc>
              <a:spcBef>
                <a:spcPts val="25"/>
              </a:spcBef>
              <a:buClr>
                <a:srgbClr val="FFC000"/>
              </a:buClr>
            </a:pPr>
            <a:endParaRPr lang="en-US" dirty="0" smtClean="0">
              <a:solidFill>
                <a:schemeClr val="tx2"/>
              </a:solidFill>
              <a:effectLst/>
            </a:endParaRPr>
          </a:p>
          <a:p>
            <a:pPr eaLnBrk="1" hangingPunct="1">
              <a:lnSpc>
                <a:spcPct val="150000"/>
              </a:lnSpc>
              <a:spcBef>
                <a:spcPts val="25"/>
              </a:spcBef>
              <a:buClr>
                <a:srgbClr val="FFC000"/>
              </a:buClr>
            </a:pPr>
            <a:endParaRPr lang="en-US" dirty="0" smtClean="0">
              <a:solidFill>
                <a:schemeClr val="tx2"/>
              </a:solidFill>
              <a:effectLst/>
            </a:endParaRPr>
          </a:p>
          <a:p>
            <a:pPr eaLnBrk="1" hangingPunct="1">
              <a:lnSpc>
                <a:spcPct val="150000"/>
              </a:lnSpc>
              <a:spcBef>
                <a:spcPts val="25"/>
              </a:spcBef>
              <a:buClr>
                <a:srgbClr val="FFC000"/>
              </a:buClr>
            </a:pPr>
            <a:endParaRPr lang="en-US" dirty="0" smtClean="0">
              <a:effectLst/>
            </a:endParaRPr>
          </a:p>
          <a:p>
            <a:pPr eaLnBrk="1" hangingPunct="1">
              <a:lnSpc>
                <a:spcPct val="150000"/>
              </a:lnSpc>
              <a:spcBef>
                <a:spcPts val="25"/>
              </a:spcBef>
              <a:buClr>
                <a:srgbClr val="FFC000"/>
              </a:buClr>
            </a:pPr>
            <a:endParaRPr lang="en-US" dirty="0" smtClean="0">
              <a:effectLst/>
            </a:endParaRPr>
          </a:p>
          <a:p>
            <a:pPr eaLnBrk="1" hangingPunct="1">
              <a:lnSpc>
                <a:spcPct val="150000"/>
              </a:lnSpc>
              <a:spcBef>
                <a:spcPts val="25"/>
              </a:spcBef>
              <a:buClr>
                <a:srgbClr val="FFC000"/>
              </a:buClr>
            </a:pPr>
            <a:endParaRPr lang="en-US" dirty="0" smtClean="0">
              <a:solidFill>
                <a:srgbClr val="7176A6"/>
              </a:solidFill>
              <a:effectLst/>
            </a:endParaRPr>
          </a:p>
        </p:txBody>
      </p:sp>
    </p:spTree>
    <p:extLst>
      <p:ext uri="{BB962C8B-B14F-4D97-AF65-F5344CB8AC3E}">
        <p14:creationId xmlns:p14="http://schemas.microsoft.com/office/powerpoint/2010/main" val="1235675848"/>
      </p:ext>
    </p:extLst>
  </p:cSld>
  <p:clrMapOvr>
    <a:masterClrMapping/>
  </p:clrMapOvr>
  <p:transition spd="med">
    <p:cover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itle 3"/>
          <p:cNvSpPr>
            <a:spLocks noGrp="1"/>
          </p:cNvSpPr>
          <p:nvPr>
            <p:ph type="title"/>
          </p:nvPr>
        </p:nvSpPr>
        <p:spPr>
          <a:xfrm>
            <a:off x="381000" y="463550"/>
            <a:ext cx="8358188" cy="1066800"/>
          </a:xfrm>
        </p:spPr>
        <p:txBody>
          <a:bodyPr/>
          <a:lstStyle/>
          <a:p>
            <a:pPr eaLnBrk="1" hangingPunct="1"/>
            <a:r>
              <a:rPr lang="en-US" sz="5400" dirty="0" smtClean="0">
                <a:effectLst/>
              </a:rPr>
              <a:t>Contact Information</a:t>
            </a:r>
            <a:endParaRPr lang="en-US" sz="3600" dirty="0" smtClean="0">
              <a:effectLst/>
            </a:endParaRPr>
          </a:p>
        </p:txBody>
      </p:sp>
      <p:sp>
        <p:nvSpPr>
          <p:cNvPr id="5" name="Content Placeholder 4"/>
          <p:cNvSpPr>
            <a:spLocks noGrp="1"/>
          </p:cNvSpPr>
          <p:nvPr>
            <p:ph idx="1"/>
          </p:nvPr>
        </p:nvSpPr>
        <p:spPr>
          <a:xfrm>
            <a:off x="252413" y="1628775"/>
            <a:ext cx="8382000" cy="4767263"/>
          </a:xfrm>
        </p:spPr>
        <p:txBody>
          <a:bodyPr/>
          <a:lstStyle/>
          <a:p>
            <a:pPr>
              <a:buClr>
                <a:srgbClr val="FFC000"/>
              </a:buClr>
              <a:defRPr/>
            </a:pPr>
            <a:r>
              <a:rPr lang="en-US" sz="2800" b="1" u="sng" dirty="0" smtClean="0">
                <a:solidFill>
                  <a:schemeClr val="tx2"/>
                </a:solidFill>
                <a:effectLst/>
              </a:rPr>
              <a:t>PRESENTERS</a:t>
            </a:r>
            <a:endParaRPr lang="en-US" sz="2800" dirty="0" smtClean="0">
              <a:solidFill>
                <a:schemeClr val="tx2"/>
              </a:solidFill>
              <a:effectLst/>
            </a:endParaRPr>
          </a:p>
          <a:p>
            <a:pPr lvl="1">
              <a:buClr>
                <a:srgbClr val="FFC000"/>
              </a:buClr>
              <a:defRPr/>
            </a:pPr>
            <a:r>
              <a:rPr lang="en-US" b="1" dirty="0" smtClean="0">
                <a:solidFill>
                  <a:schemeClr val="tx2"/>
                </a:solidFill>
                <a:effectLst/>
              </a:rPr>
              <a:t>Andrew Pease</a:t>
            </a:r>
            <a:r>
              <a:rPr lang="en-US" dirty="0" smtClean="0">
                <a:solidFill>
                  <a:schemeClr val="tx2"/>
                </a:solidFill>
                <a:effectLst/>
              </a:rPr>
              <a:t>, Executive Finance Director, County of San Diego, Health &amp; Human Services Agency; (619) 338-2100; </a:t>
            </a:r>
            <a:r>
              <a:rPr lang="en-US" u="sng" dirty="0" smtClean="0">
                <a:effectLst>
                  <a:outerShdw blurRad="38100" dist="38100" dir="2700000" algn="tl">
                    <a:srgbClr val="C0C0C0"/>
                  </a:outerShdw>
                </a:effectLst>
                <a:hlinkClick r:id="rId3"/>
              </a:rPr>
              <a:t>andrew.pease@sdcounty.ca.gov</a:t>
            </a:r>
            <a:endParaRPr lang="en-US" dirty="0" smtClean="0">
              <a:effectLst/>
            </a:endParaRPr>
          </a:p>
          <a:p>
            <a:pPr eaLnBrk="1" hangingPunct="1">
              <a:lnSpc>
                <a:spcPct val="150000"/>
              </a:lnSpc>
              <a:spcBef>
                <a:spcPts val="25"/>
              </a:spcBef>
              <a:buClr>
                <a:srgbClr val="FFC000"/>
              </a:buClr>
              <a:defRPr/>
            </a:pPr>
            <a:endParaRPr lang="en-US" dirty="0" smtClean="0">
              <a:effectLst/>
            </a:endParaRPr>
          </a:p>
          <a:p>
            <a:pPr lvl="1">
              <a:buClr>
                <a:srgbClr val="FFC000"/>
              </a:buClr>
              <a:defRPr/>
            </a:pPr>
            <a:r>
              <a:rPr lang="en-US" b="1" dirty="0" smtClean="0">
                <a:solidFill>
                  <a:schemeClr val="tx2"/>
                </a:solidFill>
                <a:effectLst/>
              </a:rPr>
              <a:t>Robert Manchia</a:t>
            </a:r>
            <a:r>
              <a:rPr lang="en-US" dirty="0" smtClean="0">
                <a:solidFill>
                  <a:schemeClr val="tx2"/>
                </a:solidFill>
                <a:effectLst/>
              </a:rPr>
              <a:t>, Deputy Director of Finance, San Mateo County Human Services; (650) 802-6491; </a:t>
            </a:r>
            <a:r>
              <a:rPr lang="en-US" u="sng" dirty="0" smtClean="0">
                <a:solidFill>
                  <a:srgbClr val="007EEA"/>
                </a:solidFill>
                <a:effectLst>
                  <a:outerShdw blurRad="38100" dist="38100" dir="2700000" algn="tl">
                    <a:srgbClr val="C0C0C0"/>
                  </a:outerShdw>
                </a:effectLst>
                <a:hlinkClick r:id="rId4"/>
              </a:rPr>
              <a:t>rmanchia@smchsa.org</a:t>
            </a:r>
            <a:endParaRPr lang="en-US" dirty="0" smtClean="0">
              <a:solidFill>
                <a:srgbClr val="007EEA"/>
              </a:solidFill>
              <a:effectLst>
                <a:outerShdw blurRad="38100" dist="38100" dir="2700000" algn="tl">
                  <a:srgbClr val="C0C0C0"/>
                </a:outerShdw>
              </a:effectLst>
            </a:endParaRPr>
          </a:p>
          <a:p>
            <a:pPr eaLnBrk="1" hangingPunct="1">
              <a:lnSpc>
                <a:spcPct val="150000"/>
              </a:lnSpc>
              <a:spcBef>
                <a:spcPts val="25"/>
              </a:spcBef>
              <a:buClr>
                <a:srgbClr val="FFC000"/>
              </a:buClr>
              <a:defRPr/>
            </a:pPr>
            <a:endParaRPr lang="en-US" sz="3600" dirty="0" smtClean="0">
              <a:solidFill>
                <a:srgbClr val="7176A6"/>
              </a:solidFill>
              <a:effectLst/>
            </a:endParaRPr>
          </a:p>
        </p:txBody>
      </p:sp>
    </p:spTree>
  </p:cSld>
  <p:clrMapOvr>
    <a:masterClrMapping/>
  </p:clrMapOvr>
  <p:transition spd="med">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3"/>
          <p:cNvSpPr>
            <a:spLocks noGrp="1"/>
          </p:cNvSpPr>
          <p:nvPr>
            <p:ph type="title"/>
          </p:nvPr>
        </p:nvSpPr>
        <p:spPr>
          <a:xfrm>
            <a:off x="381000" y="463550"/>
            <a:ext cx="8153400" cy="1066800"/>
          </a:xfrm>
        </p:spPr>
        <p:txBody>
          <a:bodyPr/>
          <a:lstStyle/>
          <a:p>
            <a:pPr eaLnBrk="1" hangingPunct="1"/>
            <a:r>
              <a:rPr lang="en-US" sz="5400" dirty="0" smtClean="0">
                <a:effectLst/>
              </a:rPr>
              <a:t>AB-85 Impacts</a:t>
            </a:r>
          </a:p>
        </p:txBody>
      </p:sp>
      <p:sp>
        <p:nvSpPr>
          <p:cNvPr id="23554" name="Content Placeholder 4"/>
          <p:cNvSpPr>
            <a:spLocks noGrp="1"/>
          </p:cNvSpPr>
          <p:nvPr>
            <p:ph idx="1"/>
          </p:nvPr>
        </p:nvSpPr>
        <p:spPr>
          <a:xfrm>
            <a:off x="252413" y="1792288"/>
            <a:ext cx="8382000" cy="4767262"/>
          </a:xfrm>
        </p:spPr>
        <p:txBody>
          <a:bodyPr/>
          <a:lstStyle/>
          <a:p>
            <a:pPr lvl="1" eaLnBrk="1" hangingPunct="1">
              <a:lnSpc>
                <a:spcPct val="150000"/>
              </a:lnSpc>
              <a:spcBef>
                <a:spcPts val="25"/>
              </a:spcBef>
              <a:buClr>
                <a:srgbClr val="FFC000"/>
              </a:buClr>
            </a:pPr>
            <a:r>
              <a:rPr lang="en-US" dirty="0" smtClean="0">
                <a:solidFill>
                  <a:schemeClr val="tx2"/>
                </a:solidFill>
                <a:effectLst/>
              </a:rPr>
              <a:t>Redirection of Health Realignment</a:t>
            </a:r>
          </a:p>
          <a:p>
            <a:pPr lvl="2" eaLnBrk="1" hangingPunct="1">
              <a:lnSpc>
                <a:spcPct val="150000"/>
              </a:lnSpc>
              <a:spcBef>
                <a:spcPts val="25"/>
              </a:spcBef>
              <a:buClr>
                <a:srgbClr val="FFC000"/>
              </a:buClr>
            </a:pPr>
            <a:r>
              <a:rPr lang="en-US" dirty="0" smtClean="0">
                <a:solidFill>
                  <a:schemeClr val="tx2"/>
                </a:solidFill>
                <a:effectLst/>
              </a:rPr>
              <a:t>New accounts (Child Poverty &amp; Family Support)</a:t>
            </a:r>
          </a:p>
          <a:p>
            <a:pPr lvl="2" eaLnBrk="1" hangingPunct="1">
              <a:lnSpc>
                <a:spcPct val="150000"/>
              </a:lnSpc>
              <a:spcBef>
                <a:spcPts val="25"/>
              </a:spcBef>
              <a:buClr>
                <a:srgbClr val="FFC000"/>
              </a:buClr>
            </a:pPr>
            <a:r>
              <a:rPr lang="en-US" dirty="0" smtClean="0">
                <a:solidFill>
                  <a:schemeClr val="tx2"/>
                </a:solidFill>
                <a:effectLst/>
              </a:rPr>
              <a:t>Counties have two formula options</a:t>
            </a:r>
          </a:p>
          <a:p>
            <a:pPr lvl="1" eaLnBrk="1" hangingPunct="1">
              <a:lnSpc>
                <a:spcPct val="150000"/>
              </a:lnSpc>
              <a:spcBef>
                <a:spcPts val="25"/>
              </a:spcBef>
              <a:buClr>
                <a:srgbClr val="FFC000"/>
              </a:buClr>
            </a:pPr>
            <a:r>
              <a:rPr lang="en-US" dirty="0" smtClean="0">
                <a:solidFill>
                  <a:schemeClr val="tx2"/>
                </a:solidFill>
                <a:effectLst/>
              </a:rPr>
              <a:t>VLF and Sales Tax Swap</a:t>
            </a:r>
          </a:p>
          <a:p>
            <a:pPr lvl="1" eaLnBrk="1" hangingPunct="1">
              <a:lnSpc>
                <a:spcPct val="150000"/>
              </a:lnSpc>
              <a:spcBef>
                <a:spcPts val="25"/>
              </a:spcBef>
              <a:buClr>
                <a:srgbClr val="FFC000"/>
              </a:buClr>
            </a:pPr>
            <a:r>
              <a:rPr lang="en-US" dirty="0" smtClean="0">
                <a:solidFill>
                  <a:schemeClr val="tx2"/>
                </a:solidFill>
                <a:effectLst/>
              </a:rPr>
              <a:t>Changes/Redirection in Growth</a:t>
            </a:r>
          </a:p>
          <a:p>
            <a:pPr eaLnBrk="1" hangingPunct="1">
              <a:lnSpc>
                <a:spcPct val="150000"/>
              </a:lnSpc>
              <a:spcBef>
                <a:spcPts val="25"/>
              </a:spcBef>
              <a:buClr>
                <a:srgbClr val="FFC000"/>
              </a:buClr>
            </a:pPr>
            <a:endParaRPr lang="en-US" sz="3600" dirty="0" smtClean="0">
              <a:effectLst/>
            </a:endParaRPr>
          </a:p>
          <a:p>
            <a:pPr eaLnBrk="1" hangingPunct="1">
              <a:lnSpc>
                <a:spcPct val="150000"/>
              </a:lnSpc>
              <a:spcBef>
                <a:spcPts val="25"/>
              </a:spcBef>
              <a:buClr>
                <a:srgbClr val="FFC000"/>
              </a:buClr>
            </a:pPr>
            <a:endParaRPr lang="en-US" dirty="0" smtClean="0">
              <a:effectLst/>
            </a:endParaRPr>
          </a:p>
          <a:p>
            <a:pPr eaLnBrk="1" hangingPunct="1">
              <a:lnSpc>
                <a:spcPct val="150000"/>
              </a:lnSpc>
              <a:spcBef>
                <a:spcPts val="25"/>
              </a:spcBef>
              <a:buClr>
                <a:srgbClr val="FFC000"/>
              </a:buClr>
            </a:pPr>
            <a:endParaRPr lang="en-US" sz="3600" dirty="0" smtClean="0">
              <a:solidFill>
                <a:srgbClr val="7176A6"/>
              </a:solidFill>
              <a:effectLst/>
            </a:endParaRPr>
          </a:p>
        </p:txBody>
      </p:sp>
    </p:spTree>
  </p:cSld>
  <p:clrMapOvr>
    <a:masterClrMapping/>
  </p:clrMapOvr>
  <p:transition spd="med">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74"/>
          <p:cNvSpPr txBox="1">
            <a:spLocks noChangeArrowheads="1"/>
          </p:cNvSpPr>
          <p:nvPr/>
        </p:nvSpPr>
        <p:spPr bwMode="auto">
          <a:xfrm>
            <a:off x="631825" y="163513"/>
            <a:ext cx="8001000" cy="646112"/>
          </a:xfrm>
          <a:prstGeom prst="rect">
            <a:avLst/>
          </a:prstGeom>
          <a:noFill/>
          <a:ln w="9525">
            <a:noFill/>
            <a:miter lim="800000"/>
            <a:headEnd/>
            <a:tailEnd/>
          </a:ln>
        </p:spPr>
        <p:txBody>
          <a:bodyPr>
            <a:spAutoFit/>
          </a:bodyPr>
          <a:lstStyle/>
          <a:p>
            <a:pPr algn="ctr" eaLnBrk="0" hangingPunct="0">
              <a:spcBef>
                <a:spcPct val="50000"/>
              </a:spcBef>
              <a:defRPr/>
            </a:pPr>
            <a:r>
              <a:rPr lang="en-US" sz="3600" b="1" dirty="0">
                <a:solidFill>
                  <a:schemeClr val="tx2"/>
                </a:solidFill>
                <a:latin typeface="+mj-lt"/>
              </a:rPr>
              <a:t>1991 REALIGNMENT STRUCTURE - STATE</a:t>
            </a:r>
          </a:p>
        </p:txBody>
      </p:sp>
      <p:sp>
        <p:nvSpPr>
          <p:cNvPr id="25602" name="Text Box 76"/>
          <p:cNvSpPr txBox="1">
            <a:spLocks noChangeArrowheads="1"/>
          </p:cNvSpPr>
          <p:nvPr/>
        </p:nvSpPr>
        <p:spPr bwMode="auto">
          <a:xfrm>
            <a:off x="1192213" y="649288"/>
            <a:ext cx="7094537" cy="369887"/>
          </a:xfrm>
          <a:prstGeom prst="rect">
            <a:avLst/>
          </a:prstGeom>
          <a:noFill/>
          <a:ln w="9525">
            <a:noFill/>
            <a:miter lim="800000"/>
            <a:headEnd/>
            <a:tailEnd/>
          </a:ln>
        </p:spPr>
        <p:txBody>
          <a:bodyPr>
            <a:spAutoFit/>
          </a:bodyPr>
          <a:lstStyle/>
          <a:p>
            <a:pPr algn="ctr" eaLnBrk="0" hangingPunct="0">
              <a:spcBef>
                <a:spcPct val="50000"/>
              </a:spcBef>
            </a:pPr>
            <a:r>
              <a:rPr lang="en-US" b="1" u="sng" dirty="0">
                <a:solidFill>
                  <a:schemeClr val="tx2"/>
                </a:solidFill>
              </a:rPr>
              <a:t>SALES </a:t>
            </a:r>
            <a:r>
              <a:rPr lang="en-US" b="1" u="sng" dirty="0" smtClean="0">
                <a:solidFill>
                  <a:schemeClr val="tx2"/>
                </a:solidFill>
              </a:rPr>
              <a:t>TAX/VLF </a:t>
            </a:r>
            <a:r>
              <a:rPr lang="en-US" b="1" u="sng" dirty="0">
                <a:solidFill>
                  <a:schemeClr val="tx2"/>
                </a:solidFill>
              </a:rPr>
              <a:t>DISTRIBUTIONS</a:t>
            </a:r>
          </a:p>
        </p:txBody>
      </p:sp>
      <p:sp>
        <p:nvSpPr>
          <p:cNvPr id="20" name="Freeform 19"/>
          <p:cNvSpPr/>
          <p:nvPr/>
        </p:nvSpPr>
        <p:spPr>
          <a:xfrm>
            <a:off x="3298031" y="985043"/>
            <a:ext cx="2668587" cy="789782"/>
          </a:xfrm>
          <a:custGeom>
            <a:avLst/>
            <a:gdLst>
              <a:gd name="connsiteX0" fmla="*/ 0 w 2918499"/>
              <a:gd name="connsiteY0" fmla="*/ 0 h 609275"/>
              <a:gd name="connsiteX1" fmla="*/ 2918499 w 2918499"/>
              <a:gd name="connsiteY1" fmla="*/ 0 h 609275"/>
              <a:gd name="connsiteX2" fmla="*/ 2918499 w 2918499"/>
              <a:gd name="connsiteY2" fmla="*/ 609275 h 609275"/>
              <a:gd name="connsiteX3" fmla="*/ 0 w 2918499"/>
              <a:gd name="connsiteY3" fmla="*/ 609275 h 609275"/>
              <a:gd name="connsiteX4" fmla="*/ 0 w 2918499"/>
              <a:gd name="connsiteY4" fmla="*/ 0 h 609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499" h="609275">
                <a:moveTo>
                  <a:pt x="0" y="0"/>
                </a:moveTo>
                <a:lnTo>
                  <a:pt x="2918499" y="0"/>
                </a:lnTo>
                <a:lnTo>
                  <a:pt x="2918499" y="609275"/>
                </a:lnTo>
                <a:lnTo>
                  <a:pt x="0" y="609275"/>
                </a:lnTo>
                <a:lnTo>
                  <a:pt x="0" y="0"/>
                </a:lnTo>
                <a:close/>
              </a:path>
            </a:pathLst>
          </a:custGeom>
          <a:solidFill>
            <a:srgbClr val="D9CE79"/>
          </a:solidFill>
          <a:ln>
            <a:solidFill>
              <a:srgbClr val="4E5B6F"/>
            </a:solidFill>
          </a:ln>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lIns="15240" tIns="15240" rIns="15240" bIns="15240" spcCol="1270" anchor="ctr"/>
          <a:lstStyle/>
          <a:p>
            <a:pPr algn="ctr" defTabSz="1066800" eaLnBrk="0" hangingPunct="0">
              <a:lnSpc>
                <a:spcPct val="90000"/>
              </a:lnSpc>
              <a:spcAft>
                <a:spcPct val="35000"/>
              </a:spcAft>
              <a:defRPr/>
            </a:pPr>
            <a:r>
              <a:rPr lang="en-US" b="1" dirty="0"/>
              <a:t>Sales </a:t>
            </a:r>
            <a:r>
              <a:rPr lang="en-US" b="1" dirty="0" smtClean="0"/>
              <a:t>Tax/VLF</a:t>
            </a:r>
            <a:endParaRPr lang="en-US" b="1" dirty="0"/>
          </a:p>
          <a:p>
            <a:pPr algn="ctr" defTabSz="1066800" eaLnBrk="0" hangingPunct="0">
              <a:lnSpc>
                <a:spcPct val="90000"/>
              </a:lnSpc>
              <a:spcAft>
                <a:spcPct val="35000"/>
              </a:spcAft>
              <a:defRPr/>
            </a:pPr>
            <a:r>
              <a:rPr lang="en-US" sz="1000" dirty="0"/>
              <a:t>Source: ½ cent Sales Tax; Source: 74.9% Vehicle License Fees</a:t>
            </a:r>
          </a:p>
          <a:p>
            <a:pPr algn="ctr" defTabSz="1066800" eaLnBrk="0" hangingPunct="0">
              <a:lnSpc>
                <a:spcPct val="90000"/>
              </a:lnSpc>
              <a:spcAft>
                <a:spcPct val="35000"/>
              </a:spcAft>
              <a:defRPr/>
            </a:pPr>
            <a:r>
              <a:rPr lang="en-US" sz="1000" dirty="0" smtClean="0"/>
              <a:t> </a:t>
            </a:r>
            <a:endParaRPr lang="en-US" sz="1000" dirty="0"/>
          </a:p>
        </p:txBody>
      </p:sp>
      <p:sp>
        <p:nvSpPr>
          <p:cNvPr id="21" name="Freeform 20"/>
          <p:cNvSpPr/>
          <p:nvPr/>
        </p:nvSpPr>
        <p:spPr>
          <a:xfrm>
            <a:off x="1535113" y="1974850"/>
            <a:ext cx="1857375" cy="711200"/>
          </a:xfrm>
          <a:custGeom>
            <a:avLst/>
            <a:gdLst>
              <a:gd name="connsiteX0" fmla="*/ 0 w 1103913"/>
              <a:gd name="connsiteY0" fmla="*/ 0 h 711613"/>
              <a:gd name="connsiteX1" fmla="*/ 1103913 w 1103913"/>
              <a:gd name="connsiteY1" fmla="*/ 0 h 711613"/>
              <a:gd name="connsiteX2" fmla="*/ 1103913 w 1103913"/>
              <a:gd name="connsiteY2" fmla="*/ 711613 h 711613"/>
              <a:gd name="connsiteX3" fmla="*/ 0 w 1103913"/>
              <a:gd name="connsiteY3" fmla="*/ 711613 h 711613"/>
              <a:gd name="connsiteX4" fmla="*/ 0 w 1103913"/>
              <a:gd name="connsiteY4" fmla="*/ 0 h 71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913" h="711613">
                <a:moveTo>
                  <a:pt x="0" y="0"/>
                </a:moveTo>
                <a:lnTo>
                  <a:pt x="1103913" y="0"/>
                </a:lnTo>
                <a:lnTo>
                  <a:pt x="1103913" y="711613"/>
                </a:lnTo>
                <a:lnTo>
                  <a:pt x="0" y="711613"/>
                </a:lnTo>
                <a:lnTo>
                  <a:pt x="0" y="0"/>
                </a:lnTo>
                <a:close/>
              </a:path>
            </a:pathLst>
          </a:custGeom>
          <a:solidFill>
            <a:srgbClr val="D9CE79"/>
          </a:solidFill>
          <a:ln>
            <a:solidFill>
              <a:srgbClr val="4E5B6F"/>
            </a:solidFill>
          </a:ln>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lIns="10160" tIns="10160" rIns="10160" bIns="10160" spcCol="1270" anchor="ctr"/>
          <a:lstStyle/>
          <a:p>
            <a:pPr algn="ctr" defTabSz="711200" eaLnBrk="0" hangingPunct="0">
              <a:lnSpc>
                <a:spcPct val="90000"/>
              </a:lnSpc>
              <a:spcAft>
                <a:spcPct val="35000"/>
              </a:spcAft>
              <a:defRPr/>
            </a:pPr>
            <a:r>
              <a:rPr lang="en-US" sz="1600" b="1" dirty="0"/>
              <a:t>Sales </a:t>
            </a:r>
            <a:r>
              <a:rPr lang="en-US" sz="1600" b="1" dirty="0" smtClean="0"/>
              <a:t>Tax/VLF </a:t>
            </a:r>
            <a:r>
              <a:rPr lang="en-US" sz="1600" b="1" dirty="0"/>
              <a:t>Base Account</a:t>
            </a:r>
          </a:p>
        </p:txBody>
      </p:sp>
      <p:sp>
        <p:nvSpPr>
          <p:cNvPr id="28" name="Freeform 27"/>
          <p:cNvSpPr/>
          <p:nvPr/>
        </p:nvSpPr>
        <p:spPr>
          <a:xfrm>
            <a:off x="7083425" y="1973263"/>
            <a:ext cx="1858963" cy="712787"/>
          </a:xfrm>
          <a:custGeom>
            <a:avLst/>
            <a:gdLst>
              <a:gd name="connsiteX0" fmla="*/ 0 w 1099851"/>
              <a:gd name="connsiteY0" fmla="*/ 0 h 715678"/>
              <a:gd name="connsiteX1" fmla="*/ 1099851 w 1099851"/>
              <a:gd name="connsiteY1" fmla="*/ 0 h 715678"/>
              <a:gd name="connsiteX2" fmla="*/ 1099851 w 1099851"/>
              <a:gd name="connsiteY2" fmla="*/ 715678 h 715678"/>
              <a:gd name="connsiteX3" fmla="*/ 0 w 1099851"/>
              <a:gd name="connsiteY3" fmla="*/ 715678 h 715678"/>
              <a:gd name="connsiteX4" fmla="*/ 0 w 1099851"/>
              <a:gd name="connsiteY4" fmla="*/ 0 h 715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851" h="715678">
                <a:moveTo>
                  <a:pt x="0" y="0"/>
                </a:moveTo>
                <a:lnTo>
                  <a:pt x="1099851" y="0"/>
                </a:lnTo>
                <a:lnTo>
                  <a:pt x="1099851" y="715678"/>
                </a:lnTo>
                <a:lnTo>
                  <a:pt x="0" y="715678"/>
                </a:lnTo>
                <a:lnTo>
                  <a:pt x="0" y="0"/>
                </a:lnTo>
                <a:close/>
              </a:path>
            </a:pathLst>
          </a:custGeom>
          <a:solidFill>
            <a:srgbClr val="D9CE79"/>
          </a:solidFill>
          <a:ln>
            <a:solidFill>
              <a:srgbClr val="4E5B6F"/>
            </a:solidFill>
          </a:ln>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lIns="10160" tIns="10160" rIns="10160" bIns="10160" spcCol="1270" anchor="ctr"/>
          <a:lstStyle/>
          <a:p>
            <a:pPr algn="ctr" eaLnBrk="0" hangingPunct="0">
              <a:defRPr/>
            </a:pPr>
            <a:r>
              <a:rPr lang="en-US" sz="1600" b="1" dirty="0"/>
              <a:t>Sales </a:t>
            </a:r>
            <a:r>
              <a:rPr lang="en-US" sz="1600" b="1" dirty="0" smtClean="0"/>
              <a:t>Tax/VLF </a:t>
            </a:r>
            <a:r>
              <a:rPr lang="en-US" sz="1600" b="1" dirty="0"/>
              <a:t>Growth Account </a:t>
            </a:r>
          </a:p>
          <a:p>
            <a:pPr algn="ctr" eaLnBrk="0" hangingPunct="0">
              <a:defRPr/>
            </a:pPr>
            <a:r>
              <a:rPr lang="en-US" sz="900" dirty="0"/>
              <a:t>(Revenues in Excess of Base Payments)</a:t>
            </a:r>
          </a:p>
        </p:txBody>
      </p:sp>
      <p:cxnSp>
        <p:nvCxnSpPr>
          <p:cNvPr id="25606" name="Straight Connector 53"/>
          <p:cNvCxnSpPr>
            <a:cxnSpLocks noChangeShapeType="1"/>
          </p:cNvCxnSpPr>
          <p:nvPr/>
        </p:nvCxnSpPr>
        <p:spPr bwMode="auto">
          <a:xfrm>
            <a:off x="7977188" y="1855788"/>
            <a:ext cx="0" cy="111125"/>
          </a:xfrm>
          <a:prstGeom prst="line">
            <a:avLst/>
          </a:prstGeom>
          <a:noFill/>
          <a:ln w="25400" algn="ctr">
            <a:solidFill>
              <a:srgbClr val="4E5B6F"/>
            </a:solidFill>
            <a:round/>
            <a:headEnd/>
            <a:tailEnd/>
          </a:ln>
        </p:spPr>
      </p:cxnSp>
      <p:cxnSp>
        <p:nvCxnSpPr>
          <p:cNvPr id="25607" name="Straight Connector 54"/>
          <p:cNvCxnSpPr>
            <a:cxnSpLocks noChangeShapeType="1"/>
          </p:cNvCxnSpPr>
          <p:nvPr/>
        </p:nvCxnSpPr>
        <p:spPr bwMode="auto">
          <a:xfrm>
            <a:off x="2392363" y="1851025"/>
            <a:ext cx="0" cy="125413"/>
          </a:xfrm>
          <a:prstGeom prst="line">
            <a:avLst/>
          </a:prstGeom>
          <a:noFill/>
          <a:ln w="25400" algn="ctr">
            <a:solidFill>
              <a:srgbClr val="4E5B6F"/>
            </a:solidFill>
            <a:round/>
            <a:headEnd/>
            <a:tailEnd/>
          </a:ln>
        </p:spPr>
      </p:cxnSp>
      <p:sp>
        <p:nvSpPr>
          <p:cNvPr id="56" name="Freeform 55"/>
          <p:cNvSpPr/>
          <p:nvPr/>
        </p:nvSpPr>
        <p:spPr>
          <a:xfrm>
            <a:off x="896938" y="4106863"/>
            <a:ext cx="0" cy="354012"/>
          </a:xfrm>
          <a:custGeom>
            <a:avLst/>
            <a:gdLst/>
            <a:ahLst/>
            <a:cxnLst/>
            <a:rect l="0" t="0" r="0" b="0"/>
            <a:pathLst>
              <a:path>
                <a:moveTo>
                  <a:pt x="47929" y="0"/>
                </a:moveTo>
                <a:lnTo>
                  <a:pt x="47929" y="216477"/>
                </a:lnTo>
                <a:lnTo>
                  <a:pt x="45720" y="216477"/>
                </a:lnTo>
                <a:lnTo>
                  <a:pt x="45720" y="353986"/>
                </a:lnTo>
              </a:path>
            </a:pathLst>
          </a:custGeom>
          <a:noFill/>
          <a:ln>
            <a:prstDash val="sysDash"/>
          </a:ln>
        </p:spPr>
        <p:style>
          <a:lnRef idx="2">
            <a:scrgbClr r="0" g="0" b="0"/>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57" name="Freeform 56"/>
          <p:cNvSpPr/>
          <p:nvPr/>
        </p:nvSpPr>
        <p:spPr>
          <a:xfrm>
            <a:off x="188913" y="2957513"/>
            <a:ext cx="1350962" cy="774700"/>
          </a:xfrm>
          <a:custGeom>
            <a:avLst/>
            <a:gdLst>
              <a:gd name="connsiteX0" fmla="*/ 0 w 1618919"/>
              <a:gd name="connsiteY0" fmla="*/ 0 h 893719"/>
              <a:gd name="connsiteX1" fmla="*/ 1618919 w 1618919"/>
              <a:gd name="connsiteY1" fmla="*/ 0 h 893719"/>
              <a:gd name="connsiteX2" fmla="*/ 1618919 w 1618919"/>
              <a:gd name="connsiteY2" fmla="*/ 893719 h 893719"/>
              <a:gd name="connsiteX3" fmla="*/ 0 w 1618919"/>
              <a:gd name="connsiteY3" fmla="*/ 893719 h 893719"/>
              <a:gd name="connsiteX4" fmla="*/ 0 w 1618919"/>
              <a:gd name="connsiteY4" fmla="*/ 0 h 893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8919" h="893719">
                <a:moveTo>
                  <a:pt x="0" y="0"/>
                </a:moveTo>
                <a:lnTo>
                  <a:pt x="1618919" y="0"/>
                </a:lnTo>
                <a:lnTo>
                  <a:pt x="1618919" y="893719"/>
                </a:lnTo>
                <a:lnTo>
                  <a:pt x="0" y="893719"/>
                </a:lnTo>
                <a:lnTo>
                  <a:pt x="0" y="0"/>
                </a:lnTo>
                <a:close/>
              </a:path>
            </a:pathLst>
          </a:custGeom>
          <a:solidFill>
            <a:schemeClr val="bg2">
              <a:lumMod val="90000"/>
            </a:schemeClr>
          </a:solid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lIns="10160" tIns="10160" rIns="10160" bIns="10160" spcCol="1270" anchor="ctr"/>
          <a:lstStyle/>
          <a:p>
            <a:pPr algn="ctr" defTabSz="711200" eaLnBrk="0" hangingPunct="0">
              <a:lnSpc>
                <a:spcPct val="90000"/>
              </a:lnSpc>
              <a:spcAft>
                <a:spcPts val="0"/>
              </a:spcAft>
              <a:defRPr/>
            </a:pPr>
            <a:r>
              <a:rPr lang="en-US" sz="1400" b="1" dirty="0"/>
              <a:t>Mental Health Subaccount</a:t>
            </a:r>
            <a:r>
              <a:rPr lang="en-US" sz="1400" dirty="0"/>
              <a:t> </a:t>
            </a:r>
            <a:r>
              <a:rPr lang="en-US" sz="1400" baseline="30000" dirty="0"/>
              <a:t>a</a:t>
            </a:r>
          </a:p>
          <a:p>
            <a:pPr algn="ctr" defTabSz="711200" eaLnBrk="0" hangingPunct="0">
              <a:lnSpc>
                <a:spcPct val="90000"/>
              </a:lnSpc>
              <a:spcAft>
                <a:spcPts val="0"/>
              </a:spcAft>
              <a:defRPr/>
            </a:pPr>
            <a:r>
              <a:rPr lang="en-US" sz="900" dirty="0"/>
              <a:t>($1.12 billion base funding from 2011 Realignment)</a:t>
            </a:r>
          </a:p>
        </p:txBody>
      </p:sp>
      <p:sp>
        <p:nvSpPr>
          <p:cNvPr id="58" name="Freeform 57"/>
          <p:cNvSpPr/>
          <p:nvPr/>
        </p:nvSpPr>
        <p:spPr>
          <a:xfrm>
            <a:off x="427038" y="4127500"/>
            <a:ext cx="1096962" cy="914400"/>
          </a:xfrm>
          <a:custGeom>
            <a:avLst/>
            <a:gdLst>
              <a:gd name="connsiteX0" fmla="*/ 0 w 1323512"/>
              <a:gd name="connsiteY0" fmla="*/ 0 h 822961"/>
              <a:gd name="connsiteX1" fmla="*/ 1323512 w 1323512"/>
              <a:gd name="connsiteY1" fmla="*/ 0 h 822961"/>
              <a:gd name="connsiteX2" fmla="*/ 1323512 w 1323512"/>
              <a:gd name="connsiteY2" fmla="*/ 822961 h 822961"/>
              <a:gd name="connsiteX3" fmla="*/ 0 w 1323512"/>
              <a:gd name="connsiteY3" fmla="*/ 822961 h 822961"/>
              <a:gd name="connsiteX4" fmla="*/ 0 w 1323512"/>
              <a:gd name="connsiteY4" fmla="*/ 0 h 822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512" h="822961">
                <a:moveTo>
                  <a:pt x="0" y="0"/>
                </a:moveTo>
                <a:lnTo>
                  <a:pt x="1323512" y="0"/>
                </a:lnTo>
                <a:lnTo>
                  <a:pt x="1323512" y="822961"/>
                </a:lnTo>
                <a:lnTo>
                  <a:pt x="0" y="822961"/>
                </a:lnTo>
                <a:lnTo>
                  <a:pt x="0" y="0"/>
                </a:lnTo>
                <a:close/>
              </a:path>
            </a:pathLst>
          </a:custGeom>
          <a:solidFill>
            <a:schemeClr val="bg2">
              <a:lumMod val="90000"/>
            </a:schemeClr>
          </a:solid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lIns="10160" tIns="10160" rIns="10160" bIns="10160" spcCol="1270" anchor="ctr"/>
          <a:lstStyle/>
          <a:p>
            <a:pPr algn="ctr" defTabSz="711200" eaLnBrk="0" hangingPunct="0">
              <a:lnSpc>
                <a:spcPct val="90000"/>
              </a:lnSpc>
              <a:spcAft>
                <a:spcPct val="35000"/>
              </a:spcAft>
              <a:defRPr/>
            </a:pPr>
            <a:r>
              <a:rPr lang="en-US" sz="1400" dirty="0"/>
              <a:t>CalWORKs MOE </a:t>
            </a:r>
            <a:r>
              <a:rPr lang="en-US" sz="1400" baseline="30000" dirty="0"/>
              <a:t>b</a:t>
            </a:r>
          </a:p>
          <a:p>
            <a:pPr algn="ctr" defTabSz="711200" eaLnBrk="0" hangingPunct="0">
              <a:lnSpc>
                <a:spcPct val="90000"/>
              </a:lnSpc>
              <a:spcAft>
                <a:spcPct val="35000"/>
              </a:spcAft>
              <a:defRPr/>
            </a:pPr>
            <a:r>
              <a:rPr lang="en-US" sz="1200" dirty="0"/>
              <a:t>(capped at $1.12 billion)</a:t>
            </a:r>
          </a:p>
        </p:txBody>
      </p:sp>
      <p:sp>
        <p:nvSpPr>
          <p:cNvPr id="60" name="Freeform 59"/>
          <p:cNvSpPr/>
          <p:nvPr/>
        </p:nvSpPr>
        <p:spPr>
          <a:xfrm>
            <a:off x="3043238" y="2954338"/>
            <a:ext cx="1250950" cy="777875"/>
          </a:xfrm>
          <a:custGeom>
            <a:avLst/>
            <a:gdLst>
              <a:gd name="connsiteX0" fmla="*/ 0 w 1600794"/>
              <a:gd name="connsiteY0" fmla="*/ 0 h 892436"/>
              <a:gd name="connsiteX1" fmla="*/ 1600794 w 1600794"/>
              <a:gd name="connsiteY1" fmla="*/ 0 h 892436"/>
              <a:gd name="connsiteX2" fmla="*/ 1600794 w 1600794"/>
              <a:gd name="connsiteY2" fmla="*/ 892436 h 892436"/>
              <a:gd name="connsiteX3" fmla="*/ 0 w 1600794"/>
              <a:gd name="connsiteY3" fmla="*/ 892436 h 892436"/>
              <a:gd name="connsiteX4" fmla="*/ 0 w 1600794"/>
              <a:gd name="connsiteY4" fmla="*/ 0 h 892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794" h="892436">
                <a:moveTo>
                  <a:pt x="0" y="0"/>
                </a:moveTo>
                <a:lnTo>
                  <a:pt x="1600794" y="0"/>
                </a:lnTo>
                <a:lnTo>
                  <a:pt x="1600794" y="892436"/>
                </a:lnTo>
                <a:lnTo>
                  <a:pt x="0" y="892436"/>
                </a:lnTo>
                <a:lnTo>
                  <a:pt x="0" y="0"/>
                </a:lnTo>
                <a:close/>
              </a:path>
            </a:pathLst>
          </a:custGeom>
          <a:solidFill>
            <a:srgbClr val="FFFF00"/>
          </a:solid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lIns="10160" tIns="10160" rIns="10160" bIns="10160" spcCol="1270" anchor="ctr"/>
          <a:lstStyle/>
          <a:p>
            <a:pPr algn="ctr" defTabSz="711200" eaLnBrk="0" hangingPunct="0">
              <a:lnSpc>
                <a:spcPct val="90000"/>
              </a:lnSpc>
              <a:spcAft>
                <a:spcPct val="35000"/>
              </a:spcAft>
              <a:defRPr/>
            </a:pPr>
            <a:r>
              <a:rPr lang="en-US" sz="1400" b="1" dirty="0"/>
              <a:t>Health </a:t>
            </a:r>
          </a:p>
          <a:p>
            <a:pPr algn="ctr" defTabSz="711200" eaLnBrk="0" hangingPunct="0">
              <a:lnSpc>
                <a:spcPct val="90000"/>
              </a:lnSpc>
              <a:spcAft>
                <a:spcPct val="35000"/>
              </a:spcAft>
              <a:defRPr/>
            </a:pPr>
            <a:r>
              <a:rPr lang="en-US" sz="1400" b="1" dirty="0"/>
              <a:t>Subaccount</a:t>
            </a:r>
          </a:p>
        </p:txBody>
      </p:sp>
      <p:sp>
        <p:nvSpPr>
          <p:cNvPr id="61" name="Freeform 60"/>
          <p:cNvSpPr/>
          <p:nvPr/>
        </p:nvSpPr>
        <p:spPr>
          <a:xfrm>
            <a:off x="1662113" y="2954338"/>
            <a:ext cx="1250950" cy="777875"/>
          </a:xfrm>
          <a:custGeom>
            <a:avLst/>
            <a:gdLst>
              <a:gd name="connsiteX0" fmla="*/ 0 w 1604370"/>
              <a:gd name="connsiteY0" fmla="*/ 0 h 892436"/>
              <a:gd name="connsiteX1" fmla="*/ 1604370 w 1604370"/>
              <a:gd name="connsiteY1" fmla="*/ 0 h 892436"/>
              <a:gd name="connsiteX2" fmla="*/ 1604370 w 1604370"/>
              <a:gd name="connsiteY2" fmla="*/ 892436 h 892436"/>
              <a:gd name="connsiteX3" fmla="*/ 0 w 1604370"/>
              <a:gd name="connsiteY3" fmla="*/ 892436 h 892436"/>
              <a:gd name="connsiteX4" fmla="*/ 0 w 1604370"/>
              <a:gd name="connsiteY4" fmla="*/ 0 h 892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4370" h="892436">
                <a:moveTo>
                  <a:pt x="0" y="0"/>
                </a:moveTo>
                <a:lnTo>
                  <a:pt x="1604370" y="0"/>
                </a:lnTo>
                <a:lnTo>
                  <a:pt x="1604370" y="892436"/>
                </a:lnTo>
                <a:lnTo>
                  <a:pt x="0" y="892436"/>
                </a:lnTo>
                <a:lnTo>
                  <a:pt x="0" y="0"/>
                </a:lnTo>
                <a:close/>
              </a:path>
            </a:pathLst>
          </a:custGeom>
          <a:solidFill>
            <a:schemeClr val="accent1">
              <a:lumMod val="60000"/>
              <a:lumOff val="40000"/>
            </a:schemeClr>
          </a:solid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lIns="10160" tIns="10160" rIns="10160" bIns="10160" spcCol="1270" anchor="ctr"/>
          <a:lstStyle/>
          <a:p>
            <a:pPr algn="ctr" defTabSz="711200" eaLnBrk="0" hangingPunct="0">
              <a:lnSpc>
                <a:spcPct val="90000"/>
              </a:lnSpc>
              <a:spcAft>
                <a:spcPct val="35000"/>
              </a:spcAft>
              <a:defRPr/>
            </a:pPr>
            <a:r>
              <a:rPr lang="en-US" sz="1400" b="1" dirty="0"/>
              <a:t>Social Services Subaccount</a:t>
            </a:r>
          </a:p>
        </p:txBody>
      </p:sp>
      <p:sp>
        <p:nvSpPr>
          <p:cNvPr id="65" name="Freeform 64"/>
          <p:cNvSpPr/>
          <p:nvPr/>
        </p:nvSpPr>
        <p:spPr>
          <a:xfrm>
            <a:off x="6761163" y="4127500"/>
            <a:ext cx="1100137" cy="914400"/>
          </a:xfrm>
          <a:custGeom>
            <a:avLst/>
            <a:gdLst>
              <a:gd name="connsiteX0" fmla="*/ 0 w 1323512"/>
              <a:gd name="connsiteY0" fmla="*/ 0 h 822961"/>
              <a:gd name="connsiteX1" fmla="*/ 1323512 w 1323512"/>
              <a:gd name="connsiteY1" fmla="*/ 0 h 822961"/>
              <a:gd name="connsiteX2" fmla="*/ 1323512 w 1323512"/>
              <a:gd name="connsiteY2" fmla="*/ 822961 h 822961"/>
              <a:gd name="connsiteX3" fmla="*/ 0 w 1323512"/>
              <a:gd name="connsiteY3" fmla="*/ 822961 h 822961"/>
              <a:gd name="connsiteX4" fmla="*/ 0 w 1323512"/>
              <a:gd name="connsiteY4" fmla="*/ 0 h 822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512" h="822961">
                <a:moveTo>
                  <a:pt x="0" y="0"/>
                </a:moveTo>
                <a:lnTo>
                  <a:pt x="1323512" y="0"/>
                </a:lnTo>
                <a:lnTo>
                  <a:pt x="1323512" y="822961"/>
                </a:lnTo>
                <a:lnTo>
                  <a:pt x="0" y="822961"/>
                </a:lnTo>
                <a:lnTo>
                  <a:pt x="0" y="0"/>
                </a:lnTo>
                <a:close/>
              </a:path>
            </a:pathLst>
          </a:custGeom>
          <a:solidFill>
            <a:srgbClr val="FFFFCC"/>
          </a:solid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lIns="10160" tIns="10160" rIns="10160" bIns="10160" spcCol="1270" anchor="ctr"/>
          <a:lstStyle/>
          <a:p>
            <a:pPr algn="ctr" defTabSz="711200" eaLnBrk="0" hangingPunct="0">
              <a:lnSpc>
                <a:spcPct val="90000"/>
              </a:lnSpc>
              <a:spcAft>
                <a:spcPts val="0"/>
              </a:spcAft>
              <a:defRPr/>
            </a:pPr>
            <a:r>
              <a:rPr lang="en-US" sz="1400" dirty="0"/>
              <a:t>CMSP Growth</a:t>
            </a:r>
          </a:p>
          <a:p>
            <a:pPr algn="ctr" defTabSz="711200" eaLnBrk="0" hangingPunct="0">
              <a:lnSpc>
                <a:spcPct val="90000"/>
              </a:lnSpc>
              <a:spcAft>
                <a:spcPts val="0"/>
              </a:spcAft>
              <a:defRPr/>
            </a:pPr>
            <a:r>
              <a:rPr lang="en-US" sz="900" dirty="0"/>
              <a:t>(2</a:t>
            </a:r>
            <a:r>
              <a:rPr lang="en-US" sz="900" baseline="30000" dirty="0"/>
              <a:t>nd</a:t>
            </a:r>
            <a:r>
              <a:rPr lang="en-US" sz="900" dirty="0"/>
              <a:t> call on Growth; 4.027% plus 4.027% </a:t>
            </a:r>
          </a:p>
          <a:p>
            <a:pPr algn="ctr" defTabSz="711200" eaLnBrk="0" hangingPunct="0">
              <a:lnSpc>
                <a:spcPct val="90000"/>
              </a:lnSpc>
              <a:spcAft>
                <a:spcPts val="0"/>
              </a:spcAft>
              <a:defRPr/>
            </a:pPr>
            <a:r>
              <a:rPr lang="en-US" sz="900" dirty="0"/>
              <a:t>of caseload growth paid if over $20M</a:t>
            </a:r>
            <a:r>
              <a:rPr lang="en-US" sz="1000" dirty="0"/>
              <a:t>)</a:t>
            </a:r>
          </a:p>
        </p:txBody>
      </p:sp>
      <p:sp>
        <p:nvSpPr>
          <p:cNvPr id="66" name="Freeform 65"/>
          <p:cNvSpPr/>
          <p:nvPr/>
        </p:nvSpPr>
        <p:spPr>
          <a:xfrm>
            <a:off x="7945438" y="4127500"/>
            <a:ext cx="1095375" cy="914400"/>
          </a:xfrm>
          <a:custGeom>
            <a:avLst/>
            <a:gdLst>
              <a:gd name="connsiteX0" fmla="*/ 0 w 1323512"/>
              <a:gd name="connsiteY0" fmla="*/ 0 h 822961"/>
              <a:gd name="connsiteX1" fmla="*/ 1323512 w 1323512"/>
              <a:gd name="connsiteY1" fmla="*/ 0 h 822961"/>
              <a:gd name="connsiteX2" fmla="*/ 1323512 w 1323512"/>
              <a:gd name="connsiteY2" fmla="*/ 822961 h 822961"/>
              <a:gd name="connsiteX3" fmla="*/ 0 w 1323512"/>
              <a:gd name="connsiteY3" fmla="*/ 822961 h 822961"/>
              <a:gd name="connsiteX4" fmla="*/ 0 w 1323512"/>
              <a:gd name="connsiteY4" fmla="*/ 0 h 822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512" h="822961">
                <a:moveTo>
                  <a:pt x="0" y="0"/>
                </a:moveTo>
                <a:lnTo>
                  <a:pt x="1323512" y="0"/>
                </a:lnTo>
                <a:lnTo>
                  <a:pt x="1323512" y="822961"/>
                </a:lnTo>
                <a:lnTo>
                  <a:pt x="0" y="822961"/>
                </a:lnTo>
                <a:lnTo>
                  <a:pt x="0" y="0"/>
                </a:lnTo>
                <a:close/>
              </a:path>
            </a:pathLst>
          </a:custGeom>
          <a:solidFill>
            <a:srgbClr val="D9CE79"/>
          </a:solid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lIns="10160" tIns="10160" rIns="10160" bIns="10160" spcCol="1270" anchor="ctr"/>
          <a:lstStyle/>
          <a:p>
            <a:pPr algn="ctr" defTabSz="711200" eaLnBrk="0" hangingPunct="0">
              <a:lnSpc>
                <a:spcPct val="90000"/>
              </a:lnSpc>
              <a:spcAft>
                <a:spcPct val="35000"/>
              </a:spcAft>
              <a:defRPr/>
            </a:pPr>
            <a:r>
              <a:rPr lang="en-US" sz="1400" dirty="0"/>
              <a:t>General Growth</a:t>
            </a:r>
          </a:p>
          <a:p>
            <a:pPr algn="ctr" defTabSz="711200" eaLnBrk="0" hangingPunct="0">
              <a:lnSpc>
                <a:spcPct val="90000"/>
              </a:lnSpc>
              <a:spcAft>
                <a:spcPct val="35000"/>
              </a:spcAft>
              <a:defRPr/>
            </a:pPr>
            <a:r>
              <a:rPr lang="en-US" sz="1100" dirty="0"/>
              <a:t>(remaining Growth)</a:t>
            </a:r>
          </a:p>
        </p:txBody>
      </p:sp>
      <p:sp>
        <p:nvSpPr>
          <p:cNvPr id="67" name="Freeform 66"/>
          <p:cNvSpPr/>
          <p:nvPr/>
        </p:nvSpPr>
        <p:spPr>
          <a:xfrm>
            <a:off x="5327650" y="5451475"/>
            <a:ext cx="1206500" cy="841375"/>
          </a:xfrm>
          <a:custGeom>
            <a:avLst/>
            <a:gdLst>
              <a:gd name="connsiteX0" fmla="*/ 0 w 1184249"/>
              <a:gd name="connsiteY0" fmla="*/ 0 h 446411"/>
              <a:gd name="connsiteX1" fmla="*/ 1184249 w 1184249"/>
              <a:gd name="connsiteY1" fmla="*/ 0 h 446411"/>
              <a:gd name="connsiteX2" fmla="*/ 1184249 w 1184249"/>
              <a:gd name="connsiteY2" fmla="*/ 446411 h 446411"/>
              <a:gd name="connsiteX3" fmla="*/ 0 w 1184249"/>
              <a:gd name="connsiteY3" fmla="*/ 446411 h 446411"/>
              <a:gd name="connsiteX4" fmla="*/ 0 w 1184249"/>
              <a:gd name="connsiteY4" fmla="*/ 0 h 44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4249" h="446411">
                <a:moveTo>
                  <a:pt x="0" y="0"/>
                </a:moveTo>
                <a:lnTo>
                  <a:pt x="1184249" y="0"/>
                </a:lnTo>
                <a:lnTo>
                  <a:pt x="1184249" y="446411"/>
                </a:lnTo>
                <a:lnTo>
                  <a:pt x="0" y="446411"/>
                </a:lnTo>
                <a:lnTo>
                  <a:pt x="0" y="0"/>
                </a:lnTo>
                <a:close/>
              </a:path>
            </a:pathLst>
          </a:custGeom>
          <a:solidFill>
            <a:schemeClr val="bg2">
              <a:lumMod val="90000"/>
            </a:schemeClr>
          </a:solid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lIns="7620" tIns="7620" rIns="7620" bIns="7620" spcCol="1270" anchor="ctr"/>
          <a:lstStyle/>
          <a:p>
            <a:pPr algn="ctr" defTabSz="533400" eaLnBrk="0" hangingPunct="0">
              <a:lnSpc>
                <a:spcPct val="90000"/>
              </a:lnSpc>
              <a:spcAft>
                <a:spcPct val="35000"/>
              </a:spcAft>
              <a:defRPr/>
            </a:pPr>
            <a:r>
              <a:rPr lang="en-US" sz="1200" dirty="0"/>
              <a:t>Mental Health</a:t>
            </a:r>
          </a:p>
          <a:p>
            <a:pPr algn="ctr" defTabSz="533400" eaLnBrk="0" hangingPunct="0">
              <a:lnSpc>
                <a:spcPct val="90000"/>
              </a:lnSpc>
              <a:spcAft>
                <a:spcPct val="35000"/>
              </a:spcAft>
              <a:defRPr/>
            </a:pPr>
            <a:r>
              <a:rPr lang="en-US" sz="1000" dirty="0"/>
              <a:t>(approx. 40%)</a:t>
            </a:r>
          </a:p>
        </p:txBody>
      </p:sp>
      <p:sp>
        <p:nvSpPr>
          <p:cNvPr id="68" name="Freeform 67"/>
          <p:cNvSpPr/>
          <p:nvPr/>
        </p:nvSpPr>
        <p:spPr>
          <a:xfrm>
            <a:off x="6604000" y="5451475"/>
            <a:ext cx="1208088" cy="841375"/>
          </a:xfrm>
          <a:custGeom>
            <a:avLst/>
            <a:gdLst>
              <a:gd name="connsiteX0" fmla="*/ 0 w 1184249"/>
              <a:gd name="connsiteY0" fmla="*/ 0 h 482405"/>
              <a:gd name="connsiteX1" fmla="*/ 1184249 w 1184249"/>
              <a:gd name="connsiteY1" fmla="*/ 0 h 482405"/>
              <a:gd name="connsiteX2" fmla="*/ 1184249 w 1184249"/>
              <a:gd name="connsiteY2" fmla="*/ 482405 h 482405"/>
              <a:gd name="connsiteX3" fmla="*/ 0 w 1184249"/>
              <a:gd name="connsiteY3" fmla="*/ 482405 h 482405"/>
              <a:gd name="connsiteX4" fmla="*/ 0 w 1184249"/>
              <a:gd name="connsiteY4" fmla="*/ 0 h 48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4249" h="482405">
                <a:moveTo>
                  <a:pt x="0" y="0"/>
                </a:moveTo>
                <a:lnTo>
                  <a:pt x="1184249" y="0"/>
                </a:lnTo>
                <a:lnTo>
                  <a:pt x="1184249" y="482405"/>
                </a:lnTo>
                <a:lnTo>
                  <a:pt x="0" y="482405"/>
                </a:lnTo>
                <a:lnTo>
                  <a:pt x="0" y="0"/>
                </a:lnTo>
                <a:close/>
              </a:path>
            </a:pathLst>
          </a:custGeom>
          <a:solidFill>
            <a:srgbClr val="FFFF00"/>
          </a:solid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lIns="7620" tIns="7620" rIns="7620" bIns="7620" spcCol="1270" anchor="ctr"/>
          <a:lstStyle/>
          <a:p>
            <a:pPr algn="ctr" defTabSz="533400" eaLnBrk="0" hangingPunct="0">
              <a:lnSpc>
                <a:spcPct val="90000"/>
              </a:lnSpc>
              <a:spcAft>
                <a:spcPct val="35000"/>
              </a:spcAft>
              <a:defRPr/>
            </a:pPr>
            <a:r>
              <a:rPr lang="en-US" sz="1200" dirty="0"/>
              <a:t>Health</a:t>
            </a:r>
          </a:p>
          <a:p>
            <a:pPr algn="ctr" defTabSz="533400" eaLnBrk="0" hangingPunct="0">
              <a:lnSpc>
                <a:spcPct val="90000"/>
              </a:lnSpc>
              <a:spcAft>
                <a:spcPct val="35000"/>
              </a:spcAft>
              <a:defRPr/>
            </a:pPr>
            <a:r>
              <a:rPr lang="en-US" sz="1200" dirty="0"/>
              <a:t>(approx. 52%)</a:t>
            </a:r>
          </a:p>
        </p:txBody>
      </p:sp>
      <p:sp>
        <p:nvSpPr>
          <p:cNvPr id="69" name="Freeform 68"/>
          <p:cNvSpPr/>
          <p:nvPr/>
        </p:nvSpPr>
        <p:spPr>
          <a:xfrm>
            <a:off x="7900988" y="5454650"/>
            <a:ext cx="1201737" cy="838200"/>
          </a:xfrm>
          <a:custGeom>
            <a:avLst/>
            <a:gdLst>
              <a:gd name="connsiteX0" fmla="*/ 0 w 1184249"/>
              <a:gd name="connsiteY0" fmla="*/ 0 h 491776"/>
              <a:gd name="connsiteX1" fmla="*/ 1184249 w 1184249"/>
              <a:gd name="connsiteY1" fmla="*/ 0 h 491776"/>
              <a:gd name="connsiteX2" fmla="*/ 1184249 w 1184249"/>
              <a:gd name="connsiteY2" fmla="*/ 491776 h 491776"/>
              <a:gd name="connsiteX3" fmla="*/ 0 w 1184249"/>
              <a:gd name="connsiteY3" fmla="*/ 491776 h 491776"/>
              <a:gd name="connsiteX4" fmla="*/ 0 w 1184249"/>
              <a:gd name="connsiteY4" fmla="*/ 0 h 491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4249" h="491776">
                <a:moveTo>
                  <a:pt x="0" y="0"/>
                </a:moveTo>
                <a:lnTo>
                  <a:pt x="1184249" y="0"/>
                </a:lnTo>
                <a:lnTo>
                  <a:pt x="1184249" y="491776"/>
                </a:lnTo>
                <a:lnTo>
                  <a:pt x="0" y="491776"/>
                </a:lnTo>
                <a:lnTo>
                  <a:pt x="0" y="0"/>
                </a:lnTo>
                <a:close/>
              </a:path>
            </a:pathLst>
          </a:custGeom>
          <a:solidFill>
            <a:schemeClr val="accent1">
              <a:lumMod val="60000"/>
              <a:lumOff val="40000"/>
            </a:schemeClr>
          </a:solid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lIns="7620" tIns="7620" rIns="7620" bIns="7620" spcCol="1270" anchor="ctr"/>
          <a:lstStyle/>
          <a:p>
            <a:pPr algn="ctr" defTabSz="533400" eaLnBrk="0" hangingPunct="0">
              <a:lnSpc>
                <a:spcPct val="90000"/>
              </a:lnSpc>
              <a:spcAft>
                <a:spcPct val="35000"/>
              </a:spcAft>
              <a:defRPr/>
            </a:pPr>
            <a:r>
              <a:rPr lang="en-US" sz="1200" dirty="0"/>
              <a:t>Social Services</a:t>
            </a:r>
          </a:p>
          <a:p>
            <a:pPr algn="ctr" defTabSz="533400" eaLnBrk="0" hangingPunct="0">
              <a:lnSpc>
                <a:spcPct val="90000"/>
              </a:lnSpc>
              <a:spcAft>
                <a:spcPct val="35000"/>
              </a:spcAft>
              <a:defRPr/>
            </a:pPr>
            <a:r>
              <a:rPr lang="en-US" sz="1100" dirty="0"/>
              <a:t>(approx. 8%)</a:t>
            </a:r>
          </a:p>
        </p:txBody>
      </p:sp>
      <p:sp>
        <p:nvSpPr>
          <p:cNvPr id="70" name="Freeform 69"/>
          <p:cNvSpPr/>
          <p:nvPr/>
        </p:nvSpPr>
        <p:spPr>
          <a:xfrm>
            <a:off x="1938338" y="4127500"/>
            <a:ext cx="1096962" cy="914400"/>
          </a:xfrm>
          <a:custGeom>
            <a:avLst/>
            <a:gdLst>
              <a:gd name="connsiteX0" fmla="*/ 0 w 1323512"/>
              <a:gd name="connsiteY0" fmla="*/ 0 h 822961"/>
              <a:gd name="connsiteX1" fmla="*/ 1323512 w 1323512"/>
              <a:gd name="connsiteY1" fmla="*/ 0 h 822961"/>
              <a:gd name="connsiteX2" fmla="*/ 1323512 w 1323512"/>
              <a:gd name="connsiteY2" fmla="*/ 822961 h 822961"/>
              <a:gd name="connsiteX3" fmla="*/ 0 w 1323512"/>
              <a:gd name="connsiteY3" fmla="*/ 822961 h 822961"/>
              <a:gd name="connsiteX4" fmla="*/ 0 w 1323512"/>
              <a:gd name="connsiteY4" fmla="*/ 0 h 822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512" h="822961">
                <a:moveTo>
                  <a:pt x="0" y="0"/>
                </a:moveTo>
                <a:lnTo>
                  <a:pt x="1323512" y="0"/>
                </a:lnTo>
                <a:lnTo>
                  <a:pt x="1323512" y="822961"/>
                </a:lnTo>
                <a:lnTo>
                  <a:pt x="0" y="822961"/>
                </a:lnTo>
                <a:lnTo>
                  <a:pt x="0" y="0"/>
                </a:lnTo>
                <a:close/>
              </a:path>
            </a:pathLst>
          </a:custGeom>
          <a:solidFill>
            <a:srgbClr val="FFFF00"/>
          </a:solid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lIns="12065" tIns="12065" rIns="12065" bIns="12065" spcCol="1270" anchor="ctr"/>
          <a:lstStyle/>
          <a:p>
            <a:pPr algn="ctr" defTabSz="711200" eaLnBrk="0" hangingPunct="0">
              <a:lnSpc>
                <a:spcPct val="90000"/>
              </a:lnSpc>
              <a:spcAft>
                <a:spcPct val="35000"/>
              </a:spcAft>
              <a:defRPr/>
            </a:pPr>
            <a:r>
              <a:rPr lang="en-US" sz="1200" dirty="0"/>
              <a:t>County Allocations</a:t>
            </a:r>
          </a:p>
        </p:txBody>
      </p:sp>
      <p:sp>
        <p:nvSpPr>
          <p:cNvPr id="71" name="Freeform 70"/>
          <p:cNvSpPr/>
          <p:nvPr/>
        </p:nvSpPr>
        <p:spPr>
          <a:xfrm>
            <a:off x="4294188" y="4127500"/>
            <a:ext cx="1096962" cy="914400"/>
          </a:xfrm>
          <a:custGeom>
            <a:avLst/>
            <a:gdLst>
              <a:gd name="connsiteX0" fmla="*/ 0 w 1323512"/>
              <a:gd name="connsiteY0" fmla="*/ 0 h 822961"/>
              <a:gd name="connsiteX1" fmla="*/ 1323512 w 1323512"/>
              <a:gd name="connsiteY1" fmla="*/ 0 h 822961"/>
              <a:gd name="connsiteX2" fmla="*/ 1323512 w 1323512"/>
              <a:gd name="connsiteY2" fmla="*/ 822961 h 822961"/>
              <a:gd name="connsiteX3" fmla="*/ 0 w 1323512"/>
              <a:gd name="connsiteY3" fmla="*/ 822961 h 822961"/>
              <a:gd name="connsiteX4" fmla="*/ 0 w 1323512"/>
              <a:gd name="connsiteY4" fmla="*/ 0 h 822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512" h="822961">
                <a:moveTo>
                  <a:pt x="0" y="0"/>
                </a:moveTo>
                <a:lnTo>
                  <a:pt x="1323512" y="0"/>
                </a:lnTo>
                <a:lnTo>
                  <a:pt x="1323512" y="822961"/>
                </a:lnTo>
                <a:lnTo>
                  <a:pt x="0" y="822961"/>
                </a:lnTo>
                <a:lnTo>
                  <a:pt x="0" y="0"/>
                </a:lnTo>
                <a:close/>
              </a:path>
            </a:pathLst>
          </a:custGeom>
          <a:solidFill>
            <a:srgbClr val="FFFFCC"/>
          </a:solid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lIns="12065" tIns="12065" rIns="12065" bIns="12065" spcCol="1270" anchor="ctr"/>
          <a:lstStyle/>
          <a:p>
            <a:pPr algn="ctr" defTabSz="711200" eaLnBrk="0" hangingPunct="0">
              <a:lnSpc>
                <a:spcPct val="90000"/>
              </a:lnSpc>
              <a:spcAft>
                <a:spcPct val="35000"/>
              </a:spcAft>
              <a:defRPr/>
            </a:pPr>
            <a:r>
              <a:rPr lang="en-US" sz="1200" dirty="0"/>
              <a:t>CMSP </a:t>
            </a:r>
          </a:p>
          <a:p>
            <a:pPr algn="ctr" defTabSz="711200" eaLnBrk="0" hangingPunct="0">
              <a:lnSpc>
                <a:spcPct val="90000"/>
              </a:lnSpc>
              <a:spcAft>
                <a:spcPct val="35000"/>
              </a:spcAft>
              <a:defRPr/>
            </a:pPr>
            <a:r>
              <a:rPr lang="en-US" sz="1100" dirty="0"/>
              <a:t>(County Shares)</a:t>
            </a:r>
          </a:p>
        </p:txBody>
      </p:sp>
      <p:sp>
        <p:nvSpPr>
          <p:cNvPr id="72" name="TextBox 4"/>
          <p:cNvSpPr txBox="1">
            <a:spLocks noChangeArrowheads="1"/>
          </p:cNvSpPr>
          <p:nvPr/>
        </p:nvSpPr>
        <p:spPr bwMode="auto">
          <a:xfrm>
            <a:off x="188913" y="5699125"/>
            <a:ext cx="4659312" cy="285750"/>
          </a:xfrm>
          <a:prstGeom prst="rect">
            <a:avLst/>
          </a:prstGeom>
          <a:solidFill>
            <a:srgbClr val="FFFFCC"/>
          </a:solidFill>
          <a:ln>
            <a:headEnd/>
            <a:tailEnd/>
          </a:ln>
        </p:spPr>
        <p:style>
          <a:lnRef idx="2">
            <a:schemeClr val="accent3"/>
          </a:lnRef>
          <a:fillRef idx="1">
            <a:schemeClr val="lt1"/>
          </a:fillRef>
          <a:effectRef idx="0">
            <a:schemeClr val="accent3"/>
          </a:effectRef>
          <a:fontRef idx="minor">
            <a:schemeClr val="dk1"/>
          </a:fontRef>
        </p:style>
        <p:txBody>
          <a:bodyPr>
            <a:spAutoFit/>
          </a:bodyPr>
          <a:lstStyle/>
          <a:p>
            <a:pPr marL="228600" indent="-228600" eaLnBrk="0" hangingPunct="0">
              <a:buFont typeface="Calibri" pitchFamily="34" charset="0"/>
              <a:buNone/>
              <a:defRPr/>
            </a:pPr>
            <a:r>
              <a:rPr lang="en-US" sz="1100" dirty="0">
                <a:solidFill>
                  <a:srgbClr val="4E5B6F"/>
                </a:solidFill>
                <a:cs typeface="Times New Roman" pitchFamily="18" charset="0"/>
              </a:rPr>
              <a:t>If CalWORKs MOE has reached cap, funds in excess go to Mental Health</a:t>
            </a:r>
          </a:p>
        </p:txBody>
      </p:sp>
      <p:cxnSp>
        <p:nvCxnSpPr>
          <p:cNvPr id="25621" name="Straight Connector 72"/>
          <p:cNvCxnSpPr>
            <a:cxnSpLocks noChangeShapeType="1"/>
          </p:cNvCxnSpPr>
          <p:nvPr/>
        </p:nvCxnSpPr>
        <p:spPr bwMode="auto">
          <a:xfrm>
            <a:off x="2486025" y="3922713"/>
            <a:ext cx="2355850" cy="0"/>
          </a:xfrm>
          <a:prstGeom prst="line">
            <a:avLst/>
          </a:prstGeom>
          <a:noFill/>
          <a:ln w="25400" algn="ctr">
            <a:solidFill>
              <a:srgbClr val="4E5B6F"/>
            </a:solidFill>
            <a:round/>
            <a:headEnd/>
            <a:tailEnd/>
          </a:ln>
        </p:spPr>
      </p:cxnSp>
      <p:cxnSp>
        <p:nvCxnSpPr>
          <p:cNvPr id="25622" name="Straight Connector 73"/>
          <p:cNvCxnSpPr>
            <a:cxnSpLocks noChangeShapeType="1"/>
          </p:cNvCxnSpPr>
          <p:nvPr/>
        </p:nvCxnSpPr>
        <p:spPr bwMode="auto">
          <a:xfrm>
            <a:off x="2486025" y="3922713"/>
            <a:ext cx="0" cy="201612"/>
          </a:xfrm>
          <a:prstGeom prst="line">
            <a:avLst/>
          </a:prstGeom>
          <a:noFill/>
          <a:ln w="25400" algn="ctr">
            <a:solidFill>
              <a:srgbClr val="4E5B6F"/>
            </a:solidFill>
            <a:round/>
            <a:headEnd/>
            <a:tailEnd/>
          </a:ln>
        </p:spPr>
      </p:cxnSp>
      <p:cxnSp>
        <p:nvCxnSpPr>
          <p:cNvPr id="25623" name="Straight Connector 75"/>
          <p:cNvCxnSpPr>
            <a:cxnSpLocks noChangeShapeType="1"/>
          </p:cNvCxnSpPr>
          <p:nvPr/>
        </p:nvCxnSpPr>
        <p:spPr bwMode="auto">
          <a:xfrm>
            <a:off x="3663950" y="3722688"/>
            <a:ext cx="0" cy="188912"/>
          </a:xfrm>
          <a:prstGeom prst="line">
            <a:avLst/>
          </a:prstGeom>
          <a:noFill/>
          <a:ln w="25400" algn="ctr">
            <a:solidFill>
              <a:srgbClr val="4E5B6F"/>
            </a:solidFill>
            <a:round/>
            <a:headEnd/>
            <a:tailEnd/>
          </a:ln>
        </p:spPr>
      </p:cxnSp>
      <p:cxnSp>
        <p:nvCxnSpPr>
          <p:cNvPr id="25624" name="Straight Connector 76"/>
          <p:cNvCxnSpPr>
            <a:cxnSpLocks noChangeShapeType="1"/>
          </p:cNvCxnSpPr>
          <p:nvPr/>
        </p:nvCxnSpPr>
        <p:spPr bwMode="auto">
          <a:xfrm>
            <a:off x="5875338" y="5241925"/>
            <a:ext cx="2649537" cy="0"/>
          </a:xfrm>
          <a:prstGeom prst="line">
            <a:avLst/>
          </a:prstGeom>
          <a:noFill/>
          <a:ln w="25400" algn="ctr">
            <a:solidFill>
              <a:srgbClr val="4E5B6F"/>
            </a:solidFill>
            <a:round/>
            <a:headEnd/>
            <a:tailEnd/>
          </a:ln>
        </p:spPr>
      </p:cxnSp>
      <p:cxnSp>
        <p:nvCxnSpPr>
          <p:cNvPr id="25625" name="Straight Connector 77"/>
          <p:cNvCxnSpPr>
            <a:cxnSpLocks noChangeShapeType="1"/>
          </p:cNvCxnSpPr>
          <p:nvPr/>
        </p:nvCxnSpPr>
        <p:spPr bwMode="auto">
          <a:xfrm>
            <a:off x="7196138" y="5257800"/>
            <a:ext cx="0" cy="184150"/>
          </a:xfrm>
          <a:prstGeom prst="line">
            <a:avLst/>
          </a:prstGeom>
          <a:noFill/>
          <a:ln w="25400" algn="ctr">
            <a:solidFill>
              <a:srgbClr val="4E5B6F"/>
            </a:solidFill>
            <a:round/>
            <a:headEnd/>
            <a:tailEnd/>
          </a:ln>
        </p:spPr>
      </p:cxnSp>
      <p:cxnSp>
        <p:nvCxnSpPr>
          <p:cNvPr id="25626" name="Straight Connector 78"/>
          <p:cNvCxnSpPr>
            <a:cxnSpLocks noChangeShapeType="1"/>
          </p:cNvCxnSpPr>
          <p:nvPr/>
        </p:nvCxnSpPr>
        <p:spPr bwMode="auto">
          <a:xfrm>
            <a:off x="8524875" y="5032375"/>
            <a:ext cx="0" cy="409575"/>
          </a:xfrm>
          <a:prstGeom prst="line">
            <a:avLst/>
          </a:prstGeom>
          <a:noFill/>
          <a:ln w="25400" algn="ctr">
            <a:solidFill>
              <a:srgbClr val="4E5B6F"/>
            </a:solidFill>
            <a:round/>
            <a:headEnd/>
            <a:tailEnd/>
          </a:ln>
        </p:spPr>
      </p:cxnSp>
      <p:cxnSp>
        <p:nvCxnSpPr>
          <p:cNvPr id="25627" name="Straight Connector 79"/>
          <p:cNvCxnSpPr>
            <a:cxnSpLocks noChangeShapeType="1"/>
          </p:cNvCxnSpPr>
          <p:nvPr/>
        </p:nvCxnSpPr>
        <p:spPr bwMode="auto">
          <a:xfrm flipH="1">
            <a:off x="5875338" y="5241925"/>
            <a:ext cx="0" cy="198438"/>
          </a:xfrm>
          <a:prstGeom prst="line">
            <a:avLst/>
          </a:prstGeom>
          <a:noFill/>
          <a:ln w="25400" algn="ctr">
            <a:solidFill>
              <a:srgbClr val="4E5B6F"/>
            </a:solidFill>
            <a:round/>
            <a:headEnd/>
            <a:tailEnd/>
          </a:ln>
        </p:spPr>
      </p:cxnSp>
      <p:cxnSp>
        <p:nvCxnSpPr>
          <p:cNvPr id="25628" name="Straight Connector 80"/>
          <p:cNvCxnSpPr>
            <a:cxnSpLocks noChangeShapeType="1"/>
          </p:cNvCxnSpPr>
          <p:nvPr/>
        </p:nvCxnSpPr>
        <p:spPr bwMode="auto">
          <a:xfrm flipV="1">
            <a:off x="6119813" y="3965575"/>
            <a:ext cx="2378075" cy="19050"/>
          </a:xfrm>
          <a:prstGeom prst="line">
            <a:avLst/>
          </a:prstGeom>
          <a:noFill/>
          <a:ln w="25400" algn="ctr">
            <a:solidFill>
              <a:srgbClr val="4E5B6F"/>
            </a:solidFill>
            <a:round/>
            <a:headEnd/>
            <a:tailEnd/>
          </a:ln>
        </p:spPr>
      </p:cxnSp>
      <p:cxnSp>
        <p:nvCxnSpPr>
          <p:cNvPr id="25629" name="Straight Connector 81"/>
          <p:cNvCxnSpPr>
            <a:cxnSpLocks noChangeShapeType="1"/>
          </p:cNvCxnSpPr>
          <p:nvPr/>
        </p:nvCxnSpPr>
        <p:spPr bwMode="auto">
          <a:xfrm>
            <a:off x="7191375" y="3975100"/>
            <a:ext cx="0" cy="139700"/>
          </a:xfrm>
          <a:prstGeom prst="line">
            <a:avLst/>
          </a:prstGeom>
          <a:noFill/>
          <a:ln w="25400" algn="ctr">
            <a:solidFill>
              <a:srgbClr val="4E5B6F"/>
            </a:solidFill>
            <a:round/>
            <a:headEnd/>
            <a:tailEnd/>
          </a:ln>
        </p:spPr>
      </p:cxnSp>
      <p:cxnSp>
        <p:nvCxnSpPr>
          <p:cNvPr id="25630" name="Straight Connector 82"/>
          <p:cNvCxnSpPr>
            <a:cxnSpLocks noChangeShapeType="1"/>
          </p:cNvCxnSpPr>
          <p:nvPr/>
        </p:nvCxnSpPr>
        <p:spPr bwMode="auto">
          <a:xfrm>
            <a:off x="8139113" y="2686050"/>
            <a:ext cx="11112" cy="1279525"/>
          </a:xfrm>
          <a:prstGeom prst="line">
            <a:avLst/>
          </a:prstGeom>
          <a:noFill/>
          <a:ln w="25400" algn="ctr">
            <a:solidFill>
              <a:srgbClr val="4E5B6F"/>
            </a:solidFill>
            <a:round/>
            <a:headEnd/>
            <a:tailEnd/>
          </a:ln>
        </p:spPr>
      </p:cxnSp>
      <p:cxnSp>
        <p:nvCxnSpPr>
          <p:cNvPr id="25631" name="Straight Connector 84"/>
          <p:cNvCxnSpPr>
            <a:cxnSpLocks noChangeShapeType="1"/>
          </p:cNvCxnSpPr>
          <p:nvPr/>
        </p:nvCxnSpPr>
        <p:spPr bwMode="auto">
          <a:xfrm>
            <a:off x="1017588" y="2770188"/>
            <a:ext cx="4083050" cy="3175"/>
          </a:xfrm>
          <a:prstGeom prst="line">
            <a:avLst/>
          </a:prstGeom>
          <a:noFill/>
          <a:ln w="25400" algn="ctr">
            <a:solidFill>
              <a:srgbClr val="4E5B6F"/>
            </a:solidFill>
            <a:round/>
            <a:headEnd/>
            <a:tailEnd/>
          </a:ln>
        </p:spPr>
      </p:cxnSp>
      <p:cxnSp>
        <p:nvCxnSpPr>
          <p:cNvPr id="25632" name="Straight Connector 85"/>
          <p:cNvCxnSpPr>
            <a:cxnSpLocks noChangeShapeType="1"/>
          </p:cNvCxnSpPr>
          <p:nvPr/>
        </p:nvCxnSpPr>
        <p:spPr bwMode="auto">
          <a:xfrm>
            <a:off x="3675063" y="2773363"/>
            <a:ext cx="0" cy="184150"/>
          </a:xfrm>
          <a:prstGeom prst="line">
            <a:avLst/>
          </a:prstGeom>
          <a:noFill/>
          <a:ln w="25400" algn="ctr">
            <a:solidFill>
              <a:srgbClr val="4E5B6F"/>
            </a:solidFill>
            <a:round/>
            <a:headEnd/>
            <a:tailEnd/>
          </a:ln>
        </p:spPr>
      </p:cxnSp>
      <p:cxnSp>
        <p:nvCxnSpPr>
          <p:cNvPr id="25633" name="Straight Connector 86"/>
          <p:cNvCxnSpPr>
            <a:cxnSpLocks noChangeShapeType="1"/>
          </p:cNvCxnSpPr>
          <p:nvPr/>
        </p:nvCxnSpPr>
        <p:spPr bwMode="auto">
          <a:xfrm flipH="1">
            <a:off x="2363788" y="2673350"/>
            <a:ext cx="1587" cy="271463"/>
          </a:xfrm>
          <a:prstGeom prst="line">
            <a:avLst/>
          </a:prstGeom>
          <a:noFill/>
          <a:ln w="25400" algn="ctr">
            <a:solidFill>
              <a:srgbClr val="4E5B6F"/>
            </a:solidFill>
            <a:round/>
            <a:headEnd/>
            <a:tailEnd/>
          </a:ln>
        </p:spPr>
      </p:cxnSp>
      <p:cxnSp>
        <p:nvCxnSpPr>
          <p:cNvPr id="25634" name="Straight Connector 87"/>
          <p:cNvCxnSpPr>
            <a:cxnSpLocks noChangeShapeType="1"/>
          </p:cNvCxnSpPr>
          <p:nvPr/>
        </p:nvCxnSpPr>
        <p:spPr bwMode="auto">
          <a:xfrm>
            <a:off x="1017588" y="2765425"/>
            <a:ext cx="0" cy="182563"/>
          </a:xfrm>
          <a:prstGeom prst="line">
            <a:avLst/>
          </a:prstGeom>
          <a:noFill/>
          <a:ln w="25400" algn="ctr">
            <a:solidFill>
              <a:srgbClr val="4E5B6F"/>
            </a:solidFill>
            <a:round/>
            <a:headEnd/>
            <a:tailEnd/>
          </a:ln>
        </p:spPr>
      </p:cxnSp>
      <p:cxnSp>
        <p:nvCxnSpPr>
          <p:cNvPr id="25635" name="Straight Connector 88"/>
          <p:cNvCxnSpPr>
            <a:cxnSpLocks noChangeShapeType="1"/>
          </p:cNvCxnSpPr>
          <p:nvPr/>
        </p:nvCxnSpPr>
        <p:spPr bwMode="auto">
          <a:xfrm flipV="1">
            <a:off x="2392363" y="1851025"/>
            <a:ext cx="5581650" cy="4763"/>
          </a:xfrm>
          <a:prstGeom prst="line">
            <a:avLst/>
          </a:prstGeom>
          <a:noFill/>
          <a:ln w="25400" algn="ctr">
            <a:solidFill>
              <a:srgbClr val="4E5B6F"/>
            </a:solidFill>
            <a:round/>
            <a:headEnd/>
            <a:tailEnd/>
          </a:ln>
        </p:spPr>
      </p:cxnSp>
      <p:cxnSp>
        <p:nvCxnSpPr>
          <p:cNvPr id="25636" name="Straight Connector 91"/>
          <p:cNvCxnSpPr>
            <a:cxnSpLocks noChangeShapeType="1"/>
          </p:cNvCxnSpPr>
          <p:nvPr/>
        </p:nvCxnSpPr>
        <p:spPr bwMode="auto">
          <a:xfrm>
            <a:off x="4632324" y="1774825"/>
            <a:ext cx="1" cy="76200"/>
          </a:xfrm>
          <a:prstGeom prst="line">
            <a:avLst/>
          </a:prstGeom>
          <a:noFill/>
          <a:ln w="25400" algn="ctr">
            <a:solidFill>
              <a:srgbClr val="4E5B6F"/>
            </a:solidFill>
            <a:round/>
            <a:headEnd/>
            <a:tailEnd/>
          </a:ln>
        </p:spPr>
      </p:cxnSp>
      <p:sp>
        <p:nvSpPr>
          <p:cNvPr id="93" name="Freeform 92"/>
          <p:cNvSpPr/>
          <p:nvPr/>
        </p:nvSpPr>
        <p:spPr>
          <a:xfrm>
            <a:off x="4408488" y="2954338"/>
            <a:ext cx="1246187" cy="777875"/>
          </a:xfrm>
          <a:custGeom>
            <a:avLst/>
            <a:gdLst>
              <a:gd name="connsiteX0" fmla="*/ 0 w 1600794"/>
              <a:gd name="connsiteY0" fmla="*/ 0 h 892436"/>
              <a:gd name="connsiteX1" fmla="*/ 1600794 w 1600794"/>
              <a:gd name="connsiteY1" fmla="*/ 0 h 892436"/>
              <a:gd name="connsiteX2" fmla="*/ 1600794 w 1600794"/>
              <a:gd name="connsiteY2" fmla="*/ 892436 h 892436"/>
              <a:gd name="connsiteX3" fmla="*/ 0 w 1600794"/>
              <a:gd name="connsiteY3" fmla="*/ 892436 h 892436"/>
              <a:gd name="connsiteX4" fmla="*/ 0 w 1600794"/>
              <a:gd name="connsiteY4" fmla="*/ 0 h 892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794" h="892436">
                <a:moveTo>
                  <a:pt x="0" y="0"/>
                </a:moveTo>
                <a:lnTo>
                  <a:pt x="1600794" y="0"/>
                </a:lnTo>
                <a:lnTo>
                  <a:pt x="1600794" y="892436"/>
                </a:lnTo>
                <a:lnTo>
                  <a:pt x="0" y="892436"/>
                </a:lnTo>
                <a:lnTo>
                  <a:pt x="0" y="0"/>
                </a:lnTo>
                <a:close/>
              </a:path>
            </a:pathLst>
          </a:custGeom>
          <a:solidFill>
            <a:srgbClr val="FFFFCC"/>
          </a:solid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lIns="10160" tIns="10160" rIns="10160" bIns="10160" spcCol="1270" anchor="ctr"/>
          <a:lstStyle/>
          <a:p>
            <a:pPr algn="ctr" defTabSz="711200" eaLnBrk="0" hangingPunct="0">
              <a:lnSpc>
                <a:spcPct val="90000"/>
              </a:lnSpc>
              <a:spcAft>
                <a:spcPct val="35000"/>
              </a:spcAft>
              <a:defRPr/>
            </a:pPr>
            <a:r>
              <a:rPr lang="en-US" sz="1400" b="1" dirty="0"/>
              <a:t>CMSP </a:t>
            </a:r>
          </a:p>
          <a:p>
            <a:pPr algn="ctr" defTabSz="711200" eaLnBrk="0" hangingPunct="0">
              <a:lnSpc>
                <a:spcPct val="90000"/>
              </a:lnSpc>
              <a:spcAft>
                <a:spcPct val="35000"/>
              </a:spcAft>
              <a:defRPr/>
            </a:pPr>
            <a:r>
              <a:rPr lang="en-US" sz="1100" dirty="0"/>
              <a:t>(Base Account)</a:t>
            </a:r>
          </a:p>
        </p:txBody>
      </p:sp>
      <p:cxnSp>
        <p:nvCxnSpPr>
          <p:cNvPr id="25638" name="Straight Connector 94"/>
          <p:cNvCxnSpPr>
            <a:cxnSpLocks noChangeShapeType="1"/>
          </p:cNvCxnSpPr>
          <p:nvPr/>
        </p:nvCxnSpPr>
        <p:spPr bwMode="auto">
          <a:xfrm>
            <a:off x="8496300" y="3951288"/>
            <a:ext cx="0" cy="173037"/>
          </a:xfrm>
          <a:prstGeom prst="line">
            <a:avLst/>
          </a:prstGeom>
          <a:noFill/>
          <a:ln w="25400" algn="ctr">
            <a:solidFill>
              <a:srgbClr val="4E5B6F"/>
            </a:solidFill>
            <a:round/>
            <a:headEnd/>
            <a:tailEnd/>
          </a:ln>
        </p:spPr>
      </p:cxnSp>
      <p:cxnSp>
        <p:nvCxnSpPr>
          <p:cNvPr id="25639" name="Straight Connector 95"/>
          <p:cNvCxnSpPr>
            <a:cxnSpLocks noChangeShapeType="1"/>
          </p:cNvCxnSpPr>
          <p:nvPr/>
        </p:nvCxnSpPr>
        <p:spPr bwMode="auto">
          <a:xfrm>
            <a:off x="987425" y="3729038"/>
            <a:ext cx="0" cy="398462"/>
          </a:xfrm>
          <a:prstGeom prst="line">
            <a:avLst/>
          </a:prstGeom>
          <a:noFill/>
          <a:ln w="25400" algn="ctr">
            <a:solidFill>
              <a:srgbClr val="4E5B6F"/>
            </a:solidFill>
            <a:prstDash val="sysDash"/>
            <a:round/>
            <a:headEnd/>
            <a:tailEnd/>
          </a:ln>
        </p:spPr>
      </p:cxnSp>
      <p:cxnSp>
        <p:nvCxnSpPr>
          <p:cNvPr id="25640" name="Straight Connector 97"/>
          <p:cNvCxnSpPr>
            <a:cxnSpLocks noChangeShapeType="1"/>
          </p:cNvCxnSpPr>
          <p:nvPr/>
        </p:nvCxnSpPr>
        <p:spPr bwMode="auto">
          <a:xfrm>
            <a:off x="4830763" y="3937000"/>
            <a:ext cx="0" cy="173038"/>
          </a:xfrm>
          <a:prstGeom prst="line">
            <a:avLst/>
          </a:prstGeom>
          <a:noFill/>
          <a:ln w="25400" algn="ctr">
            <a:solidFill>
              <a:srgbClr val="4E5B6F"/>
            </a:solidFill>
            <a:round/>
            <a:headEnd/>
            <a:tailEnd/>
          </a:ln>
        </p:spPr>
      </p:cxnSp>
      <p:cxnSp>
        <p:nvCxnSpPr>
          <p:cNvPr id="25641" name="Straight Connector 50"/>
          <p:cNvCxnSpPr>
            <a:cxnSpLocks noChangeShapeType="1"/>
          </p:cNvCxnSpPr>
          <p:nvPr/>
        </p:nvCxnSpPr>
        <p:spPr bwMode="auto">
          <a:xfrm>
            <a:off x="5100638" y="2770188"/>
            <a:ext cx="0" cy="184150"/>
          </a:xfrm>
          <a:prstGeom prst="line">
            <a:avLst/>
          </a:prstGeom>
          <a:noFill/>
          <a:ln w="25400" algn="ctr">
            <a:solidFill>
              <a:srgbClr val="4E5B6F"/>
            </a:solidFill>
            <a:round/>
            <a:headEnd/>
            <a:tailEnd/>
          </a:ln>
        </p:spPr>
      </p:cxnSp>
      <p:sp>
        <p:nvSpPr>
          <p:cNvPr id="52" name="TextBox 51"/>
          <p:cNvSpPr txBox="1"/>
          <p:nvPr/>
        </p:nvSpPr>
        <p:spPr>
          <a:xfrm rot="487471">
            <a:off x="6902450" y="1035050"/>
            <a:ext cx="2012950" cy="523875"/>
          </a:xfrm>
          <a:prstGeom prst="rect">
            <a:avLst/>
          </a:prstGeom>
          <a:solidFill>
            <a:schemeClr val="bg1"/>
          </a:solidFill>
          <a:ln>
            <a:solidFill>
              <a:schemeClr val="accent3">
                <a:lumMod val="50000"/>
              </a:schemeClr>
            </a:solidFill>
          </a:ln>
        </p:spPr>
        <p:txBody>
          <a:bodyPr>
            <a:spAutoFit/>
          </a:bodyPr>
          <a:lstStyle/>
          <a:p>
            <a:pPr algn="ctr" eaLnBrk="0" hangingPunct="0">
              <a:defRPr/>
            </a:pPr>
            <a:r>
              <a:rPr lang="en-US" sz="2800" b="1" dirty="0"/>
              <a:t>Pre AB-85</a:t>
            </a:r>
          </a:p>
        </p:txBody>
      </p:sp>
      <p:sp>
        <p:nvSpPr>
          <p:cNvPr id="59" name="Freeform 58"/>
          <p:cNvSpPr/>
          <p:nvPr/>
        </p:nvSpPr>
        <p:spPr>
          <a:xfrm>
            <a:off x="5592763" y="4127500"/>
            <a:ext cx="1098550" cy="914400"/>
          </a:xfrm>
          <a:custGeom>
            <a:avLst/>
            <a:gdLst>
              <a:gd name="connsiteX0" fmla="*/ 0 w 1323512"/>
              <a:gd name="connsiteY0" fmla="*/ 0 h 822961"/>
              <a:gd name="connsiteX1" fmla="*/ 1323512 w 1323512"/>
              <a:gd name="connsiteY1" fmla="*/ 0 h 822961"/>
              <a:gd name="connsiteX2" fmla="*/ 1323512 w 1323512"/>
              <a:gd name="connsiteY2" fmla="*/ 822961 h 822961"/>
              <a:gd name="connsiteX3" fmla="*/ 0 w 1323512"/>
              <a:gd name="connsiteY3" fmla="*/ 822961 h 822961"/>
              <a:gd name="connsiteX4" fmla="*/ 0 w 1323512"/>
              <a:gd name="connsiteY4" fmla="*/ 0 h 822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512" h="822961">
                <a:moveTo>
                  <a:pt x="0" y="0"/>
                </a:moveTo>
                <a:lnTo>
                  <a:pt x="1323512" y="0"/>
                </a:lnTo>
                <a:lnTo>
                  <a:pt x="1323512" y="822961"/>
                </a:lnTo>
                <a:lnTo>
                  <a:pt x="0" y="822961"/>
                </a:lnTo>
                <a:lnTo>
                  <a:pt x="0" y="0"/>
                </a:lnTo>
                <a:close/>
              </a:path>
            </a:pathLst>
          </a:custGeom>
          <a:solidFill>
            <a:schemeClr val="accent1">
              <a:lumMod val="60000"/>
              <a:lumOff val="40000"/>
            </a:schemeClr>
          </a:solid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lIns="10160" tIns="10160" rIns="10160" bIns="10160" spcCol="1270" anchor="ctr"/>
          <a:lstStyle/>
          <a:p>
            <a:pPr algn="ctr" defTabSz="711200" eaLnBrk="0" hangingPunct="0">
              <a:lnSpc>
                <a:spcPct val="90000"/>
              </a:lnSpc>
              <a:spcAft>
                <a:spcPct val="35000"/>
              </a:spcAft>
              <a:defRPr/>
            </a:pPr>
            <a:r>
              <a:rPr lang="en-US" sz="1200" dirty="0" smtClean="0"/>
              <a:t>Sales Tax Caseload </a:t>
            </a:r>
            <a:r>
              <a:rPr lang="en-US" sz="1200" dirty="0"/>
              <a:t>Subaccount </a:t>
            </a:r>
          </a:p>
          <a:p>
            <a:pPr algn="ctr" defTabSz="711200" eaLnBrk="0" hangingPunct="0">
              <a:lnSpc>
                <a:spcPct val="90000"/>
              </a:lnSpc>
              <a:spcAft>
                <a:spcPct val="35000"/>
              </a:spcAft>
              <a:defRPr/>
            </a:pPr>
            <a:r>
              <a:rPr lang="en-US" sz="1050" dirty="0"/>
              <a:t>(1</a:t>
            </a:r>
            <a:r>
              <a:rPr lang="en-US" sz="1050" baseline="30000" dirty="0"/>
              <a:t>st</a:t>
            </a:r>
            <a:r>
              <a:rPr lang="en-US" sz="1050" dirty="0"/>
              <a:t> call on Growth)</a:t>
            </a:r>
          </a:p>
        </p:txBody>
      </p:sp>
      <p:cxnSp>
        <p:nvCxnSpPr>
          <p:cNvPr id="25644" name="Straight Connector 61"/>
          <p:cNvCxnSpPr>
            <a:cxnSpLocks noChangeShapeType="1"/>
          </p:cNvCxnSpPr>
          <p:nvPr/>
        </p:nvCxnSpPr>
        <p:spPr bwMode="auto">
          <a:xfrm>
            <a:off x="6119813" y="3984625"/>
            <a:ext cx="0" cy="139700"/>
          </a:xfrm>
          <a:prstGeom prst="line">
            <a:avLst/>
          </a:prstGeom>
          <a:noFill/>
          <a:ln w="25400" algn="ctr">
            <a:solidFill>
              <a:srgbClr val="4E5B6F"/>
            </a:solidFill>
            <a:round/>
            <a:headEnd/>
            <a:tailEnd/>
          </a:ln>
        </p:spPr>
      </p:cxnSp>
    </p:spTree>
  </p:cSld>
  <p:clrMapOvr>
    <a:masterClrMapping/>
  </p:clrMapOvr>
  <p:transition spd="med">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74"/>
          <p:cNvSpPr txBox="1">
            <a:spLocks noChangeArrowheads="1"/>
          </p:cNvSpPr>
          <p:nvPr/>
        </p:nvSpPr>
        <p:spPr bwMode="auto">
          <a:xfrm>
            <a:off x="631825" y="163513"/>
            <a:ext cx="8001000" cy="646112"/>
          </a:xfrm>
          <a:prstGeom prst="rect">
            <a:avLst/>
          </a:prstGeom>
          <a:noFill/>
          <a:ln w="9525">
            <a:noFill/>
            <a:miter lim="800000"/>
            <a:headEnd/>
            <a:tailEnd/>
          </a:ln>
        </p:spPr>
        <p:txBody>
          <a:bodyPr>
            <a:spAutoFit/>
          </a:bodyPr>
          <a:lstStyle/>
          <a:p>
            <a:pPr algn="ctr" eaLnBrk="0" hangingPunct="0">
              <a:spcBef>
                <a:spcPct val="50000"/>
              </a:spcBef>
              <a:defRPr/>
            </a:pPr>
            <a:r>
              <a:rPr lang="en-US" sz="3600" b="1" dirty="0">
                <a:solidFill>
                  <a:schemeClr val="tx2"/>
                </a:solidFill>
                <a:latin typeface="+mj-lt"/>
              </a:rPr>
              <a:t>1991 REALIGNMENT STRUCTURE - STATE</a:t>
            </a:r>
          </a:p>
        </p:txBody>
      </p:sp>
      <p:sp>
        <p:nvSpPr>
          <p:cNvPr id="27650" name="Text Box 76"/>
          <p:cNvSpPr txBox="1">
            <a:spLocks noChangeArrowheads="1"/>
          </p:cNvSpPr>
          <p:nvPr/>
        </p:nvSpPr>
        <p:spPr bwMode="auto">
          <a:xfrm>
            <a:off x="1192213" y="649288"/>
            <a:ext cx="7094537" cy="369887"/>
          </a:xfrm>
          <a:prstGeom prst="rect">
            <a:avLst/>
          </a:prstGeom>
          <a:noFill/>
          <a:ln w="9525">
            <a:noFill/>
            <a:miter lim="800000"/>
            <a:headEnd/>
            <a:tailEnd/>
          </a:ln>
        </p:spPr>
        <p:txBody>
          <a:bodyPr>
            <a:spAutoFit/>
          </a:bodyPr>
          <a:lstStyle/>
          <a:p>
            <a:pPr algn="ctr" eaLnBrk="0" hangingPunct="0">
              <a:spcBef>
                <a:spcPct val="50000"/>
              </a:spcBef>
            </a:pPr>
            <a:r>
              <a:rPr lang="en-US" b="1" u="sng" dirty="0">
                <a:solidFill>
                  <a:schemeClr val="tx2"/>
                </a:solidFill>
              </a:rPr>
              <a:t>SALES </a:t>
            </a:r>
            <a:r>
              <a:rPr lang="en-US" b="1" u="sng" dirty="0" smtClean="0">
                <a:solidFill>
                  <a:schemeClr val="tx2"/>
                </a:solidFill>
              </a:rPr>
              <a:t>TAX/VLF </a:t>
            </a:r>
            <a:r>
              <a:rPr lang="en-US" b="1" u="sng" dirty="0">
                <a:solidFill>
                  <a:schemeClr val="tx2"/>
                </a:solidFill>
              </a:rPr>
              <a:t>DISTRIBUTIONS</a:t>
            </a:r>
          </a:p>
        </p:txBody>
      </p:sp>
      <p:sp>
        <p:nvSpPr>
          <p:cNvPr id="20" name="Freeform 19"/>
          <p:cNvSpPr/>
          <p:nvPr/>
        </p:nvSpPr>
        <p:spPr>
          <a:xfrm>
            <a:off x="3297238" y="1019175"/>
            <a:ext cx="2668587" cy="755649"/>
          </a:xfrm>
          <a:custGeom>
            <a:avLst/>
            <a:gdLst>
              <a:gd name="connsiteX0" fmla="*/ 0 w 2918499"/>
              <a:gd name="connsiteY0" fmla="*/ 0 h 609275"/>
              <a:gd name="connsiteX1" fmla="*/ 2918499 w 2918499"/>
              <a:gd name="connsiteY1" fmla="*/ 0 h 609275"/>
              <a:gd name="connsiteX2" fmla="*/ 2918499 w 2918499"/>
              <a:gd name="connsiteY2" fmla="*/ 609275 h 609275"/>
              <a:gd name="connsiteX3" fmla="*/ 0 w 2918499"/>
              <a:gd name="connsiteY3" fmla="*/ 609275 h 609275"/>
              <a:gd name="connsiteX4" fmla="*/ 0 w 2918499"/>
              <a:gd name="connsiteY4" fmla="*/ 0 h 609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499" h="609275">
                <a:moveTo>
                  <a:pt x="0" y="0"/>
                </a:moveTo>
                <a:lnTo>
                  <a:pt x="2918499" y="0"/>
                </a:lnTo>
                <a:lnTo>
                  <a:pt x="2918499" y="609275"/>
                </a:lnTo>
                <a:lnTo>
                  <a:pt x="0" y="609275"/>
                </a:lnTo>
                <a:lnTo>
                  <a:pt x="0" y="0"/>
                </a:lnTo>
                <a:close/>
              </a:path>
            </a:pathLst>
          </a:custGeom>
          <a:solidFill>
            <a:srgbClr val="D9CE79"/>
          </a:solidFill>
          <a:ln>
            <a:solidFill>
              <a:srgbClr val="4E5B6F"/>
            </a:solidFill>
          </a:ln>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lIns="15240" tIns="15240" rIns="15240" bIns="15240" spcCol="1270" anchor="ctr"/>
          <a:lstStyle/>
          <a:p>
            <a:pPr algn="ctr" defTabSz="1066800" eaLnBrk="0" hangingPunct="0">
              <a:lnSpc>
                <a:spcPct val="90000"/>
              </a:lnSpc>
              <a:spcAft>
                <a:spcPct val="35000"/>
              </a:spcAft>
              <a:defRPr/>
            </a:pPr>
            <a:r>
              <a:rPr lang="en-US" b="1" dirty="0" smtClean="0"/>
              <a:t>Sales Tax/VLF</a:t>
            </a:r>
          </a:p>
          <a:p>
            <a:pPr algn="ctr" defTabSz="1066800" eaLnBrk="0" hangingPunct="0">
              <a:lnSpc>
                <a:spcPct val="90000"/>
              </a:lnSpc>
              <a:spcAft>
                <a:spcPct val="35000"/>
              </a:spcAft>
              <a:defRPr/>
            </a:pPr>
            <a:r>
              <a:rPr lang="en-US" sz="1000" dirty="0" smtClean="0"/>
              <a:t>Source: ½ cent Sales Tax; Source: 74.9% Vehicle License Fees</a:t>
            </a:r>
          </a:p>
          <a:p>
            <a:pPr algn="ctr" defTabSz="1066800" eaLnBrk="0" hangingPunct="0">
              <a:lnSpc>
                <a:spcPct val="90000"/>
              </a:lnSpc>
              <a:spcAft>
                <a:spcPct val="35000"/>
              </a:spcAft>
              <a:defRPr/>
            </a:pPr>
            <a:r>
              <a:rPr lang="en-US" sz="1000" dirty="0" smtClean="0"/>
              <a:t> </a:t>
            </a:r>
            <a:endParaRPr lang="en-US" sz="1000" dirty="0"/>
          </a:p>
        </p:txBody>
      </p:sp>
      <p:sp>
        <p:nvSpPr>
          <p:cNvPr id="21" name="Freeform 20"/>
          <p:cNvSpPr/>
          <p:nvPr/>
        </p:nvSpPr>
        <p:spPr>
          <a:xfrm>
            <a:off x="1535113" y="1974850"/>
            <a:ext cx="1857375" cy="711200"/>
          </a:xfrm>
          <a:custGeom>
            <a:avLst/>
            <a:gdLst>
              <a:gd name="connsiteX0" fmla="*/ 0 w 1103913"/>
              <a:gd name="connsiteY0" fmla="*/ 0 h 711613"/>
              <a:gd name="connsiteX1" fmla="*/ 1103913 w 1103913"/>
              <a:gd name="connsiteY1" fmla="*/ 0 h 711613"/>
              <a:gd name="connsiteX2" fmla="*/ 1103913 w 1103913"/>
              <a:gd name="connsiteY2" fmla="*/ 711613 h 711613"/>
              <a:gd name="connsiteX3" fmla="*/ 0 w 1103913"/>
              <a:gd name="connsiteY3" fmla="*/ 711613 h 711613"/>
              <a:gd name="connsiteX4" fmla="*/ 0 w 1103913"/>
              <a:gd name="connsiteY4" fmla="*/ 0 h 71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913" h="711613">
                <a:moveTo>
                  <a:pt x="0" y="0"/>
                </a:moveTo>
                <a:lnTo>
                  <a:pt x="1103913" y="0"/>
                </a:lnTo>
                <a:lnTo>
                  <a:pt x="1103913" y="711613"/>
                </a:lnTo>
                <a:lnTo>
                  <a:pt x="0" y="711613"/>
                </a:lnTo>
                <a:lnTo>
                  <a:pt x="0" y="0"/>
                </a:lnTo>
                <a:close/>
              </a:path>
            </a:pathLst>
          </a:custGeom>
          <a:solidFill>
            <a:srgbClr val="D9CE79"/>
          </a:solidFill>
          <a:ln>
            <a:solidFill>
              <a:srgbClr val="4E5B6F"/>
            </a:solidFill>
          </a:ln>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lIns="10160" tIns="10160" rIns="10160" bIns="10160" spcCol="1270" anchor="ctr"/>
          <a:lstStyle/>
          <a:p>
            <a:pPr algn="ctr" defTabSz="711200" eaLnBrk="0" hangingPunct="0">
              <a:lnSpc>
                <a:spcPct val="90000"/>
              </a:lnSpc>
              <a:spcAft>
                <a:spcPct val="35000"/>
              </a:spcAft>
              <a:defRPr/>
            </a:pPr>
            <a:r>
              <a:rPr lang="en-US" sz="1600" b="1" dirty="0"/>
              <a:t>Sales </a:t>
            </a:r>
            <a:r>
              <a:rPr lang="en-US" sz="1600" b="1" dirty="0" smtClean="0"/>
              <a:t>Tax/VLF </a:t>
            </a:r>
            <a:r>
              <a:rPr lang="en-US" sz="1600" b="1" dirty="0"/>
              <a:t>Base Account</a:t>
            </a:r>
          </a:p>
        </p:txBody>
      </p:sp>
      <p:sp>
        <p:nvSpPr>
          <p:cNvPr id="28" name="Freeform 27"/>
          <p:cNvSpPr/>
          <p:nvPr/>
        </p:nvSpPr>
        <p:spPr>
          <a:xfrm>
            <a:off x="7083425" y="1973263"/>
            <a:ext cx="1858963" cy="712787"/>
          </a:xfrm>
          <a:custGeom>
            <a:avLst/>
            <a:gdLst>
              <a:gd name="connsiteX0" fmla="*/ 0 w 1099851"/>
              <a:gd name="connsiteY0" fmla="*/ 0 h 715678"/>
              <a:gd name="connsiteX1" fmla="*/ 1099851 w 1099851"/>
              <a:gd name="connsiteY1" fmla="*/ 0 h 715678"/>
              <a:gd name="connsiteX2" fmla="*/ 1099851 w 1099851"/>
              <a:gd name="connsiteY2" fmla="*/ 715678 h 715678"/>
              <a:gd name="connsiteX3" fmla="*/ 0 w 1099851"/>
              <a:gd name="connsiteY3" fmla="*/ 715678 h 715678"/>
              <a:gd name="connsiteX4" fmla="*/ 0 w 1099851"/>
              <a:gd name="connsiteY4" fmla="*/ 0 h 715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851" h="715678">
                <a:moveTo>
                  <a:pt x="0" y="0"/>
                </a:moveTo>
                <a:lnTo>
                  <a:pt x="1099851" y="0"/>
                </a:lnTo>
                <a:lnTo>
                  <a:pt x="1099851" y="715678"/>
                </a:lnTo>
                <a:lnTo>
                  <a:pt x="0" y="715678"/>
                </a:lnTo>
                <a:lnTo>
                  <a:pt x="0" y="0"/>
                </a:lnTo>
                <a:close/>
              </a:path>
            </a:pathLst>
          </a:custGeom>
          <a:solidFill>
            <a:srgbClr val="D9CE79"/>
          </a:solidFill>
          <a:ln>
            <a:solidFill>
              <a:srgbClr val="4E5B6F"/>
            </a:solidFill>
          </a:ln>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lIns="10160" tIns="10160" rIns="10160" bIns="10160" spcCol="1270" anchor="ctr"/>
          <a:lstStyle/>
          <a:p>
            <a:pPr algn="ctr" eaLnBrk="0" hangingPunct="0">
              <a:defRPr/>
            </a:pPr>
            <a:r>
              <a:rPr lang="en-US" sz="1600" b="1" dirty="0"/>
              <a:t>Sales </a:t>
            </a:r>
            <a:r>
              <a:rPr lang="en-US" sz="1600" b="1" dirty="0" smtClean="0"/>
              <a:t>Tax/VLF </a:t>
            </a:r>
            <a:r>
              <a:rPr lang="en-US" sz="1600" b="1" dirty="0"/>
              <a:t>Growth Account </a:t>
            </a:r>
          </a:p>
          <a:p>
            <a:pPr algn="ctr" eaLnBrk="0" hangingPunct="0">
              <a:defRPr/>
            </a:pPr>
            <a:r>
              <a:rPr lang="en-US" sz="900" dirty="0"/>
              <a:t>(Revenues in Excess of Base Payments)</a:t>
            </a:r>
          </a:p>
        </p:txBody>
      </p:sp>
      <p:cxnSp>
        <p:nvCxnSpPr>
          <p:cNvPr id="27654" name="Straight Connector 53"/>
          <p:cNvCxnSpPr>
            <a:cxnSpLocks noChangeShapeType="1"/>
          </p:cNvCxnSpPr>
          <p:nvPr/>
        </p:nvCxnSpPr>
        <p:spPr bwMode="auto">
          <a:xfrm>
            <a:off x="7977188" y="1855788"/>
            <a:ext cx="0" cy="111125"/>
          </a:xfrm>
          <a:prstGeom prst="line">
            <a:avLst/>
          </a:prstGeom>
          <a:noFill/>
          <a:ln w="25400" algn="ctr">
            <a:solidFill>
              <a:srgbClr val="4E5B6F"/>
            </a:solidFill>
            <a:round/>
            <a:headEnd/>
            <a:tailEnd/>
          </a:ln>
        </p:spPr>
      </p:cxnSp>
      <p:cxnSp>
        <p:nvCxnSpPr>
          <p:cNvPr id="27655" name="Straight Connector 54"/>
          <p:cNvCxnSpPr>
            <a:cxnSpLocks noChangeShapeType="1"/>
          </p:cNvCxnSpPr>
          <p:nvPr/>
        </p:nvCxnSpPr>
        <p:spPr bwMode="auto">
          <a:xfrm>
            <a:off x="2392363" y="1851025"/>
            <a:ext cx="0" cy="125413"/>
          </a:xfrm>
          <a:prstGeom prst="line">
            <a:avLst/>
          </a:prstGeom>
          <a:noFill/>
          <a:ln w="25400" algn="ctr">
            <a:solidFill>
              <a:srgbClr val="4E5B6F"/>
            </a:solidFill>
            <a:round/>
            <a:headEnd/>
            <a:tailEnd/>
          </a:ln>
        </p:spPr>
      </p:cxnSp>
      <p:sp>
        <p:nvSpPr>
          <p:cNvPr id="56" name="Freeform 55"/>
          <p:cNvSpPr/>
          <p:nvPr/>
        </p:nvSpPr>
        <p:spPr>
          <a:xfrm>
            <a:off x="896938" y="4106863"/>
            <a:ext cx="0" cy="354012"/>
          </a:xfrm>
          <a:custGeom>
            <a:avLst/>
            <a:gdLst/>
            <a:ahLst/>
            <a:cxnLst/>
            <a:rect l="0" t="0" r="0" b="0"/>
            <a:pathLst>
              <a:path>
                <a:moveTo>
                  <a:pt x="47929" y="0"/>
                </a:moveTo>
                <a:lnTo>
                  <a:pt x="47929" y="216477"/>
                </a:lnTo>
                <a:lnTo>
                  <a:pt x="45720" y="216477"/>
                </a:lnTo>
                <a:lnTo>
                  <a:pt x="45720" y="353986"/>
                </a:lnTo>
              </a:path>
            </a:pathLst>
          </a:custGeom>
          <a:noFill/>
          <a:ln>
            <a:prstDash val="sysDash"/>
          </a:ln>
        </p:spPr>
        <p:style>
          <a:lnRef idx="2">
            <a:scrgbClr r="0" g="0" b="0"/>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57" name="Freeform 56"/>
          <p:cNvSpPr/>
          <p:nvPr/>
        </p:nvSpPr>
        <p:spPr>
          <a:xfrm>
            <a:off x="188913" y="2957513"/>
            <a:ext cx="1350962" cy="774700"/>
          </a:xfrm>
          <a:custGeom>
            <a:avLst/>
            <a:gdLst>
              <a:gd name="connsiteX0" fmla="*/ 0 w 1618919"/>
              <a:gd name="connsiteY0" fmla="*/ 0 h 893719"/>
              <a:gd name="connsiteX1" fmla="*/ 1618919 w 1618919"/>
              <a:gd name="connsiteY1" fmla="*/ 0 h 893719"/>
              <a:gd name="connsiteX2" fmla="*/ 1618919 w 1618919"/>
              <a:gd name="connsiteY2" fmla="*/ 893719 h 893719"/>
              <a:gd name="connsiteX3" fmla="*/ 0 w 1618919"/>
              <a:gd name="connsiteY3" fmla="*/ 893719 h 893719"/>
              <a:gd name="connsiteX4" fmla="*/ 0 w 1618919"/>
              <a:gd name="connsiteY4" fmla="*/ 0 h 893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8919" h="893719">
                <a:moveTo>
                  <a:pt x="0" y="0"/>
                </a:moveTo>
                <a:lnTo>
                  <a:pt x="1618919" y="0"/>
                </a:lnTo>
                <a:lnTo>
                  <a:pt x="1618919" y="893719"/>
                </a:lnTo>
                <a:lnTo>
                  <a:pt x="0" y="893719"/>
                </a:lnTo>
                <a:lnTo>
                  <a:pt x="0" y="0"/>
                </a:lnTo>
                <a:close/>
              </a:path>
            </a:pathLst>
          </a:custGeom>
          <a:solidFill>
            <a:schemeClr val="bg2">
              <a:lumMod val="90000"/>
            </a:schemeClr>
          </a:solid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lIns="10160" tIns="10160" rIns="10160" bIns="10160" spcCol="1270" anchor="ctr"/>
          <a:lstStyle/>
          <a:p>
            <a:pPr algn="ctr" defTabSz="711200" eaLnBrk="0" hangingPunct="0">
              <a:lnSpc>
                <a:spcPct val="90000"/>
              </a:lnSpc>
              <a:spcAft>
                <a:spcPts val="0"/>
              </a:spcAft>
              <a:defRPr/>
            </a:pPr>
            <a:r>
              <a:rPr lang="en-US" sz="1400" b="1" dirty="0"/>
              <a:t>Mental Health Subaccount</a:t>
            </a:r>
            <a:r>
              <a:rPr lang="en-US" sz="1400" dirty="0"/>
              <a:t> </a:t>
            </a:r>
            <a:r>
              <a:rPr lang="en-US" sz="1400" baseline="30000" dirty="0"/>
              <a:t>a</a:t>
            </a:r>
          </a:p>
          <a:p>
            <a:pPr algn="ctr" defTabSz="711200" eaLnBrk="0" hangingPunct="0">
              <a:lnSpc>
                <a:spcPct val="90000"/>
              </a:lnSpc>
              <a:spcAft>
                <a:spcPts val="0"/>
              </a:spcAft>
              <a:defRPr/>
            </a:pPr>
            <a:r>
              <a:rPr lang="en-US" sz="900" dirty="0"/>
              <a:t>($1.12 billion base funding from 2011 Realignment)</a:t>
            </a:r>
          </a:p>
        </p:txBody>
      </p:sp>
      <p:sp>
        <p:nvSpPr>
          <p:cNvPr id="58" name="Freeform 57"/>
          <p:cNvSpPr/>
          <p:nvPr/>
        </p:nvSpPr>
        <p:spPr>
          <a:xfrm>
            <a:off x="427038" y="4127500"/>
            <a:ext cx="1096962" cy="914400"/>
          </a:xfrm>
          <a:custGeom>
            <a:avLst/>
            <a:gdLst>
              <a:gd name="connsiteX0" fmla="*/ 0 w 1323512"/>
              <a:gd name="connsiteY0" fmla="*/ 0 h 822961"/>
              <a:gd name="connsiteX1" fmla="*/ 1323512 w 1323512"/>
              <a:gd name="connsiteY1" fmla="*/ 0 h 822961"/>
              <a:gd name="connsiteX2" fmla="*/ 1323512 w 1323512"/>
              <a:gd name="connsiteY2" fmla="*/ 822961 h 822961"/>
              <a:gd name="connsiteX3" fmla="*/ 0 w 1323512"/>
              <a:gd name="connsiteY3" fmla="*/ 822961 h 822961"/>
              <a:gd name="connsiteX4" fmla="*/ 0 w 1323512"/>
              <a:gd name="connsiteY4" fmla="*/ 0 h 822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512" h="822961">
                <a:moveTo>
                  <a:pt x="0" y="0"/>
                </a:moveTo>
                <a:lnTo>
                  <a:pt x="1323512" y="0"/>
                </a:lnTo>
                <a:lnTo>
                  <a:pt x="1323512" y="822961"/>
                </a:lnTo>
                <a:lnTo>
                  <a:pt x="0" y="822961"/>
                </a:lnTo>
                <a:lnTo>
                  <a:pt x="0" y="0"/>
                </a:lnTo>
                <a:close/>
              </a:path>
            </a:pathLst>
          </a:custGeom>
          <a:solidFill>
            <a:schemeClr val="bg2">
              <a:lumMod val="90000"/>
            </a:schemeClr>
          </a:solid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lIns="10160" tIns="10160" rIns="10160" bIns="10160" spcCol="1270" anchor="ctr"/>
          <a:lstStyle/>
          <a:p>
            <a:pPr algn="ctr" defTabSz="711200" eaLnBrk="0" hangingPunct="0">
              <a:lnSpc>
                <a:spcPct val="90000"/>
              </a:lnSpc>
              <a:spcAft>
                <a:spcPct val="35000"/>
              </a:spcAft>
              <a:defRPr/>
            </a:pPr>
            <a:r>
              <a:rPr lang="en-US" sz="1400" dirty="0"/>
              <a:t>CalWORKs MOE </a:t>
            </a:r>
            <a:r>
              <a:rPr lang="en-US" sz="1400" baseline="30000" dirty="0"/>
              <a:t>b</a:t>
            </a:r>
          </a:p>
          <a:p>
            <a:pPr algn="ctr" defTabSz="711200" eaLnBrk="0" hangingPunct="0">
              <a:lnSpc>
                <a:spcPct val="90000"/>
              </a:lnSpc>
              <a:spcAft>
                <a:spcPct val="35000"/>
              </a:spcAft>
              <a:defRPr/>
            </a:pPr>
            <a:r>
              <a:rPr lang="en-US" sz="1200" dirty="0"/>
              <a:t>(capped at $1.12 billion)</a:t>
            </a:r>
          </a:p>
        </p:txBody>
      </p:sp>
      <p:sp>
        <p:nvSpPr>
          <p:cNvPr id="60" name="Freeform 59"/>
          <p:cNvSpPr/>
          <p:nvPr/>
        </p:nvSpPr>
        <p:spPr>
          <a:xfrm>
            <a:off x="3043238" y="2954338"/>
            <a:ext cx="1250950" cy="777875"/>
          </a:xfrm>
          <a:custGeom>
            <a:avLst/>
            <a:gdLst>
              <a:gd name="connsiteX0" fmla="*/ 0 w 1600794"/>
              <a:gd name="connsiteY0" fmla="*/ 0 h 892436"/>
              <a:gd name="connsiteX1" fmla="*/ 1600794 w 1600794"/>
              <a:gd name="connsiteY1" fmla="*/ 0 h 892436"/>
              <a:gd name="connsiteX2" fmla="*/ 1600794 w 1600794"/>
              <a:gd name="connsiteY2" fmla="*/ 892436 h 892436"/>
              <a:gd name="connsiteX3" fmla="*/ 0 w 1600794"/>
              <a:gd name="connsiteY3" fmla="*/ 892436 h 892436"/>
              <a:gd name="connsiteX4" fmla="*/ 0 w 1600794"/>
              <a:gd name="connsiteY4" fmla="*/ 0 h 892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794" h="892436">
                <a:moveTo>
                  <a:pt x="0" y="0"/>
                </a:moveTo>
                <a:lnTo>
                  <a:pt x="1600794" y="0"/>
                </a:lnTo>
                <a:lnTo>
                  <a:pt x="1600794" y="892436"/>
                </a:lnTo>
                <a:lnTo>
                  <a:pt x="0" y="892436"/>
                </a:lnTo>
                <a:lnTo>
                  <a:pt x="0" y="0"/>
                </a:lnTo>
                <a:close/>
              </a:path>
            </a:pathLst>
          </a:custGeom>
          <a:solidFill>
            <a:srgbClr val="FFFF00"/>
          </a:solid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lIns="10160" tIns="10160" rIns="10160" bIns="10160" spcCol="1270" anchor="ctr"/>
          <a:lstStyle/>
          <a:p>
            <a:pPr algn="ctr" defTabSz="711200" eaLnBrk="0" hangingPunct="0">
              <a:lnSpc>
                <a:spcPct val="90000"/>
              </a:lnSpc>
              <a:spcAft>
                <a:spcPct val="35000"/>
              </a:spcAft>
              <a:defRPr/>
            </a:pPr>
            <a:r>
              <a:rPr lang="en-US" sz="1400" b="1" dirty="0"/>
              <a:t>Health </a:t>
            </a:r>
          </a:p>
          <a:p>
            <a:pPr algn="ctr" defTabSz="711200" eaLnBrk="0" hangingPunct="0">
              <a:lnSpc>
                <a:spcPct val="90000"/>
              </a:lnSpc>
              <a:spcAft>
                <a:spcPct val="35000"/>
              </a:spcAft>
              <a:defRPr/>
            </a:pPr>
            <a:r>
              <a:rPr lang="en-US" sz="1400" b="1" dirty="0"/>
              <a:t>Subaccount</a:t>
            </a:r>
          </a:p>
        </p:txBody>
      </p:sp>
      <p:sp>
        <p:nvSpPr>
          <p:cNvPr id="61" name="Freeform 60"/>
          <p:cNvSpPr/>
          <p:nvPr/>
        </p:nvSpPr>
        <p:spPr>
          <a:xfrm>
            <a:off x="1662113" y="2954338"/>
            <a:ext cx="1250950" cy="777875"/>
          </a:xfrm>
          <a:custGeom>
            <a:avLst/>
            <a:gdLst>
              <a:gd name="connsiteX0" fmla="*/ 0 w 1604370"/>
              <a:gd name="connsiteY0" fmla="*/ 0 h 892436"/>
              <a:gd name="connsiteX1" fmla="*/ 1604370 w 1604370"/>
              <a:gd name="connsiteY1" fmla="*/ 0 h 892436"/>
              <a:gd name="connsiteX2" fmla="*/ 1604370 w 1604370"/>
              <a:gd name="connsiteY2" fmla="*/ 892436 h 892436"/>
              <a:gd name="connsiteX3" fmla="*/ 0 w 1604370"/>
              <a:gd name="connsiteY3" fmla="*/ 892436 h 892436"/>
              <a:gd name="connsiteX4" fmla="*/ 0 w 1604370"/>
              <a:gd name="connsiteY4" fmla="*/ 0 h 892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4370" h="892436">
                <a:moveTo>
                  <a:pt x="0" y="0"/>
                </a:moveTo>
                <a:lnTo>
                  <a:pt x="1604370" y="0"/>
                </a:lnTo>
                <a:lnTo>
                  <a:pt x="1604370" y="892436"/>
                </a:lnTo>
                <a:lnTo>
                  <a:pt x="0" y="892436"/>
                </a:lnTo>
                <a:lnTo>
                  <a:pt x="0" y="0"/>
                </a:lnTo>
                <a:close/>
              </a:path>
            </a:pathLst>
          </a:custGeom>
          <a:solidFill>
            <a:schemeClr val="accent1">
              <a:lumMod val="60000"/>
              <a:lumOff val="40000"/>
            </a:schemeClr>
          </a:solid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lIns="10160" tIns="10160" rIns="10160" bIns="10160" spcCol="1270" anchor="ctr"/>
          <a:lstStyle/>
          <a:p>
            <a:pPr algn="ctr" defTabSz="711200" eaLnBrk="0" hangingPunct="0">
              <a:lnSpc>
                <a:spcPct val="90000"/>
              </a:lnSpc>
              <a:spcAft>
                <a:spcPct val="35000"/>
              </a:spcAft>
              <a:defRPr/>
            </a:pPr>
            <a:r>
              <a:rPr lang="en-US" sz="1400" b="1" dirty="0"/>
              <a:t>Social Services Subaccount</a:t>
            </a:r>
          </a:p>
        </p:txBody>
      </p:sp>
      <p:sp>
        <p:nvSpPr>
          <p:cNvPr id="65" name="Freeform 64"/>
          <p:cNvSpPr/>
          <p:nvPr/>
        </p:nvSpPr>
        <p:spPr>
          <a:xfrm>
            <a:off x="6761163" y="4127500"/>
            <a:ext cx="1100137" cy="914400"/>
          </a:xfrm>
          <a:custGeom>
            <a:avLst/>
            <a:gdLst>
              <a:gd name="connsiteX0" fmla="*/ 0 w 1323512"/>
              <a:gd name="connsiteY0" fmla="*/ 0 h 822961"/>
              <a:gd name="connsiteX1" fmla="*/ 1323512 w 1323512"/>
              <a:gd name="connsiteY1" fmla="*/ 0 h 822961"/>
              <a:gd name="connsiteX2" fmla="*/ 1323512 w 1323512"/>
              <a:gd name="connsiteY2" fmla="*/ 822961 h 822961"/>
              <a:gd name="connsiteX3" fmla="*/ 0 w 1323512"/>
              <a:gd name="connsiteY3" fmla="*/ 822961 h 822961"/>
              <a:gd name="connsiteX4" fmla="*/ 0 w 1323512"/>
              <a:gd name="connsiteY4" fmla="*/ 0 h 822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512" h="822961">
                <a:moveTo>
                  <a:pt x="0" y="0"/>
                </a:moveTo>
                <a:lnTo>
                  <a:pt x="1323512" y="0"/>
                </a:lnTo>
                <a:lnTo>
                  <a:pt x="1323512" y="822961"/>
                </a:lnTo>
                <a:lnTo>
                  <a:pt x="0" y="822961"/>
                </a:lnTo>
                <a:lnTo>
                  <a:pt x="0" y="0"/>
                </a:lnTo>
                <a:close/>
              </a:path>
            </a:pathLst>
          </a:custGeom>
          <a:solidFill>
            <a:srgbClr val="FFFFCC"/>
          </a:solid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lIns="10160" tIns="10160" rIns="10160" bIns="10160" spcCol="1270" anchor="ctr"/>
          <a:lstStyle/>
          <a:p>
            <a:pPr algn="ctr" defTabSz="711200" eaLnBrk="0" hangingPunct="0">
              <a:lnSpc>
                <a:spcPct val="90000"/>
              </a:lnSpc>
              <a:spcAft>
                <a:spcPts val="0"/>
              </a:spcAft>
              <a:defRPr/>
            </a:pPr>
            <a:r>
              <a:rPr lang="en-US" sz="1400" dirty="0"/>
              <a:t>CMSP Growth</a:t>
            </a:r>
          </a:p>
          <a:p>
            <a:pPr algn="ctr" defTabSz="711200" eaLnBrk="0" hangingPunct="0">
              <a:lnSpc>
                <a:spcPct val="90000"/>
              </a:lnSpc>
              <a:spcAft>
                <a:spcPts val="0"/>
              </a:spcAft>
              <a:defRPr/>
            </a:pPr>
            <a:r>
              <a:rPr lang="en-US" sz="900" dirty="0"/>
              <a:t>(2</a:t>
            </a:r>
            <a:r>
              <a:rPr lang="en-US" sz="900" baseline="30000" dirty="0"/>
              <a:t>nd</a:t>
            </a:r>
            <a:r>
              <a:rPr lang="en-US" sz="900" dirty="0"/>
              <a:t> call on Growth; 4.027% plus 4.027% </a:t>
            </a:r>
          </a:p>
          <a:p>
            <a:pPr algn="ctr" defTabSz="711200" eaLnBrk="0" hangingPunct="0">
              <a:lnSpc>
                <a:spcPct val="90000"/>
              </a:lnSpc>
              <a:spcAft>
                <a:spcPts val="0"/>
              </a:spcAft>
              <a:defRPr/>
            </a:pPr>
            <a:r>
              <a:rPr lang="en-US" sz="900" dirty="0"/>
              <a:t>of caseload growth paid if over $20M</a:t>
            </a:r>
            <a:r>
              <a:rPr lang="en-US" sz="1000" dirty="0"/>
              <a:t>)</a:t>
            </a:r>
          </a:p>
        </p:txBody>
      </p:sp>
      <p:sp>
        <p:nvSpPr>
          <p:cNvPr id="66" name="Freeform 65"/>
          <p:cNvSpPr/>
          <p:nvPr/>
        </p:nvSpPr>
        <p:spPr>
          <a:xfrm>
            <a:off x="7945438" y="4127500"/>
            <a:ext cx="1095375" cy="914400"/>
          </a:xfrm>
          <a:custGeom>
            <a:avLst/>
            <a:gdLst>
              <a:gd name="connsiteX0" fmla="*/ 0 w 1323512"/>
              <a:gd name="connsiteY0" fmla="*/ 0 h 822961"/>
              <a:gd name="connsiteX1" fmla="*/ 1323512 w 1323512"/>
              <a:gd name="connsiteY1" fmla="*/ 0 h 822961"/>
              <a:gd name="connsiteX2" fmla="*/ 1323512 w 1323512"/>
              <a:gd name="connsiteY2" fmla="*/ 822961 h 822961"/>
              <a:gd name="connsiteX3" fmla="*/ 0 w 1323512"/>
              <a:gd name="connsiteY3" fmla="*/ 822961 h 822961"/>
              <a:gd name="connsiteX4" fmla="*/ 0 w 1323512"/>
              <a:gd name="connsiteY4" fmla="*/ 0 h 822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512" h="822961">
                <a:moveTo>
                  <a:pt x="0" y="0"/>
                </a:moveTo>
                <a:lnTo>
                  <a:pt x="1323512" y="0"/>
                </a:lnTo>
                <a:lnTo>
                  <a:pt x="1323512" y="822961"/>
                </a:lnTo>
                <a:lnTo>
                  <a:pt x="0" y="822961"/>
                </a:lnTo>
                <a:lnTo>
                  <a:pt x="0" y="0"/>
                </a:lnTo>
                <a:close/>
              </a:path>
            </a:pathLst>
          </a:custGeom>
          <a:solidFill>
            <a:srgbClr val="D9CE79"/>
          </a:solid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lIns="10160" tIns="10160" rIns="10160" bIns="10160" spcCol="1270" anchor="ctr"/>
          <a:lstStyle/>
          <a:p>
            <a:pPr algn="ctr" defTabSz="711200" eaLnBrk="0" hangingPunct="0">
              <a:lnSpc>
                <a:spcPct val="90000"/>
              </a:lnSpc>
              <a:spcAft>
                <a:spcPct val="35000"/>
              </a:spcAft>
              <a:defRPr/>
            </a:pPr>
            <a:r>
              <a:rPr lang="en-US" sz="1400" dirty="0"/>
              <a:t>General Growth</a:t>
            </a:r>
          </a:p>
          <a:p>
            <a:pPr algn="ctr" defTabSz="711200" eaLnBrk="0" hangingPunct="0">
              <a:lnSpc>
                <a:spcPct val="90000"/>
              </a:lnSpc>
              <a:spcAft>
                <a:spcPct val="35000"/>
              </a:spcAft>
              <a:defRPr/>
            </a:pPr>
            <a:r>
              <a:rPr lang="en-US" sz="1100" dirty="0"/>
              <a:t>(remaining Growth)</a:t>
            </a:r>
          </a:p>
        </p:txBody>
      </p:sp>
      <p:sp>
        <p:nvSpPr>
          <p:cNvPr id="67" name="Freeform 66"/>
          <p:cNvSpPr/>
          <p:nvPr/>
        </p:nvSpPr>
        <p:spPr>
          <a:xfrm>
            <a:off x="5327650" y="5451475"/>
            <a:ext cx="1206500" cy="841375"/>
          </a:xfrm>
          <a:custGeom>
            <a:avLst/>
            <a:gdLst>
              <a:gd name="connsiteX0" fmla="*/ 0 w 1184249"/>
              <a:gd name="connsiteY0" fmla="*/ 0 h 446411"/>
              <a:gd name="connsiteX1" fmla="*/ 1184249 w 1184249"/>
              <a:gd name="connsiteY1" fmla="*/ 0 h 446411"/>
              <a:gd name="connsiteX2" fmla="*/ 1184249 w 1184249"/>
              <a:gd name="connsiteY2" fmla="*/ 446411 h 446411"/>
              <a:gd name="connsiteX3" fmla="*/ 0 w 1184249"/>
              <a:gd name="connsiteY3" fmla="*/ 446411 h 446411"/>
              <a:gd name="connsiteX4" fmla="*/ 0 w 1184249"/>
              <a:gd name="connsiteY4" fmla="*/ 0 h 44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4249" h="446411">
                <a:moveTo>
                  <a:pt x="0" y="0"/>
                </a:moveTo>
                <a:lnTo>
                  <a:pt x="1184249" y="0"/>
                </a:lnTo>
                <a:lnTo>
                  <a:pt x="1184249" y="446411"/>
                </a:lnTo>
                <a:lnTo>
                  <a:pt x="0" y="446411"/>
                </a:lnTo>
                <a:lnTo>
                  <a:pt x="0" y="0"/>
                </a:lnTo>
                <a:close/>
              </a:path>
            </a:pathLst>
          </a:custGeom>
          <a:solidFill>
            <a:schemeClr val="bg2">
              <a:lumMod val="90000"/>
            </a:schemeClr>
          </a:solid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lIns="7620" tIns="7620" rIns="7620" bIns="7620" spcCol="1270" anchor="ctr"/>
          <a:lstStyle/>
          <a:p>
            <a:pPr algn="ctr" defTabSz="533400" eaLnBrk="0" hangingPunct="0">
              <a:lnSpc>
                <a:spcPct val="90000"/>
              </a:lnSpc>
              <a:spcAft>
                <a:spcPct val="35000"/>
              </a:spcAft>
              <a:defRPr/>
            </a:pPr>
            <a:r>
              <a:rPr lang="en-US" sz="1200" dirty="0"/>
              <a:t>Mental Health</a:t>
            </a:r>
          </a:p>
          <a:p>
            <a:pPr algn="ctr" defTabSz="533400" eaLnBrk="0" hangingPunct="0">
              <a:lnSpc>
                <a:spcPct val="90000"/>
              </a:lnSpc>
              <a:spcAft>
                <a:spcPct val="35000"/>
              </a:spcAft>
              <a:defRPr/>
            </a:pPr>
            <a:r>
              <a:rPr lang="en-US" sz="1000" dirty="0"/>
              <a:t>(approx. 40%)</a:t>
            </a:r>
          </a:p>
        </p:txBody>
      </p:sp>
      <p:sp>
        <p:nvSpPr>
          <p:cNvPr id="68" name="Freeform 67"/>
          <p:cNvSpPr/>
          <p:nvPr/>
        </p:nvSpPr>
        <p:spPr>
          <a:xfrm>
            <a:off x="6604000" y="5451475"/>
            <a:ext cx="1208088" cy="841375"/>
          </a:xfrm>
          <a:custGeom>
            <a:avLst/>
            <a:gdLst>
              <a:gd name="connsiteX0" fmla="*/ 0 w 1184249"/>
              <a:gd name="connsiteY0" fmla="*/ 0 h 482405"/>
              <a:gd name="connsiteX1" fmla="*/ 1184249 w 1184249"/>
              <a:gd name="connsiteY1" fmla="*/ 0 h 482405"/>
              <a:gd name="connsiteX2" fmla="*/ 1184249 w 1184249"/>
              <a:gd name="connsiteY2" fmla="*/ 482405 h 482405"/>
              <a:gd name="connsiteX3" fmla="*/ 0 w 1184249"/>
              <a:gd name="connsiteY3" fmla="*/ 482405 h 482405"/>
              <a:gd name="connsiteX4" fmla="*/ 0 w 1184249"/>
              <a:gd name="connsiteY4" fmla="*/ 0 h 48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4249" h="482405">
                <a:moveTo>
                  <a:pt x="0" y="0"/>
                </a:moveTo>
                <a:lnTo>
                  <a:pt x="1184249" y="0"/>
                </a:lnTo>
                <a:lnTo>
                  <a:pt x="1184249" y="482405"/>
                </a:lnTo>
                <a:lnTo>
                  <a:pt x="0" y="482405"/>
                </a:lnTo>
                <a:lnTo>
                  <a:pt x="0" y="0"/>
                </a:lnTo>
                <a:close/>
              </a:path>
            </a:pathLst>
          </a:custGeom>
          <a:solidFill>
            <a:srgbClr val="FFFF00"/>
          </a:solid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lIns="7620" tIns="7620" rIns="7620" bIns="7620" spcCol="1270" anchor="ctr"/>
          <a:lstStyle/>
          <a:p>
            <a:pPr algn="ctr" defTabSz="533400" eaLnBrk="0" hangingPunct="0">
              <a:lnSpc>
                <a:spcPct val="90000"/>
              </a:lnSpc>
              <a:spcAft>
                <a:spcPct val="35000"/>
              </a:spcAft>
              <a:defRPr/>
            </a:pPr>
            <a:r>
              <a:rPr lang="en-US" sz="1200" dirty="0"/>
              <a:t>Health</a:t>
            </a:r>
          </a:p>
          <a:p>
            <a:pPr algn="ctr" defTabSz="533400" eaLnBrk="0" hangingPunct="0">
              <a:lnSpc>
                <a:spcPct val="90000"/>
              </a:lnSpc>
              <a:spcAft>
                <a:spcPct val="35000"/>
              </a:spcAft>
              <a:defRPr/>
            </a:pPr>
            <a:r>
              <a:rPr lang="en-US" sz="1000" dirty="0"/>
              <a:t>(approx. 18.45%)</a:t>
            </a:r>
          </a:p>
        </p:txBody>
      </p:sp>
      <p:sp>
        <p:nvSpPr>
          <p:cNvPr id="69" name="Freeform 68"/>
          <p:cNvSpPr/>
          <p:nvPr/>
        </p:nvSpPr>
        <p:spPr>
          <a:xfrm>
            <a:off x="7900988" y="5454650"/>
            <a:ext cx="1201737" cy="838200"/>
          </a:xfrm>
          <a:custGeom>
            <a:avLst/>
            <a:gdLst>
              <a:gd name="connsiteX0" fmla="*/ 0 w 1184249"/>
              <a:gd name="connsiteY0" fmla="*/ 0 h 491776"/>
              <a:gd name="connsiteX1" fmla="*/ 1184249 w 1184249"/>
              <a:gd name="connsiteY1" fmla="*/ 0 h 491776"/>
              <a:gd name="connsiteX2" fmla="*/ 1184249 w 1184249"/>
              <a:gd name="connsiteY2" fmla="*/ 491776 h 491776"/>
              <a:gd name="connsiteX3" fmla="*/ 0 w 1184249"/>
              <a:gd name="connsiteY3" fmla="*/ 491776 h 491776"/>
              <a:gd name="connsiteX4" fmla="*/ 0 w 1184249"/>
              <a:gd name="connsiteY4" fmla="*/ 0 h 491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4249" h="491776">
                <a:moveTo>
                  <a:pt x="0" y="0"/>
                </a:moveTo>
                <a:lnTo>
                  <a:pt x="1184249" y="0"/>
                </a:lnTo>
                <a:lnTo>
                  <a:pt x="1184249" y="491776"/>
                </a:lnTo>
                <a:lnTo>
                  <a:pt x="0" y="491776"/>
                </a:lnTo>
                <a:lnTo>
                  <a:pt x="0" y="0"/>
                </a:lnTo>
                <a:close/>
              </a:path>
            </a:pathLst>
          </a:custGeom>
          <a:solidFill>
            <a:schemeClr val="accent5">
              <a:lumMod val="20000"/>
              <a:lumOff val="80000"/>
            </a:schemeClr>
          </a:solid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lIns="7620" tIns="7620" rIns="7620" bIns="7620" spcCol="1270" anchor="ctr"/>
          <a:lstStyle/>
          <a:p>
            <a:pPr algn="ctr" defTabSz="533400" eaLnBrk="0" hangingPunct="0">
              <a:lnSpc>
                <a:spcPct val="90000"/>
              </a:lnSpc>
              <a:spcAft>
                <a:spcPts val="0"/>
              </a:spcAft>
              <a:defRPr/>
            </a:pPr>
            <a:r>
              <a:rPr lang="en-US" sz="1200" dirty="0"/>
              <a:t>Child Poverty &amp; Family Supplemental Support</a:t>
            </a:r>
          </a:p>
          <a:p>
            <a:pPr algn="ctr" defTabSz="533400" eaLnBrk="0" hangingPunct="0">
              <a:lnSpc>
                <a:spcPct val="90000"/>
              </a:lnSpc>
              <a:spcAft>
                <a:spcPts val="0"/>
              </a:spcAft>
              <a:defRPr/>
            </a:pPr>
            <a:r>
              <a:rPr lang="en-US" sz="1000" dirty="0"/>
              <a:t>(remaining growth)</a:t>
            </a:r>
          </a:p>
        </p:txBody>
      </p:sp>
      <p:sp>
        <p:nvSpPr>
          <p:cNvPr id="70" name="Freeform 69"/>
          <p:cNvSpPr/>
          <p:nvPr/>
        </p:nvSpPr>
        <p:spPr>
          <a:xfrm>
            <a:off x="1938338" y="4127500"/>
            <a:ext cx="1096962" cy="914400"/>
          </a:xfrm>
          <a:custGeom>
            <a:avLst/>
            <a:gdLst>
              <a:gd name="connsiteX0" fmla="*/ 0 w 1323512"/>
              <a:gd name="connsiteY0" fmla="*/ 0 h 822961"/>
              <a:gd name="connsiteX1" fmla="*/ 1323512 w 1323512"/>
              <a:gd name="connsiteY1" fmla="*/ 0 h 822961"/>
              <a:gd name="connsiteX2" fmla="*/ 1323512 w 1323512"/>
              <a:gd name="connsiteY2" fmla="*/ 822961 h 822961"/>
              <a:gd name="connsiteX3" fmla="*/ 0 w 1323512"/>
              <a:gd name="connsiteY3" fmla="*/ 822961 h 822961"/>
              <a:gd name="connsiteX4" fmla="*/ 0 w 1323512"/>
              <a:gd name="connsiteY4" fmla="*/ 0 h 822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512" h="822961">
                <a:moveTo>
                  <a:pt x="0" y="0"/>
                </a:moveTo>
                <a:lnTo>
                  <a:pt x="1323512" y="0"/>
                </a:lnTo>
                <a:lnTo>
                  <a:pt x="1323512" y="822961"/>
                </a:lnTo>
                <a:lnTo>
                  <a:pt x="0" y="822961"/>
                </a:lnTo>
                <a:lnTo>
                  <a:pt x="0" y="0"/>
                </a:lnTo>
                <a:close/>
              </a:path>
            </a:pathLst>
          </a:custGeom>
          <a:solidFill>
            <a:srgbClr val="FFFF00"/>
          </a:solid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lIns="12065" tIns="12065" rIns="12065" bIns="12065" spcCol="1270" anchor="ctr"/>
          <a:lstStyle/>
          <a:p>
            <a:pPr algn="ctr" defTabSz="711200" eaLnBrk="0" hangingPunct="0">
              <a:lnSpc>
                <a:spcPct val="90000"/>
              </a:lnSpc>
              <a:spcAft>
                <a:spcPct val="35000"/>
              </a:spcAft>
              <a:defRPr/>
            </a:pPr>
            <a:r>
              <a:rPr lang="en-US" sz="1200" dirty="0"/>
              <a:t>County Allocations</a:t>
            </a:r>
          </a:p>
        </p:txBody>
      </p:sp>
      <p:sp>
        <p:nvSpPr>
          <p:cNvPr id="71" name="Freeform 70"/>
          <p:cNvSpPr/>
          <p:nvPr/>
        </p:nvSpPr>
        <p:spPr>
          <a:xfrm>
            <a:off x="4294188" y="4127500"/>
            <a:ext cx="1096962" cy="914400"/>
          </a:xfrm>
          <a:custGeom>
            <a:avLst/>
            <a:gdLst>
              <a:gd name="connsiteX0" fmla="*/ 0 w 1323512"/>
              <a:gd name="connsiteY0" fmla="*/ 0 h 822961"/>
              <a:gd name="connsiteX1" fmla="*/ 1323512 w 1323512"/>
              <a:gd name="connsiteY1" fmla="*/ 0 h 822961"/>
              <a:gd name="connsiteX2" fmla="*/ 1323512 w 1323512"/>
              <a:gd name="connsiteY2" fmla="*/ 822961 h 822961"/>
              <a:gd name="connsiteX3" fmla="*/ 0 w 1323512"/>
              <a:gd name="connsiteY3" fmla="*/ 822961 h 822961"/>
              <a:gd name="connsiteX4" fmla="*/ 0 w 1323512"/>
              <a:gd name="connsiteY4" fmla="*/ 0 h 822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512" h="822961">
                <a:moveTo>
                  <a:pt x="0" y="0"/>
                </a:moveTo>
                <a:lnTo>
                  <a:pt x="1323512" y="0"/>
                </a:lnTo>
                <a:lnTo>
                  <a:pt x="1323512" y="822961"/>
                </a:lnTo>
                <a:lnTo>
                  <a:pt x="0" y="822961"/>
                </a:lnTo>
                <a:lnTo>
                  <a:pt x="0" y="0"/>
                </a:lnTo>
                <a:close/>
              </a:path>
            </a:pathLst>
          </a:custGeom>
          <a:solidFill>
            <a:srgbClr val="FFFFCC"/>
          </a:solid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lIns="12065" tIns="12065" rIns="12065" bIns="12065" spcCol="1270" anchor="ctr"/>
          <a:lstStyle/>
          <a:p>
            <a:pPr algn="ctr" defTabSz="711200" eaLnBrk="0" hangingPunct="0">
              <a:lnSpc>
                <a:spcPct val="90000"/>
              </a:lnSpc>
              <a:spcAft>
                <a:spcPct val="35000"/>
              </a:spcAft>
              <a:defRPr/>
            </a:pPr>
            <a:r>
              <a:rPr lang="en-US" sz="1200" dirty="0"/>
              <a:t>CMSP </a:t>
            </a:r>
          </a:p>
          <a:p>
            <a:pPr algn="ctr" defTabSz="711200" eaLnBrk="0" hangingPunct="0">
              <a:lnSpc>
                <a:spcPct val="90000"/>
              </a:lnSpc>
              <a:spcAft>
                <a:spcPct val="35000"/>
              </a:spcAft>
              <a:defRPr/>
            </a:pPr>
            <a:r>
              <a:rPr lang="en-US" sz="1100" dirty="0"/>
              <a:t>(County Shares)</a:t>
            </a:r>
          </a:p>
        </p:txBody>
      </p:sp>
      <p:sp>
        <p:nvSpPr>
          <p:cNvPr id="72" name="TextBox 4"/>
          <p:cNvSpPr txBox="1">
            <a:spLocks noChangeArrowheads="1"/>
          </p:cNvSpPr>
          <p:nvPr/>
        </p:nvSpPr>
        <p:spPr bwMode="auto">
          <a:xfrm>
            <a:off x="188913" y="5692775"/>
            <a:ext cx="3941762" cy="285750"/>
          </a:xfrm>
          <a:prstGeom prst="rect">
            <a:avLst/>
          </a:prstGeom>
          <a:solidFill>
            <a:srgbClr val="FFFFCC"/>
          </a:solidFill>
          <a:ln>
            <a:headEnd/>
            <a:tailEnd/>
          </a:ln>
        </p:spPr>
        <p:style>
          <a:lnRef idx="2">
            <a:schemeClr val="accent3"/>
          </a:lnRef>
          <a:fillRef idx="1">
            <a:schemeClr val="lt1"/>
          </a:fillRef>
          <a:effectRef idx="0">
            <a:schemeClr val="accent3"/>
          </a:effectRef>
          <a:fontRef idx="minor">
            <a:schemeClr val="dk1"/>
          </a:fontRef>
        </p:style>
        <p:txBody>
          <a:bodyPr>
            <a:spAutoFit/>
          </a:bodyPr>
          <a:lstStyle/>
          <a:p>
            <a:pPr marL="228600" indent="-228600" eaLnBrk="0" hangingPunct="0">
              <a:buFont typeface="Calibri" pitchFamily="34" charset="0"/>
              <a:buNone/>
              <a:defRPr/>
            </a:pPr>
            <a:r>
              <a:rPr lang="en-US" sz="1100" dirty="0">
                <a:solidFill>
                  <a:srgbClr val="4E5B6F"/>
                </a:solidFill>
                <a:cs typeface="Times New Roman" pitchFamily="18" charset="0"/>
              </a:rPr>
              <a:t>If CalWORKs has reached cap, funds in excess go to Mental Health</a:t>
            </a:r>
          </a:p>
        </p:txBody>
      </p:sp>
      <p:cxnSp>
        <p:nvCxnSpPr>
          <p:cNvPr id="27669" name="Straight Connector 72"/>
          <p:cNvCxnSpPr>
            <a:cxnSpLocks noChangeShapeType="1"/>
          </p:cNvCxnSpPr>
          <p:nvPr/>
        </p:nvCxnSpPr>
        <p:spPr bwMode="auto">
          <a:xfrm>
            <a:off x="2486025" y="3922713"/>
            <a:ext cx="2355850" cy="0"/>
          </a:xfrm>
          <a:prstGeom prst="line">
            <a:avLst/>
          </a:prstGeom>
          <a:noFill/>
          <a:ln w="25400" algn="ctr">
            <a:solidFill>
              <a:srgbClr val="4E5B6F"/>
            </a:solidFill>
            <a:round/>
            <a:headEnd/>
            <a:tailEnd/>
          </a:ln>
        </p:spPr>
      </p:cxnSp>
      <p:cxnSp>
        <p:nvCxnSpPr>
          <p:cNvPr id="27670" name="Straight Connector 73"/>
          <p:cNvCxnSpPr>
            <a:cxnSpLocks noChangeShapeType="1"/>
          </p:cNvCxnSpPr>
          <p:nvPr/>
        </p:nvCxnSpPr>
        <p:spPr bwMode="auto">
          <a:xfrm>
            <a:off x="2486025" y="3922713"/>
            <a:ext cx="0" cy="201612"/>
          </a:xfrm>
          <a:prstGeom prst="line">
            <a:avLst/>
          </a:prstGeom>
          <a:noFill/>
          <a:ln w="25400" algn="ctr">
            <a:solidFill>
              <a:srgbClr val="4E5B6F"/>
            </a:solidFill>
            <a:round/>
            <a:headEnd/>
            <a:tailEnd/>
          </a:ln>
        </p:spPr>
      </p:cxnSp>
      <p:cxnSp>
        <p:nvCxnSpPr>
          <p:cNvPr id="27671" name="Straight Connector 75"/>
          <p:cNvCxnSpPr>
            <a:cxnSpLocks noChangeShapeType="1"/>
          </p:cNvCxnSpPr>
          <p:nvPr/>
        </p:nvCxnSpPr>
        <p:spPr bwMode="auto">
          <a:xfrm>
            <a:off x="3663950" y="3722688"/>
            <a:ext cx="0" cy="188912"/>
          </a:xfrm>
          <a:prstGeom prst="line">
            <a:avLst/>
          </a:prstGeom>
          <a:noFill/>
          <a:ln w="25400" algn="ctr">
            <a:solidFill>
              <a:srgbClr val="4E5B6F"/>
            </a:solidFill>
            <a:round/>
            <a:headEnd/>
            <a:tailEnd/>
          </a:ln>
        </p:spPr>
      </p:cxnSp>
      <p:cxnSp>
        <p:nvCxnSpPr>
          <p:cNvPr id="27672" name="Straight Connector 76"/>
          <p:cNvCxnSpPr>
            <a:cxnSpLocks noChangeShapeType="1"/>
          </p:cNvCxnSpPr>
          <p:nvPr/>
        </p:nvCxnSpPr>
        <p:spPr bwMode="auto">
          <a:xfrm>
            <a:off x="5875338" y="5241925"/>
            <a:ext cx="2649537" cy="0"/>
          </a:xfrm>
          <a:prstGeom prst="line">
            <a:avLst/>
          </a:prstGeom>
          <a:noFill/>
          <a:ln w="25400" algn="ctr">
            <a:solidFill>
              <a:srgbClr val="4E5B6F"/>
            </a:solidFill>
            <a:round/>
            <a:headEnd/>
            <a:tailEnd/>
          </a:ln>
        </p:spPr>
      </p:cxnSp>
      <p:cxnSp>
        <p:nvCxnSpPr>
          <p:cNvPr id="27673" name="Straight Connector 77"/>
          <p:cNvCxnSpPr>
            <a:cxnSpLocks noChangeShapeType="1"/>
          </p:cNvCxnSpPr>
          <p:nvPr/>
        </p:nvCxnSpPr>
        <p:spPr bwMode="auto">
          <a:xfrm>
            <a:off x="7196138" y="5257800"/>
            <a:ext cx="0" cy="184150"/>
          </a:xfrm>
          <a:prstGeom prst="line">
            <a:avLst/>
          </a:prstGeom>
          <a:noFill/>
          <a:ln w="25400" algn="ctr">
            <a:solidFill>
              <a:srgbClr val="4E5B6F"/>
            </a:solidFill>
            <a:round/>
            <a:headEnd/>
            <a:tailEnd/>
          </a:ln>
        </p:spPr>
      </p:cxnSp>
      <p:cxnSp>
        <p:nvCxnSpPr>
          <p:cNvPr id="27674" name="Straight Connector 78"/>
          <p:cNvCxnSpPr>
            <a:cxnSpLocks noChangeShapeType="1"/>
          </p:cNvCxnSpPr>
          <p:nvPr/>
        </p:nvCxnSpPr>
        <p:spPr bwMode="auto">
          <a:xfrm>
            <a:off x="8524875" y="5032375"/>
            <a:ext cx="0" cy="409575"/>
          </a:xfrm>
          <a:prstGeom prst="line">
            <a:avLst/>
          </a:prstGeom>
          <a:noFill/>
          <a:ln w="25400" algn="ctr">
            <a:solidFill>
              <a:srgbClr val="4E5B6F"/>
            </a:solidFill>
            <a:round/>
            <a:headEnd/>
            <a:tailEnd/>
          </a:ln>
        </p:spPr>
      </p:cxnSp>
      <p:cxnSp>
        <p:nvCxnSpPr>
          <p:cNvPr id="27675" name="Straight Connector 79"/>
          <p:cNvCxnSpPr>
            <a:cxnSpLocks noChangeShapeType="1"/>
          </p:cNvCxnSpPr>
          <p:nvPr/>
        </p:nvCxnSpPr>
        <p:spPr bwMode="auto">
          <a:xfrm flipH="1">
            <a:off x="5875338" y="5241925"/>
            <a:ext cx="0" cy="198438"/>
          </a:xfrm>
          <a:prstGeom prst="line">
            <a:avLst/>
          </a:prstGeom>
          <a:noFill/>
          <a:ln w="25400" algn="ctr">
            <a:solidFill>
              <a:srgbClr val="4E5B6F"/>
            </a:solidFill>
            <a:round/>
            <a:headEnd/>
            <a:tailEnd/>
          </a:ln>
        </p:spPr>
      </p:cxnSp>
      <p:cxnSp>
        <p:nvCxnSpPr>
          <p:cNvPr id="27676" name="Straight Connector 80"/>
          <p:cNvCxnSpPr>
            <a:cxnSpLocks noChangeShapeType="1"/>
          </p:cNvCxnSpPr>
          <p:nvPr/>
        </p:nvCxnSpPr>
        <p:spPr bwMode="auto">
          <a:xfrm flipV="1">
            <a:off x="6119813" y="3965575"/>
            <a:ext cx="2378075" cy="19050"/>
          </a:xfrm>
          <a:prstGeom prst="line">
            <a:avLst/>
          </a:prstGeom>
          <a:noFill/>
          <a:ln w="25400" algn="ctr">
            <a:solidFill>
              <a:srgbClr val="4E5B6F"/>
            </a:solidFill>
            <a:round/>
            <a:headEnd/>
            <a:tailEnd/>
          </a:ln>
        </p:spPr>
      </p:cxnSp>
      <p:cxnSp>
        <p:nvCxnSpPr>
          <p:cNvPr id="27677" name="Straight Connector 81"/>
          <p:cNvCxnSpPr>
            <a:cxnSpLocks noChangeShapeType="1"/>
          </p:cNvCxnSpPr>
          <p:nvPr/>
        </p:nvCxnSpPr>
        <p:spPr bwMode="auto">
          <a:xfrm>
            <a:off x="7191375" y="3975100"/>
            <a:ext cx="0" cy="139700"/>
          </a:xfrm>
          <a:prstGeom prst="line">
            <a:avLst/>
          </a:prstGeom>
          <a:noFill/>
          <a:ln w="25400" algn="ctr">
            <a:solidFill>
              <a:srgbClr val="4E5B6F"/>
            </a:solidFill>
            <a:round/>
            <a:headEnd/>
            <a:tailEnd/>
          </a:ln>
        </p:spPr>
      </p:cxnSp>
      <p:cxnSp>
        <p:nvCxnSpPr>
          <p:cNvPr id="27678" name="Straight Connector 82"/>
          <p:cNvCxnSpPr>
            <a:cxnSpLocks noChangeShapeType="1"/>
          </p:cNvCxnSpPr>
          <p:nvPr/>
        </p:nvCxnSpPr>
        <p:spPr bwMode="auto">
          <a:xfrm>
            <a:off x="8139113" y="2686050"/>
            <a:ext cx="11112" cy="1279525"/>
          </a:xfrm>
          <a:prstGeom prst="line">
            <a:avLst/>
          </a:prstGeom>
          <a:noFill/>
          <a:ln w="25400" algn="ctr">
            <a:solidFill>
              <a:srgbClr val="4E5B6F"/>
            </a:solidFill>
            <a:round/>
            <a:headEnd/>
            <a:tailEnd/>
          </a:ln>
        </p:spPr>
      </p:cxnSp>
      <p:cxnSp>
        <p:nvCxnSpPr>
          <p:cNvPr id="27679" name="Straight Connector 84"/>
          <p:cNvCxnSpPr>
            <a:cxnSpLocks noChangeShapeType="1"/>
          </p:cNvCxnSpPr>
          <p:nvPr/>
        </p:nvCxnSpPr>
        <p:spPr bwMode="auto">
          <a:xfrm>
            <a:off x="1017588" y="2770188"/>
            <a:ext cx="5503862" cy="3175"/>
          </a:xfrm>
          <a:prstGeom prst="line">
            <a:avLst/>
          </a:prstGeom>
          <a:noFill/>
          <a:ln w="25400" algn="ctr">
            <a:solidFill>
              <a:srgbClr val="4E5B6F"/>
            </a:solidFill>
            <a:round/>
            <a:headEnd/>
            <a:tailEnd/>
          </a:ln>
        </p:spPr>
      </p:cxnSp>
      <p:cxnSp>
        <p:nvCxnSpPr>
          <p:cNvPr id="27680" name="Straight Connector 85"/>
          <p:cNvCxnSpPr>
            <a:cxnSpLocks noChangeShapeType="1"/>
          </p:cNvCxnSpPr>
          <p:nvPr/>
        </p:nvCxnSpPr>
        <p:spPr bwMode="auto">
          <a:xfrm>
            <a:off x="3675063" y="2773363"/>
            <a:ext cx="0" cy="184150"/>
          </a:xfrm>
          <a:prstGeom prst="line">
            <a:avLst/>
          </a:prstGeom>
          <a:noFill/>
          <a:ln w="25400" algn="ctr">
            <a:solidFill>
              <a:srgbClr val="4E5B6F"/>
            </a:solidFill>
            <a:round/>
            <a:headEnd/>
            <a:tailEnd/>
          </a:ln>
        </p:spPr>
      </p:cxnSp>
      <p:cxnSp>
        <p:nvCxnSpPr>
          <p:cNvPr id="27681" name="Straight Connector 86"/>
          <p:cNvCxnSpPr>
            <a:cxnSpLocks noChangeShapeType="1"/>
          </p:cNvCxnSpPr>
          <p:nvPr/>
        </p:nvCxnSpPr>
        <p:spPr bwMode="auto">
          <a:xfrm flipH="1">
            <a:off x="2363788" y="2673350"/>
            <a:ext cx="1587" cy="271463"/>
          </a:xfrm>
          <a:prstGeom prst="line">
            <a:avLst/>
          </a:prstGeom>
          <a:noFill/>
          <a:ln w="25400" algn="ctr">
            <a:solidFill>
              <a:srgbClr val="4E5B6F"/>
            </a:solidFill>
            <a:round/>
            <a:headEnd/>
            <a:tailEnd/>
          </a:ln>
        </p:spPr>
      </p:cxnSp>
      <p:cxnSp>
        <p:nvCxnSpPr>
          <p:cNvPr id="27682" name="Straight Connector 87"/>
          <p:cNvCxnSpPr>
            <a:cxnSpLocks noChangeShapeType="1"/>
          </p:cNvCxnSpPr>
          <p:nvPr/>
        </p:nvCxnSpPr>
        <p:spPr bwMode="auto">
          <a:xfrm>
            <a:off x="1017588" y="2765425"/>
            <a:ext cx="0" cy="182563"/>
          </a:xfrm>
          <a:prstGeom prst="line">
            <a:avLst/>
          </a:prstGeom>
          <a:noFill/>
          <a:ln w="25400" algn="ctr">
            <a:solidFill>
              <a:srgbClr val="4E5B6F"/>
            </a:solidFill>
            <a:round/>
            <a:headEnd/>
            <a:tailEnd/>
          </a:ln>
        </p:spPr>
      </p:cxnSp>
      <p:cxnSp>
        <p:nvCxnSpPr>
          <p:cNvPr id="27683" name="Straight Connector 88"/>
          <p:cNvCxnSpPr>
            <a:cxnSpLocks noChangeShapeType="1"/>
          </p:cNvCxnSpPr>
          <p:nvPr/>
        </p:nvCxnSpPr>
        <p:spPr bwMode="auto">
          <a:xfrm flipV="1">
            <a:off x="2392363" y="1851025"/>
            <a:ext cx="5581650" cy="4763"/>
          </a:xfrm>
          <a:prstGeom prst="line">
            <a:avLst/>
          </a:prstGeom>
          <a:noFill/>
          <a:ln w="25400" algn="ctr">
            <a:solidFill>
              <a:srgbClr val="4E5B6F"/>
            </a:solidFill>
            <a:round/>
            <a:headEnd/>
            <a:tailEnd/>
          </a:ln>
        </p:spPr>
      </p:cxnSp>
      <p:cxnSp>
        <p:nvCxnSpPr>
          <p:cNvPr id="27684" name="Straight Connector 91"/>
          <p:cNvCxnSpPr>
            <a:cxnSpLocks noChangeShapeType="1"/>
          </p:cNvCxnSpPr>
          <p:nvPr/>
        </p:nvCxnSpPr>
        <p:spPr bwMode="auto">
          <a:xfrm>
            <a:off x="4631531" y="1774825"/>
            <a:ext cx="794" cy="76200"/>
          </a:xfrm>
          <a:prstGeom prst="line">
            <a:avLst/>
          </a:prstGeom>
          <a:noFill/>
          <a:ln w="25400" algn="ctr">
            <a:solidFill>
              <a:srgbClr val="4E5B6F"/>
            </a:solidFill>
            <a:round/>
            <a:headEnd/>
            <a:tailEnd/>
          </a:ln>
        </p:spPr>
      </p:cxnSp>
      <p:sp>
        <p:nvSpPr>
          <p:cNvPr id="93" name="Freeform 92"/>
          <p:cNvSpPr/>
          <p:nvPr/>
        </p:nvSpPr>
        <p:spPr>
          <a:xfrm>
            <a:off x="4408488" y="2954338"/>
            <a:ext cx="1246187" cy="777875"/>
          </a:xfrm>
          <a:custGeom>
            <a:avLst/>
            <a:gdLst>
              <a:gd name="connsiteX0" fmla="*/ 0 w 1600794"/>
              <a:gd name="connsiteY0" fmla="*/ 0 h 892436"/>
              <a:gd name="connsiteX1" fmla="*/ 1600794 w 1600794"/>
              <a:gd name="connsiteY1" fmla="*/ 0 h 892436"/>
              <a:gd name="connsiteX2" fmla="*/ 1600794 w 1600794"/>
              <a:gd name="connsiteY2" fmla="*/ 892436 h 892436"/>
              <a:gd name="connsiteX3" fmla="*/ 0 w 1600794"/>
              <a:gd name="connsiteY3" fmla="*/ 892436 h 892436"/>
              <a:gd name="connsiteX4" fmla="*/ 0 w 1600794"/>
              <a:gd name="connsiteY4" fmla="*/ 0 h 892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794" h="892436">
                <a:moveTo>
                  <a:pt x="0" y="0"/>
                </a:moveTo>
                <a:lnTo>
                  <a:pt x="1600794" y="0"/>
                </a:lnTo>
                <a:lnTo>
                  <a:pt x="1600794" y="892436"/>
                </a:lnTo>
                <a:lnTo>
                  <a:pt x="0" y="892436"/>
                </a:lnTo>
                <a:lnTo>
                  <a:pt x="0" y="0"/>
                </a:lnTo>
                <a:close/>
              </a:path>
            </a:pathLst>
          </a:custGeom>
          <a:solidFill>
            <a:srgbClr val="FFFFCC"/>
          </a:solid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lIns="10160" tIns="10160" rIns="10160" bIns="10160" spcCol="1270" anchor="ctr"/>
          <a:lstStyle/>
          <a:p>
            <a:pPr algn="ctr" defTabSz="711200" eaLnBrk="0" hangingPunct="0">
              <a:lnSpc>
                <a:spcPct val="90000"/>
              </a:lnSpc>
              <a:spcAft>
                <a:spcPct val="35000"/>
              </a:spcAft>
              <a:defRPr/>
            </a:pPr>
            <a:r>
              <a:rPr lang="en-US" sz="1400" b="1" dirty="0"/>
              <a:t>CMSP </a:t>
            </a:r>
          </a:p>
          <a:p>
            <a:pPr algn="ctr" defTabSz="711200" eaLnBrk="0" hangingPunct="0">
              <a:lnSpc>
                <a:spcPct val="90000"/>
              </a:lnSpc>
              <a:spcAft>
                <a:spcPct val="35000"/>
              </a:spcAft>
              <a:defRPr/>
            </a:pPr>
            <a:r>
              <a:rPr lang="en-US" sz="1100" dirty="0"/>
              <a:t>(Base Account)</a:t>
            </a:r>
          </a:p>
        </p:txBody>
      </p:sp>
      <p:cxnSp>
        <p:nvCxnSpPr>
          <p:cNvPr id="27686" name="Straight Connector 93"/>
          <p:cNvCxnSpPr>
            <a:cxnSpLocks noChangeShapeType="1"/>
          </p:cNvCxnSpPr>
          <p:nvPr/>
        </p:nvCxnSpPr>
        <p:spPr bwMode="auto">
          <a:xfrm>
            <a:off x="6521450" y="2762250"/>
            <a:ext cx="0" cy="184150"/>
          </a:xfrm>
          <a:prstGeom prst="line">
            <a:avLst/>
          </a:prstGeom>
          <a:noFill/>
          <a:ln w="25400" algn="ctr">
            <a:solidFill>
              <a:srgbClr val="4E5B6F"/>
            </a:solidFill>
            <a:round/>
            <a:headEnd/>
            <a:tailEnd/>
          </a:ln>
        </p:spPr>
      </p:cxnSp>
      <p:cxnSp>
        <p:nvCxnSpPr>
          <p:cNvPr id="27687" name="Straight Connector 94"/>
          <p:cNvCxnSpPr>
            <a:cxnSpLocks noChangeShapeType="1"/>
          </p:cNvCxnSpPr>
          <p:nvPr/>
        </p:nvCxnSpPr>
        <p:spPr bwMode="auto">
          <a:xfrm>
            <a:off x="8496300" y="3951288"/>
            <a:ext cx="0" cy="173037"/>
          </a:xfrm>
          <a:prstGeom prst="line">
            <a:avLst/>
          </a:prstGeom>
          <a:noFill/>
          <a:ln w="25400" algn="ctr">
            <a:solidFill>
              <a:srgbClr val="4E5B6F"/>
            </a:solidFill>
            <a:round/>
            <a:headEnd/>
            <a:tailEnd/>
          </a:ln>
        </p:spPr>
      </p:cxnSp>
      <p:cxnSp>
        <p:nvCxnSpPr>
          <p:cNvPr id="27688" name="Straight Connector 95"/>
          <p:cNvCxnSpPr>
            <a:cxnSpLocks noChangeShapeType="1"/>
          </p:cNvCxnSpPr>
          <p:nvPr/>
        </p:nvCxnSpPr>
        <p:spPr bwMode="auto">
          <a:xfrm>
            <a:off x="987425" y="3729038"/>
            <a:ext cx="0" cy="398462"/>
          </a:xfrm>
          <a:prstGeom prst="line">
            <a:avLst/>
          </a:prstGeom>
          <a:noFill/>
          <a:ln w="25400" algn="ctr">
            <a:solidFill>
              <a:srgbClr val="4E5B6F"/>
            </a:solidFill>
            <a:prstDash val="sysDash"/>
            <a:round/>
            <a:headEnd/>
            <a:tailEnd/>
          </a:ln>
        </p:spPr>
      </p:cxnSp>
      <p:sp>
        <p:nvSpPr>
          <p:cNvPr id="97" name="Freeform 96"/>
          <p:cNvSpPr/>
          <p:nvPr/>
        </p:nvSpPr>
        <p:spPr>
          <a:xfrm>
            <a:off x="3116263" y="4127500"/>
            <a:ext cx="1098550" cy="914400"/>
          </a:xfrm>
          <a:custGeom>
            <a:avLst/>
            <a:gdLst>
              <a:gd name="connsiteX0" fmla="*/ 0 w 1323512"/>
              <a:gd name="connsiteY0" fmla="*/ 0 h 822961"/>
              <a:gd name="connsiteX1" fmla="*/ 1323512 w 1323512"/>
              <a:gd name="connsiteY1" fmla="*/ 0 h 822961"/>
              <a:gd name="connsiteX2" fmla="*/ 1323512 w 1323512"/>
              <a:gd name="connsiteY2" fmla="*/ 822961 h 822961"/>
              <a:gd name="connsiteX3" fmla="*/ 0 w 1323512"/>
              <a:gd name="connsiteY3" fmla="*/ 822961 h 822961"/>
              <a:gd name="connsiteX4" fmla="*/ 0 w 1323512"/>
              <a:gd name="connsiteY4" fmla="*/ 0 h 822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512" h="822961">
                <a:moveTo>
                  <a:pt x="0" y="0"/>
                </a:moveTo>
                <a:lnTo>
                  <a:pt x="1323512" y="0"/>
                </a:lnTo>
                <a:lnTo>
                  <a:pt x="1323512" y="822961"/>
                </a:lnTo>
                <a:lnTo>
                  <a:pt x="0" y="822961"/>
                </a:lnTo>
                <a:lnTo>
                  <a:pt x="0" y="0"/>
                </a:lnTo>
                <a:close/>
              </a:path>
            </a:pathLst>
          </a:custGeom>
          <a:solidFill>
            <a:srgbClr val="FFFF00"/>
          </a:solid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lIns="12065" tIns="12065" rIns="12065" bIns="12065" spcCol="1270" anchor="ctr"/>
          <a:lstStyle/>
          <a:p>
            <a:pPr algn="ctr" defTabSz="711200" eaLnBrk="0" hangingPunct="0">
              <a:lnSpc>
                <a:spcPct val="90000"/>
              </a:lnSpc>
              <a:spcAft>
                <a:spcPct val="35000"/>
              </a:spcAft>
              <a:defRPr/>
            </a:pPr>
            <a:r>
              <a:rPr lang="en-US" sz="1200" dirty="0" smtClean="0"/>
              <a:t>Sales Tax - Family </a:t>
            </a:r>
            <a:r>
              <a:rPr lang="en-US" sz="1200" dirty="0"/>
              <a:t>Support Subaccount </a:t>
            </a:r>
            <a:endParaRPr lang="en-US" sz="1200" baseline="30000" dirty="0"/>
          </a:p>
          <a:p>
            <a:pPr algn="ctr" defTabSz="711200" eaLnBrk="0" hangingPunct="0">
              <a:lnSpc>
                <a:spcPct val="90000"/>
              </a:lnSpc>
              <a:spcAft>
                <a:spcPct val="35000"/>
              </a:spcAft>
              <a:defRPr/>
            </a:pPr>
            <a:r>
              <a:rPr lang="en-US" sz="900" dirty="0"/>
              <a:t>($300 M in 2013-14)</a:t>
            </a:r>
          </a:p>
        </p:txBody>
      </p:sp>
      <p:cxnSp>
        <p:nvCxnSpPr>
          <p:cNvPr id="27690" name="Straight Connector 97"/>
          <p:cNvCxnSpPr>
            <a:cxnSpLocks noChangeShapeType="1"/>
          </p:cNvCxnSpPr>
          <p:nvPr/>
        </p:nvCxnSpPr>
        <p:spPr bwMode="auto">
          <a:xfrm>
            <a:off x="4830763" y="3937000"/>
            <a:ext cx="0" cy="173038"/>
          </a:xfrm>
          <a:prstGeom prst="line">
            <a:avLst/>
          </a:prstGeom>
          <a:noFill/>
          <a:ln w="25400" algn="ctr">
            <a:solidFill>
              <a:srgbClr val="4E5B6F"/>
            </a:solidFill>
            <a:round/>
            <a:headEnd/>
            <a:tailEnd/>
          </a:ln>
        </p:spPr>
      </p:cxnSp>
      <p:sp>
        <p:nvSpPr>
          <p:cNvPr id="49" name="Freeform 48"/>
          <p:cNvSpPr/>
          <p:nvPr/>
        </p:nvSpPr>
        <p:spPr>
          <a:xfrm>
            <a:off x="5784850" y="2954338"/>
            <a:ext cx="1349375" cy="777875"/>
          </a:xfrm>
          <a:custGeom>
            <a:avLst/>
            <a:gdLst>
              <a:gd name="connsiteX0" fmla="*/ 0 w 1722476"/>
              <a:gd name="connsiteY0" fmla="*/ 0 h 731521"/>
              <a:gd name="connsiteX1" fmla="*/ 1722476 w 1722476"/>
              <a:gd name="connsiteY1" fmla="*/ 0 h 731521"/>
              <a:gd name="connsiteX2" fmla="*/ 1722476 w 1722476"/>
              <a:gd name="connsiteY2" fmla="*/ 731521 h 731521"/>
              <a:gd name="connsiteX3" fmla="*/ 0 w 1722476"/>
              <a:gd name="connsiteY3" fmla="*/ 731521 h 731521"/>
              <a:gd name="connsiteX4" fmla="*/ 0 w 1722476"/>
              <a:gd name="connsiteY4" fmla="*/ 0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476" h="731521">
                <a:moveTo>
                  <a:pt x="0" y="0"/>
                </a:moveTo>
                <a:lnTo>
                  <a:pt x="1722476" y="0"/>
                </a:lnTo>
                <a:lnTo>
                  <a:pt x="1722476" y="731521"/>
                </a:lnTo>
                <a:lnTo>
                  <a:pt x="0" y="731521"/>
                </a:lnTo>
                <a:lnTo>
                  <a:pt x="0" y="0"/>
                </a:lnTo>
                <a:close/>
              </a:path>
            </a:pathLst>
          </a:custGeom>
          <a:solidFill>
            <a:schemeClr val="accent5">
              <a:lumMod val="20000"/>
              <a:lumOff val="80000"/>
            </a:schemeClr>
          </a:solidFill>
          <a:ln>
            <a:solidFill>
              <a:srgbClr val="4E5B6F"/>
            </a:solidFill>
          </a:ln>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lIns="7620" tIns="7620" rIns="7620" bIns="7620" spcCol="1270" anchor="ctr"/>
          <a:lstStyle/>
          <a:p>
            <a:pPr algn="ctr" defTabSz="533400" eaLnBrk="0" hangingPunct="0">
              <a:lnSpc>
                <a:spcPct val="90000"/>
              </a:lnSpc>
              <a:spcAft>
                <a:spcPts val="0"/>
              </a:spcAft>
              <a:defRPr/>
            </a:pPr>
            <a:r>
              <a:rPr lang="en-US" sz="1100" b="1" dirty="0"/>
              <a:t>Child Poverty and Family Supplemental Support Subaccount </a:t>
            </a:r>
          </a:p>
          <a:p>
            <a:pPr algn="ctr" defTabSz="533400" eaLnBrk="0" hangingPunct="0">
              <a:lnSpc>
                <a:spcPct val="90000"/>
              </a:lnSpc>
              <a:spcAft>
                <a:spcPts val="0"/>
              </a:spcAft>
              <a:defRPr/>
            </a:pPr>
            <a:r>
              <a:rPr lang="en-US" sz="800" dirty="0"/>
              <a:t>(Base is $0 in 2013-14)</a:t>
            </a:r>
          </a:p>
        </p:txBody>
      </p:sp>
      <p:cxnSp>
        <p:nvCxnSpPr>
          <p:cNvPr id="27692" name="Straight Connector 50"/>
          <p:cNvCxnSpPr>
            <a:cxnSpLocks noChangeShapeType="1"/>
          </p:cNvCxnSpPr>
          <p:nvPr/>
        </p:nvCxnSpPr>
        <p:spPr bwMode="auto">
          <a:xfrm>
            <a:off x="5100638" y="2770188"/>
            <a:ext cx="0" cy="184150"/>
          </a:xfrm>
          <a:prstGeom prst="line">
            <a:avLst/>
          </a:prstGeom>
          <a:noFill/>
          <a:ln w="25400" algn="ctr">
            <a:solidFill>
              <a:srgbClr val="4E5B6F"/>
            </a:solidFill>
            <a:round/>
            <a:headEnd/>
            <a:tailEnd/>
          </a:ln>
        </p:spPr>
      </p:cxnSp>
      <p:sp>
        <p:nvSpPr>
          <p:cNvPr id="52" name="TextBox 51"/>
          <p:cNvSpPr txBox="1"/>
          <p:nvPr/>
        </p:nvSpPr>
        <p:spPr>
          <a:xfrm rot="487471">
            <a:off x="6902450" y="1035050"/>
            <a:ext cx="2012950" cy="523875"/>
          </a:xfrm>
          <a:prstGeom prst="rect">
            <a:avLst/>
          </a:prstGeom>
          <a:solidFill>
            <a:schemeClr val="tx1"/>
          </a:solidFill>
          <a:ln>
            <a:solidFill>
              <a:schemeClr val="accent3">
                <a:lumMod val="50000"/>
              </a:schemeClr>
            </a:solidFill>
          </a:ln>
        </p:spPr>
        <p:txBody>
          <a:bodyPr>
            <a:spAutoFit/>
          </a:bodyPr>
          <a:lstStyle/>
          <a:p>
            <a:pPr algn="ctr" eaLnBrk="0" hangingPunct="0">
              <a:defRPr/>
            </a:pPr>
            <a:r>
              <a:rPr lang="en-US" sz="2800" b="1" dirty="0">
                <a:solidFill>
                  <a:schemeClr val="bg1"/>
                </a:solidFill>
              </a:rPr>
              <a:t>Post AB-85</a:t>
            </a:r>
          </a:p>
        </p:txBody>
      </p:sp>
      <p:cxnSp>
        <p:nvCxnSpPr>
          <p:cNvPr id="27694" name="Straight Connector 52"/>
          <p:cNvCxnSpPr>
            <a:cxnSpLocks noChangeShapeType="1"/>
          </p:cNvCxnSpPr>
          <p:nvPr/>
        </p:nvCxnSpPr>
        <p:spPr bwMode="auto">
          <a:xfrm flipH="1">
            <a:off x="3663950" y="3933825"/>
            <a:ext cx="1588" cy="190500"/>
          </a:xfrm>
          <a:prstGeom prst="line">
            <a:avLst/>
          </a:prstGeom>
          <a:noFill/>
          <a:ln w="25400" algn="ctr">
            <a:solidFill>
              <a:srgbClr val="4E5B6F"/>
            </a:solidFill>
            <a:prstDash val="sysDash"/>
            <a:round/>
            <a:headEnd/>
            <a:tailEnd/>
          </a:ln>
        </p:spPr>
      </p:cxnSp>
      <p:sp>
        <p:nvSpPr>
          <p:cNvPr id="59" name="Freeform 58"/>
          <p:cNvSpPr/>
          <p:nvPr/>
        </p:nvSpPr>
        <p:spPr>
          <a:xfrm>
            <a:off x="5592763" y="4127500"/>
            <a:ext cx="1098550" cy="914400"/>
          </a:xfrm>
          <a:custGeom>
            <a:avLst/>
            <a:gdLst>
              <a:gd name="connsiteX0" fmla="*/ 0 w 1323512"/>
              <a:gd name="connsiteY0" fmla="*/ 0 h 822961"/>
              <a:gd name="connsiteX1" fmla="*/ 1323512 w 1323512"/>
              <a:gd name="connsiteY1" fmla="*/ 0 h 822961"/>
              <a:gd name="connsiteX2" fmla="*/ 1323512 w 1323512"/>
              <a:gd name="connsiteY2" fmla="*/ 822961 h 822961"/>
              <a:gd name="connsiteX3" fmla="*/ 0 w 1323512"/>
              <a:gd name="connsiteY3" fmla="*/ 822961 h 822961"/>
              <a:gd name="connsiteX4" fmla="*/ 0 w 1323512"/>
              <a:gd name="connsiteY4" fmla="*/ 0 h 822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512" h="822961">
                <a:moveTo>
                  <a:pt x="0" y="0"/>
                </a:moveTo>
                <a:lnTo>
                  <a:pt x="1323512" y="0"/>
                </a:lnTo>
                <a:lnTo>
                  <a:pt x="1323512" y="822961"/>
                </a:lnTo>
                <a:lnTo>
                  <a:pt x="0" y="822961"/>
                </a:lnTo>
                <a:lnTo>
                  <a:pt x="0" y="0"/>
                </a:lnTo>
                <a:close/>
              </a:path>
            </a:pathLst>
          </a:custGeom>
          <a:solidFill>
            <a:schemeClr val="accent1">
              <a:lumMod val="60000"/>
              <a:lumOff val="40000"/>
            </a:schemeClr>
          </a:solid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lIns="10160" tIns="10160" rIns="10160" bIns="10160" spcCol="1270" anchor="ctr"/>
          <a:lstStyle/>
          <a:p>
            <a:pPr algn="ctr" defTabSz="711200" eaLnBrk="0" hangingPunct="0">
              <a:lnSpc>
                <a:spcPct val="90000"/>
              </a:lnSpc>
              <a:spcAft>
                <a:spcPct val="35000"/>
              </a:spcAft>
              <a:defRPr/>
            </a:pPr>
            <a:r>
              <a:rPr lang="en-US" sz="1200" dirty="0" smtClean="0"/>
              <a:t>Sales Tax Caseload </a:t>
            </a:r>
            <a:r>
              <a:rPr lang="en-US" sz="1200" dirty="0"/>
              <a:t>Subaccount </a:t>
            </a:r>
          </a:p>
          <a:p>
            <a:pPr algn="ctr" defTabSz="711200" eaLnBrk="0" hangingPunct="0">
              <a:lnSpc>
                <a:spcPct val="90000"/>
              </a:lnSpc>
              <a:spcAft>
                <a:spcPct val="35000"/>
              </a:spcAft>
              <a:defRPr/>
            </a:pPr>
            <a:r>
              <a:rPr lang="en-US" sz="1050" dirty="0"/>
              <a:t>(1</a:t>
            </a:r>
            <a:r>
              <a:rPr lang="en-US" sz="1050" baseline="30000" dirty="0"/>
              <a:t>st</a:t>
            </a:r>
            <a:r>
              <a:rPr lang="en-US" sz="1050" dirty="0"/>
              <a:t> call on Growth)</a:t>
            </a:r>
          </a:p>
        </p:txBody>
      </p:sp>
      <p:cxnSp>
        <p:nvCxnSpPr>
          <p:cNvPr id="27696" name="Straight Connector 61"/>
          <p:cNvCxnSpPr>
            <a:cxnSpLocks noChangeShapeType="1"/>
          </p:cNvCxnSpPr>
          <p:nvPr/>
        </p:nvCxnSpPr>
        <p:spPr bwMode="auto">
          <a:xfrm>
            <a:off x="6119813" y="3984625"/>
            <a:ext cx="0" cy="139700"/>
          </a:xfrm>
          <a:prstGeom prst="line">
            <a:avLst/>
          </a:prstGeom>
          <a:noFill/>
          <a:ln w="25400" algn="ctr">
            <a:solidFill>
              <a:srgbClr val="4E5B6F"/>
            </a:solidFill>
            <a:round/>
            <a:headEnd/>
            <a:tailEnd/>
          </a:ln>
        </p:spPr>
      </p:cxnSp>
      <p:sp>
        <p:nvSpPr>
          <p:cNvPr id="64" name="Right Arrow 63"/>
          <p:cNvSpPr>
            <a:spLocks noChangeArrowheads="1"/>
          </p:cNvSpPr>
          <p:nvPr/>
        </p:nvSpPr>
        <p:spPr bwMode="auto">
          <a:xfrm rot="-2665070">
            <a:off x="2722563" y="5108575"/>
            <a:ext cx="641350" cy="411163"/>
          </a:xfrm>
          <a:prstGeom prst="rightArrow">
            <a:avLst>
              <a:gd name="adj1" fmla="val 50000"/>
              <a:gd name="adj2" fmla="val 50139"/>
            </a:avLst>
          </a:prstGeom>
          <a:solidFill>
            <a:srgbClr val="FF0000"/>
          </a:solidFill>
          <a:ln w="9525" algn="ctr">
            <a:solidFill>
              <a:srgbClr val="D41506"/>
            </a:solidFill>
            <a:round/>
            <a:headEnd/>
            <a:tailEnd/>
          </a:ln>
        </p:spPr>
        <p:txBody>
          <a:bodyPr wrap="none" anchor="ctr"/>
          <a:lstStyle/>
          <a:p>
            <a:pPr eaLnBrk="0" hangingPunct="0"/>
            <a:endParaRPr lang="en-US" dirty="0"/>
          </a:p>
        </p:txBody>
      </p:sp>
      <p:sp>
        <p:nvSpPr>
          <p:cNvPr id="75" name="Right Arrow 74"/>
          <p:cNvSpPr>
            <a:spLocks noChangeArrowheads="1"/>
          </p:cNvSpPr>
          <p:nvPr/>
        </p:nvSpPr>
        <p:spPr bwMode="auto">
          <a:xfrm rot="-2665070">
            <a:off x="5237163" y="3705225"/>
            <a:ext cx="641350" cy="412750"/>
          </a:xfrm>
          <a:prstGeom prst="rightArrow">
            <a:avLst>
              <a:gd name="adj1" fmla="val 50000"/>
              <a:gd name="adj2" fmla="val 49946"/>
            </a:avLst>
          </a:prstGeom>
          <a:solidFill>
            <a:srgbClr val="FF0000"/>
          </a:solidFill>
          <a:ln w="9525" algn="ctr">
            <a:solidFill>
              <a:srgbClr val="D41506"/>
            </a:solidFill>
            <a:round/>
            <a:headEnd/>
            <a:tailEnd/>
          </a:ln>
        </p:spPr>
        <p:txBody>
          <a:bodyPr wrap="none" anchor="ctr"/>
          <a:lstStyle/>
          <a:p>
            <a:pPr eaLnBrk="0" hangingPunct="0"/>
            <a:endParaRPr lang="en-US" dirty="0"/>
          </a:p>
        </p:txBody>
      </p:sp>
      <p:sp>
        <p:nvSpPr>
          <p:cNvPr id="84" name="Right Arrow 83"/>
          <p:cNvSpPr>
            <a:spLocks noChangeArrowheads="1"/>
          </p:cNvSpPr>
          <p:nvPr/>
        </p:nvSpPr>
        <p:spPr bwMode="auto">
          <a:xfrm rot="-2665070">
            <a:off x="7437438" y="6281738"/>
            <a:ext cx="639762" cy="411162"/>
          </a:xfrm>
          <a:prstGeom prst="rightArrow">
            <a:avLst>
              <a:gd name="adj1" fmla="val 50000"/>
              <a:gd name="adj2" fmla="val 50015"/>
            </a:avLst>
          </a:prstGeom>
          <a:solidFill>
            <a:srgbClr val="FF0000"/>
          </a:solidFill>
          <a:ln w="9525" algn="ctr">
            <a:solidFill>
              <a:srgbClr val="D41506"/>
            </a:solidFill>
            <a:round/>
            <a:headEnd/>
            <a:tailEnd/>
          </a:ln>
        </p:spPr>
        <p:txBody>
          <a:bodyPr wrap="none" anchor="ctr"/>
          <a:lstStyle/>
          <a:p>
            <a:pPr eaLnBrk="0" hangingPunct="0"/>
            <a:endParaRPr lang="en-US" dirty="0"/>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2000" fill="hold" grpId="0" nodeType="withEffect">
                                  <p:stCondLst>
                                    <p:cond delay="0"/>
                                  </p:stCondLst>
                                  <p:childTnLst>
                                    <p:animEffect transition="out" filter="fade">
                                      <p:cBhvr>
                                        <p:cTn id="6" dur="500" tmFilter="0, 0; .2, .5; .8, .5; 1, 0"/>
                                        <p:tgtEl>
                                          <p:spTgt spid="75"/>
                                        </p:tgtEl>
                                      </p:cBhvr>
                                    </p:animEffect>
                                    <p:animScale>
                                      <p:cBhvr>
                                        <p:cTn id="7" dur="250" autoRev="1" fill="hold"/>
                                        <p:tgtEl>
                                          <p:spTgt spid="75"/>
                                        </p:tgtEl>
                                      </p:cBhvr>
                                      <p:by x="105000" y="105000"/>
                                    </p:animScale>
                                  </p:childTnLst>
                                </p:cTn>
                              </p:par>
                              <p:par>
                                <p:cTn id="8" presetID="26" presetClass="emph" presetSubtype="0" repeatCount="2000" fill="hold" grpId="0" nodeType="withEffect">
                                  <p:stCondLst>
                                    <p:cond delay="0"/>
                                  </p:stCondLst>
                                  <p:childTnLst>
                                    <p:animEffect transition="out" filter="fade">
                                      <p:cBhvr>
                                        <p:cTn id="9" dur="500" tmFilter="0, 0; .2, .5; .8, .5; 1, 0"/>
                                        <p:tgtEl>
                                          <p:spTgt spid="64"/>
                                        </p:tgtEl>
                                      </p:cBhvr>
                                    </p:animEffect>
                                    <p:animScale>
                                      <p:cBhvr>
                                        <p:cTn id="10" dur="250" autoRev="1" fill="hold"/>
                                        <p:tgtEl>
                                          <p:spTgt spid="64"/>
                                        </p:tgtEl>
                                      </p:cBhvr>
                                      <p:by x="105000" y="105000"/>
                                    </p:animScale>
                                  </p:childTnLst>
                                </p:cTn>
                              </p:par>
                              <p:par>
                                <p:cTn id="11" presetID="26" presetClass="emph" presetSubtype="0" repeatCount="2000" fill="hold" grpId="0" nodeType="withEffect">
                                  <p:stCondLst>
                                    <p:cond delay="0"/>
                                  </p:stCondLst>
                                  <p:childTnLst>
                                    <p:animEffect transition="out" filter="fade">
                                      <p:cBhvr>
                                        <p:cTn id="12" dur="500" tmFilter="0, 0; .2, .5; .8, .5; 1, 0"/>
                                        <p:tgtEl>
                                          <p:spTgt spid="84"/>
                                        </p:tgtEl>
                                      </p:cBhvr>
                                    </p:animEffect>
                                    <p:animScale>
                                      <p:cBhvr>
                                        <p:cTn id="13" dur="250" autoRev="1" fill="hold"/>
                                        <p:tgtEl>
                                          <p:spTgt spid="8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5" grpId="0" animBg="1"/>
      <p:bldP spid="8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3"/>
          <p:cNvSpPr txBox="1">
            <a:spLocks/>
          </p:cNvSpPr>
          <p:nvPr/>
        </p:nvSpPr>
        <p:spPr bwMode="auto">
          <a:xfrm>
            <a:off x="422275" y="211138"/>
            <a:ext cx="8153400" cy="1066800"/>
          </a:xfrm>
          <a:prstGeom prst="rect">
            <a:avLst/>
          </a:prstGeom>
          <a:noFill/>
          <a:ln w="9525">
            <a:noFill/>
            <a:miter lim="800000"/>
            <a:headEnd/>
            <a:tailEnd/>
          </a:ln>
        </p:spPr>
        <p:txBody>
          <a:bodyPr anchor="ctr"/>
          <a:lstStyle/>
          <a:p>
            <a:pPr algn="ctr"/>
            <a:r>
              <a:rPr lang="en-US" sz="3600" b="1" dirty="0">
                <a:solidFill>
                  <a:srgbClr val="4E5B6F"/>
                </a:solidFill>
                <a:latin typeface="Calibri" pitchFamily="34" charset="0"/>
              </a:rPr>
              <a:t>AB 85: State to County Transfer </a:t>
            </a:r>
          </a:p>
        </p:txBody>
      </p:sp>
      <p:sp>
        <p:nvSpPr>
          <p:cNvPr id="3" name="Freeform 2"/>
          <p:cNvSpPr/>
          <p:nvPr/>
        </p:nvSpPr>
        <p:spPr>
          <a:xfrm>
            <a:off x="3198813" y="4927600"/>
            <a:ext cx="2862262" cy="1143000"/>
          </a:xfrm>
          <a:custGeom>
            <a:avLst/>
            <a:gdLst>
              <a:gd name="connsiteX0" fmla="*/ 0 w 2862506"/>
              <a:gd name="connsiteY0" fmla="*/ 114341 h 1143413"/>
              <a:gd name="connsiteX1" fmla="*/ 114341 w 2862506"/>
              <a:gd name="connsiteY1" fmla="*/ 0 h 1143413"/>
              <a:gd name="connsiteX2" fmla="*/ 2748165 w 2862506"/>
              <a:gd name="connsiteY2" fmla="*/ 0 h 1143413"/>
              <a:gd name="connsiteX3" fmla="*/ 2862506 w 2862506"/>
              <a:gd name="connsiteY3" fmla="*/ 114341 h 1143413"/>
              <a:gd name="connsiteX4" fmla="*/ 2862506 w 2862506"/>
              <a:gd name="connsiteY4" fmla="*/ 1029072 h 1143413"/>
              <a:gd name="connsiteX5" fmla="*/ 2748165 w 2862506"/>
              <a:gd name="connsiteY5" fmla="*/ 1143413 h 1143413"/>
              <a:gd name="connsiteX6" fmla="*/ 114341 w 2862506"/>
              <a:gd name="connsiteY6" fmla="*/ 1143413 h 1143413"/>
              <a:gd name="connsiteX7" fmla="*/ 0 w 2862506"/>
              <a:gd name="connsiteY7" fmla="*/ 1029072 h 1143413"/>
              <a:gd name="connsiteX8" fmla="*/ 0 w 2862506"/>
              <a:gd name="connsiteY8" fmla="*/ 114341 h 114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506" h="1143413">
                <a:moveTo>
                  <a:pt x="0" y="114341"/>
                </a:moveTo>
                <a:cubicBezTo>
                  <a:pt x="0" y="51192"/>
                  <a:pt x="51192" y="0"/>
                  <a:pt x="114341" y="0"/>
                </a:cubicBezTo>
                <a:lnTo>
                  <a:pt x="2748165" y="0"/>
                </a:lnTo>
                <a:cubicBezTo>
                  <a:pt x="2811314" y="0"/>
                  <a:pt x="2862506" y="51192"/>
                  <a:pt x="2862506" y="114341"/>
                </a:cubicBezTo>
                <a:lnTo>
                  <a:pt x="2862506" y="1029072"/>
                </a:lnTo>
                <a:cubicBezTo>
                  <a:pt x="2862506" y="1092221"/>
                  <a:pt x="2811314" y="1143413"/>
                  <a:pt x="2748165" y="1143413"/>
                </a:cubicBezTo>
                <a:lnTo>
                  <a:pt x="114341" y="1143413"/>
                </a:lnTo>
                <a:cubicBezTo>
                  <a:pt x="51192" y="1143413"/>
                  <a:pt x="0" y="1092221"/>
                  <a:pt x="0" y="1029072"/>
                </a:cubicBezTo>
                <a:lnTo>
                  <a:pt x="0" y="114341"/>
                </a:lnTo>
                <a:close/>
              </a:path>
            </a:pathLst>
          </a:custGeom>
          <a:solidFill>
            <a:schemeClr val="bg2">
              <a:lumMod val="90000"/>
            </a:schemeClr>
          </a:solidFill>
          <a:ln>
            <a:solidFill>
              <a:schemeClr val="bg2">
                <a:lumMod val="90000"/>
              </a:schemeClr>
            </a:solidFill>
          </a:ln>
        </p:spPr>
        <p:style>
          <a:lnRef idx="1">
            <a:schemeClr val="accent6"/>
          </a:lnRef>
          <a:fillRef idx="2">
            <a:schemeClr val="accent6"/>
          </a:fillRef>
          <a:effectRef idx="1">
            <a:schemeClr val="accent6"/>
          </a:effectRef>
          <a:fontRef idx="minor">
            <a:schemeClr val="dk1"/>
          </a:fontRef>
        </p:style>
        <p:txBody>
          <a:bodyPr lIns="147789" tIns="147789" rIns="147789" bIns="147789" spcCol="1270" anchor="ctr"/>
          <a:lstStyle/>
          <a:p>
            <a:pPr algn="ctr" defTabSz="533400" eaLnBrk="0" hangingPunct="0">
              <a:lnSpc>
                <a:spcPct val="90000"/>
              </a:lnSpc>
              <a:spcAft>
                <a:spcPct val="35000"/>
              </a:spcAft>
              <a:defRPr/>
            </a:pPr>
            <a:r>
              <a:rPr lang="en-US" sz="2000" dirty="0"/>
              <a:t>Family Support </a:t>
            </a:r>
          </a:p>
          <a:p>
            <a:pPr algn="ctr" defTabSz="533400" eaLnBrk="0" hangingPunct="0">
              <a:lnSpc>
                <a:spcPct val="90000"/>
              </a:lnSpc>
              <a:spcAft>
                <a:spcPct val="35000"/>
              </a:spcAft>
              <a:defRPr/>
            </a:pPr>
            <a:r>
              <a:rPr lang="en-US" sz="2000" dirty="0"/>
              <a:t>Account </a:t>
            </a:r>
          </a:p>
        </p:txBody>
      </p:sp>
      <p:sp>
        <p:nvSpPr>
          <p:cNvPr id="4" name="Freeform 3"/>
          <p:cNvSpPr/>
          <p:nvPr/>
        </p:nvSpPr>
        <p:spPr>
          <a:xfrm>
            <a:off x="4987925" y="1952625"/>
            <a:ext cx="2862263" cy="1144588"/>
          </a:xfrm>
          <a:custGeom>
            <a:avLst/>
            <a:gdLst>
              <a:gd name="connsiteX0" fmla="*/ 0 w 2862506"/>
              <a:gd name="connsiteY0" fmla="*/ 114341 h 1143413"/>
              <a:gd name="connsiteX1" fmla="*/ 114341 w 2862506"/>
              <a:gd name="connsiteY1" fmla="*/ 0 h 1143413"/>
              <a:gd name="connsiteX2" fmla="*/ 2748165 w 2862506"/>
              <a:gd name="connsiteY2" fmla="*/ 0 h 1143413"/>
              <a:gd name="connsiteX3" fmla="*/ 2862506 w 2862506"/>
              <a:gd name="connsiteY3" fmla="*/ 114341 h 1143413"/>
              <a:gd name="connsiteX4" fmla="*/ 2862506 w 2862506"/>
              <a:gd name="connsiteY4" fmla="*/ 1029072 h 1143413"/>
              <a:gd name="connsiteX5" fmla="*/ 2748165 w 2862506"/>
              <a:gd name="connsiteY5" fmla="*/ 1143413 h 1143413"/>
              <a:gd name="connsiteX6" fmla="*/ 114341 w 2862506"/>
              <a:gd name="connsiteY6" fmla="*/ 1143413 h 1143413"/>
              <a:gd name="connsiteX7" fmla="*/ 0 w 2862506"/>
              <a:gd name="connsiteY7" fmla="*/ 1029072 h 1143413"/>
              <a:gd name="connsiteX8" fmla="*/ 0 w 2862506"/>
              <a:gd name="connsiteY8" fmla="*/ 114341 h 114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506" h="1143413">
                <a:moveTo>
                  <a:pt x="0" y="114341"/>
                </a:moveTo>
                <a:cubicBezTo>
                  <a:pt x="0" y="51192"/>
                  <a:pt x="51192" y="0"/>
                  <a:pt x="114341" y="0"/>
                </a:cubicBezTo>
                <a:lnTo>
                  <a:pt x="2748165" y="0"/>
                </a:lnTo>
                <a:cubicBezTo>
                  <a:pt x="2811314" y="0"/>
                  <a:pt x="2862506" y="51192"/>
                  <a:pt x="2862506" y="114341"/>
                </a:cubicBezTo>
                <a:lnTo>
                  <a:pt x="2862506" y="1029072"/>
                </a:lnTo>
                <a:cubicBezTo>
                  <a:pt x="2862506" y="1092221"/>
                  <a:pt x="2811314" y="1143413"/>
                  <a:pt x="2748165" y="1143413"/>
                </a:cubicBezTo>
                <a:lnTo>
                  <a:pt x="114341" y="1143413"/>
                </a:lnTo>
                <a:cubicBezTo>
                  <a:pt x="51192" y="1143413"/>
                  <a:pt x="0" y="1092221"/>
                  <a:pt x="0" y="1029072"/>
                </a:cubicBezTo>
                <a:lnTo>
                  <a:pt x="0" y="114341"/>
                </a:lnTo>
                <a:close/>
              </a:path>
            </a:pathLst>
          </a:custGeom>
          <a:solidFill>
            <a:schemeClr val="accent5">
              <a:lumMod val="20000"/>
              <a:lumOff val="80000"/>
            </a:schemeClr>
          </a:solidFill>
          <a:ln>
            <a:solidFill>
              <a:schemeClr val="accent5">
                <a:lumMod val="20000"/>
                <a:lumOff val="80000"/>
              </a:schemeClr>
            </a:solidFill>
          </a:ln>
        </p:spPr>
        <p:style>
          <a:lnRef idx="1">
            <a:schemeClr val="accent1"/>
          </a:lnRef>
          <a:fillRef idx="2">
            <a:schemeClr val="accent1"/>
          </a:fillRef>
          <a:effectRef idx="1">
            <a:schemeClr val="accent1"/>
          </a:effectRef>
          <a:fontRef idx="minor">
            <a:schemeClr val="dk1"/>
          </a:fontRef>
        </p:style>
        <p:txBody>
          <a:bodyPr lIns="147789" tIns="147789" rIns="147789" bIns="147789" spcCol="1270" anchor="ctr"/>
          <a:lstStyle/>
          <a:p>
            <a:pPr algn="ctr" defTabSz="1333500" eaLnBrk="0" hangingPunct="0">
              <a:lnSpc>
                <a:spcPct val="90000"/>
              </a:lnSpc>
              <a:spcAft>
                <a:spcPct val="35000"/>
              </a:spcAft>
              <a:defRPr/>
            </a:pPr>
            <a:endParaRPr lang="en-US" sz="2000" dirty="0">
              <a:solidFill>
                <a:schemeClr val="tx1"/>
              </a:solidFill>
            </a:endParaRPr>
          </a:p>
          <a:p>
            <a:pPr algn="ctr" defTabSz="1333500" eaLnBrk="0" hangingPunct="0">
              <a:lnSpc>
                <a:spcPct val="90000"/>
              </a:lnSpc>
              <a:spcAft>
                <a:spcPct val="35000"/>
              </a:spcAft>
              <a:defRPr/>
            </a:pPr>
            <a:r>
              <a:rPr lang="en-US" sz="2000" dirty="0">
                <a:solidFill>
                  <a:schemeClr val="tx1"/>
                </a:solidFill>
              </a:rPr>
              <a:t>Child Poverty &amp; Family Supplemental Support Subaccount</a:t>
            </a:r>
          </a:p>
          <a:p>
            <a:pPr algn="ctr" defTabSz="1333500" eaLnBrk="0" hangingPunct="0">
              <a:lnSpc>
                <a:spcPct val="90000"/>
              </a:lnSpc>
              <a:spcAft>
                <a:spcPct val="35000"/>
              </a:spcAft>
              <a:defRPr/>
            </a:pPr>
            <a:endParaRPr lang="en-US" sz="2000" dirty="0">
              <a:solidFill>
                <a:schemeClr val="tx1"/>
              </a:solidFill>
            </a:endParaRPr>
          </a:p>
        </p:txBody>
      </p:sp>
      <p:sp>
        <p:nvSpPr>
          <p:cNvPr id="5" name="Freeform 4"/>
          <p:cNvSpPr/>
          <p:nvPr/>
        </p:nvSpPr>
        <p:spPr>
          <a:xfrm rot="6131731" flipH="1">
            <a:off x="4222750" y="2143125"/>
            <a:ext cx="471488" cy="763588"/>
          </a:xfrm>
          <a:custGeom>
            <a:avLst/>
            <a:gdLst>
              <a:gd name="connsiteX0" fmla="*/ 0 w 470522"/>
              <a:gd name="connsiteY0" fmla="*/ 382145 h 764290"/>
              <a:gd name="connsiteX1" fmla="*/ 235261 w 470522"/>
              <a:gd name="connsiteY1" fmla="*/ 0 h 764290"/>
              <a:gd name="connsiteX2" fmla="*/ 235261 w 470522"/>
              <a:gd name="connsiteY2" fmla="*/ 152858 h 764290"/>
              <a:gd name="connsiteX3" fmla="*/ 235261 w 470522"/>
              <a:gd name="connsiteY3" fmla="*/ 152858 h 764290"/>
              <a:gd name="connsiteX4" fmla="*/ 235261 w 470522"/>
              <a:gd name="connsiteY4" fmla="*/ 0 h 764290"/>
              <a:gd name="connsiteX5" fmla="*/ 470522 w 470522"/>
              <a:gd name="connsiteY5" fmla="*/ 382145 h 764290"/>
              <a:gd name="connsiteX6" fmla="*/ 235261 w 470522"/>
              <a:gd name="connsiteY6" fmla="*/ 764290 h 764290"/>
              <a:gd name="connsiteX7" fmla="*/ 235261 w 470522"/>
              <a:gd name="connsiteY7" fmla="*/ 611432 h 764290"/>
              <a:gd name="connsiteX8" fmla="*/ 235261 w 470522"/>
              <a:gd name="connsiteY8" fmla="*/ 611432 h 764290"/>
              <a:gd name="connsiteX9" fmla="*/ 235261 w 470522"/>
              <a:gd name="connsiteY9" fmla="*/ 764290 h 764290"/>
              <a:gd name="connsiteX10" fmla="*/ 0 w 470522"/>
              <a:gd name="connsiteY10" fmla="*/ 382145 h 76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522" h="764290">
                <a:moveTo>
                  <a:pt x="470521" y="382145"/>
                </a:moveTo>
                <a:lnTo>
                  <a:pt x="235261" y="764290"/>
                </a:lnTo>
                <a:lnTo>
                  <a:pt x="235261" y="611432"/>
                </a:lnTo>
                <a:lnTo>
                  <a:pt x="235261" y="611432"/>
                </a:lnTo>
                <a:lnTo>
                  <a:pt x="235261" y="764290"/>
                </a:lnTo>
                <a:lnTo>
                  <a:pt x="1" y="382145"/>
                </a:lnTo>
                <a:lnTo>
                  <a:pt x="235261" y="0"/>
                </a:lnTo>
                <a:lnTo>
                  <a:pt x="235261" y="152858"/>
                </a:lnTo>
                <a:lnTo>
                  <a:pt x="235261" y="152858"/>
                </a:lnTo>
                <a:lnTo>
                  <a:pt x="235261" y="0"/>
                </a:lnTo>
                <a:lnTo>
                  <a:pt x="470521" y="382145"/>
                </a:lnTo>
                <a:close/>
              </a:path>
            </a:pathLst>
          </a:custGeom>
          <a:noFill/>
          <a:ln>
            <a:no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lIns="141156" tIns="152857" rIns="141157" bIns="152858" spcCol="1270" anchor="ctr"/>
          <a:lstStyle/>
          <a:p>
            <a:pPr algn="ctr" defTabSz="1066800" eaLnBrk="0" hangingPunct="0">
              <a:lnSpc>
                <a:spcPct val="90000"/>
              </a:lnSpc>
              <a:spcAft>
                <a:spcPct val="35000"/>
              </a:spcAft>
              <a:defRPr/>
            </a:pPr>
            <a:endParaRPr lang="en-US" sz="2400" dirty="0"/>
          </a:p>
        </p:txBody>
      </p:sp>
      <p:sp>
        <p:nvSpPr>
          <p:cNvPr id="6" name="Freeform 5"/>
          <p:cNvSpPr/>
          <p:nvPr/>
        </p:nvSpPr>
        <p:spPr>
          <a:xfrm>
            <a:off x="1490663" y="1981200"/>
            <a:ext cx="2862262" cy="1143000"/>
          </a:xfrm>
          <a:custGeom>
            <a:avLst/>
            <a:gdLst>
              <a:gd name="connsiteX0" fmla="*/ 0 w 2862506"/>
              <a:gd name="connsiteY0" fmla="*/ 114341 h 1143413"/>
              <a:gd name="connsiteX1" fmla="*/ 114341 w 2862506"/>
              <a:gd name="connsiteY1" fmla="*/ 0 h 1143413"/>
              <a:gd name="connsiteX2" fmla="*/ 2748165 w 2862506"/>
              <a:gd name="connsiteY2" fmla="*/ 0 h 1143413"/>
              <a:gd name="connsiteX3" fmla="*/ 2862506 w 2862506"/>
              <a:gd name="connsiteY3" fmla="*/ 114341 h 1143413"/>
              <a:gd name="connsiteX4" fmla="*/ 2862506 w 2862506"/>
              <a:gd name="connsiteY4" fmla="*/ 1029072 h 1143413"/>
              <a:gd name="connsiteX5" fmla="*/ 2748165 w 2862506"/>
              <a:gd name="connsiteY5" fmla="*/ 1143413 h 1143413"/>
              <a:gd name="connsiteX6" fmla="*/ 114341 w 2862506"/>
              <a:gd name="connsiteY6" fmla="*/ 1143413 h 1143413"/>
              <a:gd name="connsiteX7" fmla="*/ 0 w 2862506"/>
              <a:gd name="connsiteY7" fmla="*/ 1029072 h 1143413"/>
              <a:gd name="connsiteX8" fmla="*/ 0 w 2862506"/>
              <a:gd name="connsiteY8" fmla="*/ 114341 h 114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506" h="1143413">
                <a:moveTo>
                  <a:pt x="0" y="114341"/>
                </a:moveTo>
                <a:cubicBezTo>
                  <a:pt x="0" y="51192"/>
                  <a:pt x="51192" y="0"/>
                  <a:pt x="114341" y="0"/>
                </a:cubicBezTo>
                <a:lnTo>
                  <a:pt x="2748165" y="0"/>
                </a:lnTo>
                <a:cubicBezTo>
                  <a:pt x="2811314" y="0"/>
                  <a:pt x="2862506" y="51192"/>
                  <a:pt x="2862506" y="114341"/>
                </a:cubicBezTo>
                <a:lnTo>
                  <a:pt x="2862506" y="1029072"/>
                </a:lnTo>
                <a:cubicBezTo>
                  <a:pt x="2862506" y="1092221"/>
                  <a:pt x="2811314" y="1143413"/>
                  <a:pt x="2748165" y="1143413"/>
                </a:cubicBezTo>
                <a:lnTo>
                  <a:pt x="114341" y="1143413"/>
                </a:lnTo>
                <a:cubicBezTo>
                  <a:pt x="51192" y="1143413"/>
                  <a:pt x="0" y="1092221"/>
                  <a:pt x="0" y="1029072"/>
                </a:cubicBezTo>
                <a:lnTo>
                  <a:pt x="0" y="114341"/>
                </a:lnTo>
                <a:close/>
              </a:path>
            </a:pathLst>
          </a:custGeom>
          <a:solidFill>
            <a:srgbClr val="FFFF00"/>
          </a:solidFill>
          <a:ln>
            <a:solidFill>
              <a:srgbClr val="FFFF00"/>
            </a:solidFill>
          </a:ln>
        </p:spPr>
        <p:style>
          <a:lnRef idx="1">
            <a:schemeClr val="accent3"/>
          </a:lnRef>
          <a:fillRef idx="2">
            <a:schemeClr val="accent3"/>
          </a:fillRef>
          <a:effectRef idx="1">
            <a:schemeClr val="accent3"/>
          </a:effectRef>
          <a:fontRef idx="minor">
            <a:schemeClr val="dk1"/>
          </a:fontRef>
        </p:style>
        <p:txBody>
          <a:bodyPr lIns="147789" tIns="147789" rIns="147789" bIns="147789" anchor="ctr"/>
          <a:lstStyle/>
          <a:p>
            <a:pPr algn="ctr" defTabSz="533400" eaLnBrk="0" hangingPunct="0">
              <a:lnSpc>
                <a:spcPct val="90000"/>
              </a:lnSpc>
              <a:spcAft>
                <a:spcPct val="35000"/>
              </a:spcAft>
              <a:defRPr/>
            </a:pPr>
            <a:endParaRPr lang="en-US" sz="2000" dirty="0">
              <a:solidFill>
                <a:srgbClr val="000000"/>
              </a:solidFill>
              <a:cs typeface="Times New Roman" pitchFamily="18" charset="0"/>
            </a:endParaRPr>
          </a:p>
          <a:p>
            <a:pPr algn="ctr" defTabSz="533400" eaLnBrk="0" hangingPunct="0">
              <a:lnSpc>
                <a:spcPct val="90000"/>
              </a:lnSpc>
              <a:spcAft>
                <a:spcPct val="35000"/>
              </a:spcAft>
              <a:defRPr/>
            </a:pPr>
            <a:r>
              <a:rPr lang="en-US" sz="2000" dirty="0">
                <a:solidFill>
                  <a:srgbClr val="000000"/>
                </a:solidFill>
                <a:cs typeface="Times New Roman" pitchFamily="18" charset="0"/>
              </a:rPr>
              <a:t>Family Support </a:t>
            </a:r>
          </a:p>
          <a:p>
            <a:pPr algn="ctr" defTabSz="533400" eaLnBrk="0" hangingPunct="0">
              <a:lnSpc>
                <a:spcPct val="90000"/>
              </a:lnSpc>
              <a:spcAft>
                <a:spcPct val="35000"/>
              </a:spcAft>
              <a:defRPr/>
            </a:pPr>
            <a:r>
              <a:rPr lang="en-US" sz="2000" dirty="0">
                <a:solidFill>
                  <a:srgbClr val="000000"/>
                </a:solidFill>
                <a:cs typeface="Times New Roman" pitchFamily="18" charset="0"/>
              </a:rPr>
              <a:t>Subaccount</a:t>
            </a:r>
          </a:p>
          <a:p>
            <a:pPr algn="ctr" defTabSz="533400" eaLnBrk="0" hangingPunct="0">
              <a:lnSpc>
                <a:spcPct val="90000"/>
              </a:lnSpc>
              <a:spcAft>
                <a:spcPct val="35000"/>
              </a:spcAft>
              <a:defRPr/>
            </a:pPr>
            <a:endParaRPr lang="en-US" sz="2000" dirty="0">
              <a:solidFill>
                <a:srgbClr val="000000"/>
              </a:solidFill>
              <a:cs typeface="Times New Roman" pitchFamily="18" charset="0"/>
            </a:endParaRPr>
          </a:p>
        </p:txBody>
      </p:sp>
      <p:sp>
        <p:nvSpPr>
          <p:cNvPr id="7" name="Rectangle 6"/>
          <p:cNvSpPr/>
          <p:nvPr/>
        </p:nvSpPr>
        <p:spPr>
          <a:xfrm>
            <a:off x="169863" y="2228850"/>
            <a:ext cx="795337" cy="430213"/>
          </a:xfrm>
          <a:prstGeom prst="rect">
            <a:avLst/>
          </a:prstGeom>
        </p:spPr>
        <p:txBody>
          <a:bodyPr wrap="none">
            <a:spAutoFit/>
          </a:bodyPr>
          <a:lstStyle/>
          <a:p>
            <a:pPr eaLnBrk="0" hangingPunct="0">
              <a:defRPr/>
            </a:pPr>
            <a:r>
              <a:rPr lang="en-US" sz="2200" b="1" kern="0" dirty="0">
                <a:solidFill>
                  <a:srgbClr val="4E5B6F"/>
                </a:solidFill>
                <a:latin typeface="Calibri" pitchFamily="34" charset="0"/>
              </a:rPr>
              <a:t>State</a:t>
            </a:r>
            <a:endParaRPr lang="en-US" sz="2200" dirty="0">
              <a:solidFill>
                <a:srgbClr val="4E5B6F"/>
              </a:solidFill>
              <a:latin typeface="Calibri" pitchFamily="34" charset="0"/>
            </a:endParaRPr>
          </a:p>
        </p:txBody>
      </p:sp>
      <p:sp>
        <p:nvSpPr>
          <p:cNvPr id="9" name="Bent-Up Arrow 8"/>
          <p:cNvSpPr/>
          <p:nvPr/>
        </p:nvSpPr>
        <p:spPr bwMode="auto">
          <a:xfrm rot="5400000">
            <a:off x="1152525" y="3894138"/>
            <a:ext cx="2592387" cy="1252538"/>
          </a:xfrm>
          <a:prstGeom prst="bentUpArrow">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eaLnBrk="0" hangingPunct="0">
              <a:buFont typeface="Calibri" pitchFamily="-111" charset="0"/>
              <a:buAutoNum type="arabicPeriod"/>
              <a:defRPr/>
            </a:pPr>
            <a:endParaRPr lang="en-US" dirty="0">
              <a:solidFill>
                <a:srgbClr val="FFFFFF"/>
              </a:solidFill>
              <a:latin typeface="Calibri" pitchFamily="-111" charset="0"/>
            </a:endParaRPr>
          </a:p>
        </p:txBody>
      </p:sp>
      <p:sp>
        <p:nvSpPr>
          <p:cNvPr id="10" name="Bent-Up Arrow 9"/>
          <p:cNvSpPr/>
          <p:nvPr/>
        </p:nvSpPr>
        <p:spPr bwMode="auto">
          <a:xfrm rot="16200000" flipH="1">
            <a:off x="5529263" y="3894138"/>
            <a:ext cx="2592387" cy="1252537"/>
          </a:xfrm>
          <a:prstGeom prst="bentUpArrow">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eaLnBrk="0" hangingPunct="0">
              <a:buFont typeface="Calibri" pitchFamily="-111" charset="0"/>
              <a:buAutoNum type="arabicPeriod"/>
              <a:defRPr/>
            </a:pPr>
            <a:endParaRPr lang="en-US" dirty="0">
              <a:solidFill>
                <a:srgbClr val="FFFFFF"/>
              </a:solidFill>
              <a:latin typeface="Calibri" pitchFamily="-111" charset="0"/>
            </a:endParaRPr>
          </a:p>
        </p:txBody>
      </p:sp>
      <p:sp>
        <p:nvSpPr>
          <p:cNvPr id="11" name="Rectangle 10"/>
          <p:cNvSpPr/>
          <p:nvPr/>
        </p:nvSpPr>
        <p:spPr>
          <a:xfrm>
            <a:off x="120650" y="4776788"/>
            <a:ext cx="1370013" cy="1108075"/>
          </a:xfrm>
          <a:prstGeom prst="rect">
            <a:avLst/>
          </a:prstGeom>
        </p:spPr>
        <p:txBody>
          <a:bodyPr>
            <a:spAutoFit/>
          </a:bodyPr>
          <a:lstStyle/>
          <a:p>
            <a:pPr algn="ctr" eaLnBrk="0" hangingPunct="0">
              <a:defRPr/>
            </a:pPr>
            <a:r>
              <a:rPr lang="en-US" sz="2200" b="1" kern="0" dirty="0">
                <a:solidFill>
                  <a:srgbClr val="C00000"/>
                </a:solidFill>
                <a:latin typeface="Calibri" pitchFamily="34" charset="0"/>
              </a:rPr>
              <a:t>NEW County Account</a:t>
            </a:r>
            <a:endParaRPr lang="en-US" sz="2200" dirty="0">
              <a:solidFill>
                <a:srgbClr val="C00000"/>
              </a:solidFill>
              <a:latin typeface="Calibri" pitchFamily="34" charset="0"/>
            </a:endParaRP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135"/>
          <p:cNvSpPr>
            <a:spLocks noChangeArrowheads="1"/>
          </p:cNvSpPr>
          <p:nvPr/>
        </p:nvSpPr>
        <p:spPr bwMode="auto">
          <a:xfrm>
            <a:off x="220663" y="3363913"/>
            <a:ext cx="8428037" cy="320675"/>
          </a:xfrm>
          <a:prstGeom prst="rect">
            <a:avLst/>
          </a:prstGeom>
          <a:gradFill rotWithShape="1">
            <a:gsLst>
              <a:gs pos="0">
                <a:schemeClr val="accent1">
                  <a:lumMod val="10000"/>
                </a:schemeClr>
              </a:gs>
              <a:gs pos="100000">
                <a:schemeClr val="tx2">
                  <a:alpha val="0"/>
                </a:schemeClr>
              </a:gs>
            </a:gsLst>
            <a:lin ang="5400000" scaled="1"/>
          </a:gradFill>
          <a:ln w="9525">
            <a:noFill/>
            <a:miter lim="800000"/>
            <a:headEnd/>
            <a:tailEnd/>
          </a:ln>
        </p:spPr>
        <p:txBody>
          <a:bodyPr wrap="none" anchor="ctr"/>
          <a:lstStyle/>
          <a:p>
            <a:pPr eaLnBrk="0" hangingPunct="0">
              <a:defRPr/>
            </a:pPr>
            <a:endParaRPr lang="en-US" dirty="0">
              <a:solidFill>
                <a:prstClr val="black"/>
              </a:solidFill>
              <a:latin typeface="+mn-lt"/>
            </a:endParaRPr>
          </a:p>
        </p:txBody>
      </p:sp>
      <p:grpSp>
        <p:nvGrpSpPr>
          <p:cNvPr id="35842" name="Group 48"/>
          <p:cNvGrpSpPr>
            <a:grpSpLocks/>
          </p:cNvGrpSpPr>
          <p:nvPr/>
        </p:nvGrpSpPr>
        <p:grpSpPr bwMode="auto">
          <a:xfrm>
            <a:off x="220663" y="2894013"/>
            <a:ext cx="8618537" cy="457200"/>
            <a:chOff x="244475" y="3028950"/>
            <a:chExt cx="5897364" cy="457203"/>
          </a:xfrm>
        </p:grpSpPr>
        <p:grpSp>
          <p:nvGrpSpPr>
            <p:cNvPr id="35856" name="Gruppe 86"/>
            <p:cNvGrpSpPr>
              <a:grpSpLocks/>
            </p:cNvGrpSpPr>
            <p:nvPr/>
          </p:nvGrpSpPr>
          <p:grpSpPr bwMode="auto">
            <a:xfrm>
              <a:off x="5510818" y="3032811"/>
              <a:ext cx="631021" cy="453342"/>
              <a:chOff x="5520343" y="3429682"/>
              <a:chExt cx="631021" cy="453621"/>
            </a:xfrm>
          </p:grpSpPr>
          <p:sp>
            <p:nvSpPr>
              <p:cNvPr id="50" name="Pentagon 49"/>
              <p:cNvSpPr/>
              <p:nvPr/>
            </p:nvSpPr>
            <p:spPr>
              <a:xfrm>
                <a:off x="5520241" y="3428996"/>
                <a:ext cx="631123" cy="454307"/>
              </a:xfrm>
              <a:prstGeom prst="homePlate">
                <a:avLst>
                  <a:gd name="adj" fmla="val 40322"/>
                </a:avLst>
              </a:prstGeom>
              <a:gradFill flip="none" rotWithShape="1">
                <a:gsLst>
                  <a:gs pos="0">
                    <a:srgbClr val="FFC000"/>
                  </a:gs>
                  <a:gs pos="100000">
                    <a:srgbClr val="E36119"/>
                  </a:gs>
                </a:gsLst>
                <a:lin ang="2700000" scaled="1"/>
                <a:tileRect/>
              </a:gradFill>
              <a:ln w="9525" cap="flat" cmpd="sng" algn="ctr">
                <a:solidFill>
                  <a:schemeClr val="bg1">
                    <a:lumMod val="50000"/>
                  </a:schemeClr>
                </a:solidFill>
                <a:prstDash val="solid"/>
              </a:ln>
              <a:effectLst/>
            </p:spPr>
            <p:txBody>
              <a:bodyPr anchor="ctr"/>
              <a:lstStyle/>
              <a:p>
                <a:pPr indent="-342900" algn="ctr" eaLnBrk="0" hangingPunct="0">
                  <a:buFont typeface="Calibri" pitchFamily="-111" charset="0"/>
                  <a:buAutoNum type="arabicPeriod"/>
                  <a:defRPr/>
                </a:pPr>
                <a:endParaRPr lang="en-US" noProof="1">
                  <a:solidFill>
                    <a:srgbClr val="FFFFFF"/>
                  </a:solidFill>
                  <a:latin typeface="+mn-lt"/>
                </a:endParaRPr>
              </a:p>
            </p:txBody>
          </p:sp>
          <p:sp>
            <p:nvSpPr>
              <p:cNvPr id="51" name="Rektangel 85"/>
              <p:cNvSpPr>
                <a:spLocks noChangeArrowheads="1"/>
              </p:cNvSpPr>
              <p:nvPr/>
            </p:nvSpPr>
            <p:spPr bwMode="auto">
              <a:xfrm>
                <a:off x="5581072" y="3535424"/>
                <a:ext cx="518151" cy="246216"/>
              </a:xfrm>
              <a:prstGeom prst="rect">
                <a:avLst/>
              </a:prstGeom>
              <a:noFill/>
              <a:ln w="9525">
                <a:noFill/>
                <a:miter lim="800000"/>
                <a:headEnd/>
                <a:tailEnd/>
              </a:ln>
            </p:spPr>
            <p:txBody>
              <a:bodyPr>
                <a:spAutoFit/>
              </a:bodyPr>
              <a:lstStyle/>
              <a:p>
                <a:pPr indent="-342900" algn="ctr" eaLnBrk="0" hangingPunct="0">
                  <a:defRPr/>
                </a:pPr>
                <a:r>
                  <a:rPr lang="en-US" sz="1000" noProof="1">
                    <a:solidFill>
                      <a:prstClr val="black"/>
                    </a:solidFill>
                    <a:latin typeface="+mn-lt"/>
                  </a:rPr>
                  <a:t>October</a:t>
                </a:r>
              </a:p>
            </p:txBody>
          </p:sp>
        </p:grpSp>
        <p:grpSp>
          <p:nvGrpSpPr>
            <p:cNvPr id="35857" name="Group 47"/>
            <p:cNvGrpSpPr>
              <a:grpSpLocks/>
            </p:cNvGrpSpPr>
            <p:nvPr/>
          </p:nvGrpSpPr>
          <p:grpSpPr bwMode="auto">
            <a:xfrm>
              <a:off x="244475" y="3028950"/>
              <a:ext cx="4897997" cy="457200"/>
              <a:chOff x="244475" y="3028950"/>
              <a:chExt cx="4897997" cy="457200"/>
            </a:xfrm>
          </p:grpSpPr>
          <p:sp>
            <p:nvSpPr>
              <p:cNvPr id="43" name="Rectangle 461"/>
              <p:cNvSpPr>
                <a:spLocks noChangeArrowheads="1"/>
              </p:cNvSpPr>
              <p:nvPr/>
            </p:nvSpPr>
            <p:spPr bwMode="auto">
              <a:xfrm>
                <a:off x="2835231" y="3028950"/>
                <a:ext cx="723456" cy="457203"/>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eaLnBrk="0" hangingPunct="0">
                  <a:defRPr/>
                </a:pPr>
                <a:r>
                  <a:rPr lang="en-US" sz="1000" noProof="1">
                    <a:solidFill>
                      <a:prstClr val="black"/>
                    </a:solidFill>
                    <a:latin typeface="+mn-lt"/>
                  </a:rPr>
                  <a:t>April</a:t>
                </a:r>
              </a:p>
            </p:txBody>
          </p:sp>
          <p:sp>
            <p:nvSpPr>
              <p:cNvPr id="45" name="Rectangle 463"/>
              <p:cNvSpPr>
                <a:spLocks noChangeArrowheads="1"/>
              </p:cNvSpPr>
              <p:nvPr/>
            </p:nvSpPr>
            <p:spPr bwMode="auto">
              <a:xfrm>
                <a:off x="4282143" y="3028950"/>
                <a:ext cx="860327" cy="457203"/>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eaLnBrk="0" hangingPunct="0">
                  <a:defRPr/>
                </a:pPr>
                <a:r>
                  <a:rPr lang="en-US" sz="1000" noProof="1">
                    <a:solidFill>
                      <a:prstClr val="black"/>
                    </a:solidFill>
                    <a:latin typeface="+mn-lt"/>
                  </a:rPr>
                  <a:t>June </a:t>
                </a:r>
              </a:p>
            </p:txBody>
          </p:sp>
          <p:sp>
            <p:nvSpPr>
              <p:cNvPr id="46" name="Rectangle 461"/>
              <p:cNvSpPr>
                <a:spLocks noChangeArrowheads="1"/>
              </p:cNvSpPr>
              <p:nvPr/>
            </p:nvSpPr>
            <p:spPr bwMode="auto">
              <a:xfrm>
                <a:off x="244475" y="3028950"/>
                <a:ext cx="859240" cy="457203"/>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eaLnBrk="0" hangingPunct="0">
                  <a:defRPr/>
                </a:pPr>
                <a:r>
                  <a:rPr lang="en-US" sz="1000" noProof="1">
                    <a:solidFill>
                      <a:prstClr val="black"/>
                    </a:solidFill>
                    <a:latin typeface="+mn-lt"/>
                  </a:rPr>
                  <a:t>January</a:t>
                </a:r>
              </a:p>
            </p:txBody>
          </p:sp>
          <p:sp>
            <p:nvSpPr>
              <p:cNvPr id="48" name="Rectangle 462"/>
              <p:cNvSpPr>
                <a:spLocks noChangeArrowheads="1"/>
              </p:cNvSpPr>
              <p:nvPr/>
            </p:nvSpPr>
            <p:spPr bwMode="auto">
              <a:xfrm>
                <a:off x="1106974" y="3028950"/>
                <a:ext cx="860327" cy="457203"/>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lstStyle/>
              <a:p>
                <a:pPr indent="-342900" algn="ctr" eaLnBrk="0" hangingPunct="0">
                  <a:defRPr/>
                </a:pPr>
                <a:r>
                  <a:rPr lang="en-US" noProof="1">
                    <a:solidFill>
                      <a:srgbClr val="FFFFFF"/>
                    </a:solidFill>
                    <a:latin typeface="+mn-lt"/>
                  </a:rPr>
                  <a:t>  </a:t>
                </a:r>
                <a:r>
                  <a:rPr lang="en-US" sz="1000" noProof="1">
                    <a:solidFill>
                      <a:prstClr val="black"/>
                    </a:solidFill>
                    <a:latin typeface="+mn-lt"/>
                  </a:rPr>
                  <a:t>February </a:t>
                </a:r>
              </a:p>
            </p:txBody>
          </p:sp>
          <p:sp>
            <p:nvSpPr>
              <p:cNvPr id="49" name="Rectangle 463"/>
              <p:cNvSpPr>
                <a:spLocks noChangeArrowheads="1"/>
              </p:cNvSpPr>
              <p:nvPr/>
            </p:nvSpPr>
            <p:spPr bwMode="auto">
              <a:xfrm>
                <a:off x="1968387" y="3028950"/>
                <a:ext cx="860327" cy="457203"/>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eaLnBrk="0" hangingPunct="0">
                  <a:defRPr/>
                </a:pPr>
                <a:r>
                  <a:rPr lang="en-US" sz="1000" noProof="1">
                    <a:solidFill>
                      <a:prstClr val="black"/>
                    </a:solidFill>
                    <a:latin typeface="+mn-lt"/>
                  </a:rPr>
                  <a:t>March</a:t>
                </a:r>
              </a:p>
            </p:txBody>
          </p:sp>
        </p:grpSp>
      </p:grpSp>
      <p:grpSp>
        <p:nvGrpSpPr>
          <p:cNvPr id="35843" name="Gruppe 55"/>
          <p:cNvGrpSpPr>
            <a:grpSpLocks/>
          </p:cNvGrpSpPr>
          <p:nvPr/>
        </p:nvGrpSpPr>
        <p:grpSpPr bwMode="auto">
          <a:xfrm>
            <a:off x="2971800" y="1728788"/>
            <a:ext cx="1298575" cy="1138237"/>
            <a:chOff x="174853" y="2365553"/>
            <a:chExt cx="1298575" cy="1137368"/>
          </a:xfrm>
        </p:grpSpPr>
        <p:sp>
          <p:nvSpPr>
            <p:cNvPr id="57" name="Nedadgående pil 56"/>
            <p:cNvSpPr>
              <a:spLocks noChangeArrowheads="1"/>
            </p:cNvSpPr>
            <p:nvPr/>
          </p:nvSpPr>
          <p:spPr bwMode="auto">
            <a:xfrm>
              <a:off x="349478" y="2938202"/>
              <a:ext cx="250825" cy="564719"/>
            </a:xfrm>
            <a:prstGeom prst="downArrow">
              <a:avLst>
                <a:gd name="adj1" fmla="val 50000"/>
                <a:gd name="adj2" fmla="val 50004"/>
              </a:avLst>
            </a:prstGeom>
            <a:gradFill rotWithShape="1">
              <a:gsLst>
                <a:gs pos="0">
                  <a:srgbClr val="FFC000"/>
                </a:gs>
                <a:gs pos="100000">
                  <a:srgbClr val="E36119"/>
                </a:gs>
              </a:gsLst>
              <a:lin ang="2700000" scaled="1"/>
            </a:gradFill>
            <a:ln w="9525">
              <a:noFill/>
              <a:miter lim="800000"/>
              <a:headEnd/>
              <a:tailEnd/>
            </a:ln>
            <a:effectLst>
              <a:outerShdw blurRad="63500" dist="38100" dir="5400000" algn="t" rotWithShape="0">
                <a:srgbClr val="000000">
                  <a:alpha val="39999"/>
                </a:srgbClr>
              </a:outerShdw>
            </a:effectLst>
          </p:spPr>
          <p:txBody>
            <a:bodyPr anchor="ctr"/>
            <a:lstStyle/>
            <a:p>
              <a:pPr indent="-342900" algn="ctr" eaLnBrk="0" hangingPunct="0">
                <a:buFont typeface="Calibri" pitchFamily="-111" charset="0"/>
                <a:buAutoNum type="arabicPeriod"/>
                <a:defRPr/>
              </a:pPr>
              <a:endParaRPr lang="en-US" dirty="0">
                <a:solidFill>
                  <a:srgbClr val="FFFFFF"/>
                </a:solidFill>
                <a:latin typeface="+mn-lt"/>
              </a:endParaRPr>
            </a:p>
          </p:txBody>
        </p:sp>
        <p:sp>
          <p:nvSpPr>
            <p:cNvPr id="7202" name="Rektangel 57"/>
            <p:cNvSpPr>
              <a:spLocks noChangeArrowheads="1"/>
            </p:cNvSpPr>
            <p:nvPr/>
          </p:nvSpPr>
          <p:spPr bwMode="auto">
            <a:xfrm>
              <a:off x="174853" y="2365553"/>
              <a:ext cx="1298575" cy="307740"/>
            </a:xfrm>
            <a:prstGeom prst="rect">
              <a:avLst/>
            </a:prstGeom>
            <a:noFill/>
            <a:ln w="9525">
              <a:noFill/>
              <a:miter lim="800000"/>
              <a:headEnd/>
              <a:tailEnd/>
            </a:ln>
          </p:spPr>
          <p:txBody>
            <a:bodyPr>
              <a:spAutoFit/>
            </a:bodyPr>
            <a:lstStyle/>
            <a:p>
              <a:pPr defTabSz="801688" eaLnBrk="0" hangingPunct="0">
                <a:spcBef>
                  <a:spcPct val="20000"/>
                </a:spcBef>
                <a:defRPr/>
              </a:pPr>
              <a:r>
                <a:rPr lang="en-US" sz="1400" noProof="1">
                  <a:solidFill>
                    <a:srgbClr val="080808"/>
                  </a:solidFill>
                  <a:latin typeface="+mn-lt"/>
                  <a:cs typeface="Arial" charset="0"/>
                </a:rPr>
                <a:t> </a:t>
              </a:r>
            </a:p>
          </p:txBody>
        </p:sp>
      </p:grpSp>
      <p:sp>
        <p:nvSpPr>
          <p:cNvPr id="84" name="Nedadgående pil 83"/>
          <p:cNvSpPr>
            <a:spLocks noChangeArrowheads="1"/>
          </p:cNvSpPr>
          <p:nvPr/>
        </p:nvSpPr>
        <p:spPr bwMode="auto">
          <a:xfrm rot="10800000">
            <a:off x="8128000" y="3382963"/>
            <a:ext cx="250825" cy="393700"/>
          </a:xfrm>
          <a:prstGeom prst="downArrow">
            <a:avLst>
              <a:gd name="adj1" fmla="val 50000"/>
              <a:gd name="adj2" fmla="val 50005"/>
            </a:avLst>
          </a:prstGeom>
          <a:gradFill rotWithShape="1">
            <a:gsLst>
              <a:gs pos="100000">
                <a:srgbClr val="E76F15"/>
              </a:gs>
              <a:gs pos="0">
                <a:srgbClr val="FFC000"/>
              </a:gs>
              <a:gs pos="100000">
                <a:srgbClr val="E36119"/>
              </a:gs>
            </a:gsLst>
            <a:lin ang="2700000" scaled="1"/>
          </a:gradFill>
          <a:ln w="9525">
            <a:noFill/>
            <a:miter lim="800000"/>
            <a:headEnd/>
            <a:tailEnd/>
          </a:ln>
          <a:effectLst>
            <a:outerShdw blurRad="63500" dist="38100" dir="5400000" algn="t" rotWithShape="0">
              <a:srgbClr val="000000">
                <a:alpha val="39999"/>
              </a:srgbClr>
            </a:outerShdw>
          </a:effectLst>
        </p:spPr>
        <p:txBody>
          <a:bodyPr anchor="ctr"/>
          <a:lstStyle/>
          <a:p>
            <a:pPr indent="-342900" algn="ctr" eaLnBrk="0" hangingPunct="0">
              <a:buFont typeface="Calibri" pitchFamily="-111" charset="0"/>
              <a:buAutoNum type="arabicPeriod"/>
              <a:defRPr/>
            </a:pPr>
            <a:endParaRPr lang="en-US" noProof="1">
              <a:solidFill>
                <a:srgbClr val="FFFFFF"/>
              </a:solidFill>
              <a:latin typeface="+mn-lt"/>
            </a:endParaRPr>
          </a:p>
        </p:txBody>
      </p:sp>
      <p:sp>
        <p:nvSpPr>
          <p:cNvPr id="7182" name="Rectangle 8"/>
          <p:cNvSpPr>
            <a:spLocks noChangeArrowheads="1"/>
          </p:cNvSpPr>
          <p:nvPr/>
        </p:nvSpPr>
        <p:spPr bwMode="gray">
          <a:xfrm>
            <a:off x="76200" y="79375"/>
            <a:ext cx="8999538" cy="911225"/>
          </a:xfrm>
          <a:prstGeom prst="rect">
            <a:avLst/>
          </a:prstGeom>
          <a:noFill/>
          <a:ln w="9525">
            <a:noFill/>
            <a:miter lim="800000"/>
            <a:headEnd/>
            <a:tailEnd/>
          </a:ln>
        </p:spPr>
        <p:txBody>
          <a:bodyPr lIns="0" rIns="0" anchor="ctr"/>
          <a:lstStyle/>
          <a:p>
            <a:pPr algn="ctr" eaLnBrk="0" hangingPunct="0">
              <a:defRPr/>
            </a:pPr>
            <a:r>
              <a:rPr lang="de-DE" sz="2800" b="1" dirty="0">
                <a:solidFill>
                  <a:srgbClr val="4E5B6F"/>
                </a:solidFill>
                <a:latin typeface="+mn-lt"/>
              </a:rPr>
              <a:t>Child Poverty &amp; Family Supplemental Support Subaccount: Key Dates</a:t>
            </a:r>
          </a:p>
        </p:txBody>
      </p:sp>
      <p:sp>
        <p:nvSpPr>
          <p:cNvPr id="7186" name="Rektangel 57"/>
          <p:cNvSpPr>
            <a:spLocks noChangeArrowheads="1"/>
          </p:cNvSpPr>
          <p:nvPr/>
        </p:nvSpPr>
        <p:spPr bwMode="auto">
          <a:xfrm>
            <a:off x="6324600" y="3962400"/>
            <a:ext cx="2751138" cy="461963"/>
          </a:xfrm>
          <a:prstGeom prst="rect">
            <a:avLst/>
          </a:prstGeom>
          <a:noFill/>
          <a:ln w="9525">
            <a:noFill/>
            <a:miter lim="800000"/>
            <a:headEnd/>
            <a:tailEnd/>
          </a:ln>
        </p:spPr>
        <p:txBody>
          <a:bodyPr>
            <a:spAutoFit/>
          </a:bodyPr>
          <a:lstStyle/>
          <a:p>
            <a:pPr defTabSz="801688" eaLnBrk="0" hangingPunct="0">
              <a:spcBef>
                <a:spcPct val="20000"/>
              </a:spcBef>
              <a:defRPr/>
            </a:pPr>
            <a:r>
              <a:rPr lang="en-US" sz="1200" b="1" u="sng" dirty="0">
                <a:solidFill>
                  <a:prstClr val="black"/>
                </a:solidFill>
                <a:latin typeface="+mn-lt"/>
                <a:ea typeface="Calibri"/>
              </a:rPr>
              <a:t>October 1: </a:t>
            </a:r>
            <a:r>
              <a:rPr lang="en-US" sz="1200" dirty="0">
                <a:solidFill>
                  <a:prstClr val="black"/>
                </a:solidFill>
                <a:latin typeface="+mn-lt"/>
                <a:ea typeface="Calibri"/>
              </a:rPr>
              <a:t>Effective date for any grant  increases. </a:t>
            </a:r>
            <a:endParaRPr lang="en-US" sz="1400" noProof="1">
              <a:solidFill>
                <a:srgbClr val="080808"/>
              </a:solidFill>
              <a:latin typeface="+mn-lt"/>
              <a:cs typeface="Arial" charset="0"/>
            </a:endParaRPr>
          </a:p>
        </p:txBody>
      </p:sp>
      <p:sp>
        <p:nvSpPr>
          <p:cNvPr id="35847" name="Rektangel 57"/>
          <p:cNvSpPr>
            <a:spLocks noChangeArrowheads="1"/>
          </p:cNvSpPr>
          <p:nvPr/>
        </p:nvSpPr>
        <p:spPr bwMode="auto">
          <a:xfrm>
            <a:off x="1152525" y="4043363"/>
            <a:ext cx="3636963" cy="868362"/>
          </a:xfrm>
          <a:prstGeom prst="rect">
            <a:avLst/>
          </a:prstGeom>
          <a:noFill/>
          <a:ln w="9525">
            <a:noFill/>
            <a:miter lim="800000"/>
            <a:headEnd/>
            <a:tailEnd/>
          </a:ln>
        </p:spPr>
        <p:txBody>
          <a:bodyPr>
            <a:spAutoFit/>
          </a:bodyPr>
          <a:lstStyle/>
          <a:p>
            <a:pPr eaLnBrk="0" hangingPunct="0"/>
            <a:r>
              <a:rPr lang="en-US" sz="1200" b="1" u="sng" dirty="0">
                <a:solidFill>
                  <a:srgbClr val="000000"/>
                </a:solidFill>
                <a:latin typeface="Calibri" pitchFamily="34" charset="0"/>
              </a:rPr>
              <a:t>January 10 thru May 14: </a:t>
            </a:r>
            <a:r>
              <a:rPr lang="en-US" sz="1200" dirty="0">
                <a:solidFill>
                  <a:srgbClr val="000000"/>
                </a:solidFill>
                <a:latin typeface="Calibri" pitchFamily="34" charset="0"/>
              </a:rPr>
              <a:t>Department of Finance calculates grant increases based on projected revenue and cost for FY 14/15 and for all fiscal years thereafter. </a:t>
            </a:r>
          </a:p>
          <a:p>
            <a:pPr eaLnBrk="0" hangingPunct="0">
              <a:spcBef>
                <a:spcPct val="20000"/>
              </a:spcBef>
            </a:pPr>
            <a:r>
              <a:rPr lang="en-US" sz="1200" noProof="1">
                <a:solidFill>
                  <a:srgbClr val="000000"/>
                </a:solidFill>
                <a:latin typeface="Calibri" pitchFamily="34" charset="0"/>
              </a:rPr>
              <a:t> </a:t>
            </a:r>
          </a:p>
        </p:txBody>
      </p:sp>
      <p:sp>
        <p:nvSpPr>
          <p:cNvPr id="35848" name="Rectangle 1"/>
          <p:cNvSpPr>
            <a:spLocks noChangeArrowheads="1"/>
          </p:cNvSpPr>
          <p:nvPr/>
        </p:nvSpPr>
        <p:spPr bwMode="auto">
          <a:xfrm>
            <a:off x="1971675" y="1800225"/>
            <a:ext cx="3200400" cy="277813"/>
          </a:xfrm>
          <a:prstGeom prst="rect">
            <a:avLst/>
          </a:prstGeom>
          <a:noFill/>
          <a:ln w="9525">
            <a:noFill/>
            <a:miter lim="800000"/>
            <a:headEnd/>
            <a:tailEnd/>
          </a:ln>
        </p:spPr>
        <p:txBody>
          <a:bodyPr>
            <a:spAutoFit/>
          </a:bodyPr>
          <a:lstStyle/>
          <a:p>
            <a:pPr eaLnBrk="0" hangingPunct="0"/>
            <a:r>
              <a:rPr lang="en-US" sz="1200" b="1" u="sng" dirty="0">
                <a:solidFill>
                  <a:srgbClr val="000000"/>
                </a:solidFill>
                <a:latin typeface="Calibri" pitchFamily="34" charset="0"/>
              </a:rPr>
              <a:t>March 1, 2014: </a:t>
            </a:r>
            <a:r>
              <a:rPr lang="en-US" sz="1200" dirty="0">
                <a:solidFill>
                  <a:srgbClr val="000000"/>
                </a:solidFill>
                <a:latin typeface="Calibri" pitchFamily="34" charset="0"/>
              </a:rPr>
              <a:t>CalWORKs 5% grant increase.</a:t>
            </a:r>
          </a:p>
        </p:txBody>
      </p:sp>
      <p:sp>
        <p:nvSpPr>
          <p:cNvPr id="30" name="Rectangle 463"/>
          <p:cNvSpPr>
            <a:spLocks noChangeArrowheads="1"/>
          </p:cNvSpPr>
          <p:nvPr/>
        </p:nvSpPr>
        <p:spPr bwMode="auto">
          <a:xfrm>
            <a:off x="7375525" y="2895600"/>
            <a:ext cx="536575" cy="455613"/>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eaLnBrk="0" hangingPunct="0">
              <a:defRPr/>
            </a:pPr>
            <a:endParaRPr lang="en-US" sz="1000" noProof="1">
              <a:solidFill>
                <a:prstClr val="black"/>
              </a:solidFill>
              <a:latin typeface="+mn-lt"/>
            </a:endParaRPr>
          </a:p>
        </p:txBody>
      </p:sp>
      <p:sp>
        <p:nvSpPr>
          <p:cNvPr id="3" name="Chevron 2"/>
          <p:cNvSpPr/>
          <p:nvPr/>
        </p:nvSpPr>
        <p:spPr bwMode="auto">
          <a:xfrm>
            <a:off x="7432675" y="2898775"/>
            <a:ext cx="484188" cy="457200"/>
          </a:xfrm>
          <a:prstGeom prst="chevron">
            <a:avLst/>
          </a:prstGeom>
          <a:solidFill>
            <a:schemeClr val="accent1"/>
          </a:solidFill>
          <a:ln w="9525" cap="flat" cmpd="sng" algn="ctr">
            <a:solidFill>
              <a:schemeClr val="accent1">
                <a:lumMod val="75000"/>
              </a:schemeClr>
            </a:solidFill>
            <a:prstDash val="solid"/>
            <a:round/>
            <a:headEnd type="none" w="med" len="med"/>
            <a:tailEnd type="none" w="med" len="med"/>
          </a:ln>
          <a:effectLst/>
        </p:spPr>
        <p:txBody>
          <a:bodyPr wrap="none" anchor="ctr"/>
          <a:lstStyle/>
          <a:p>
            <a:pPr eaLnBrk="0" hangingPunct="0">
              <a:defRPr/>
            </a:pPr>
            <a:endParaRPr lang="en-US" dirty="0">
              <a:solidFill>
                <a:prstClr val="black"/>
              </a:solidFill>
              <a:latin typeface="+mn-lt"/>
            </a:endParaRPr>
          </a:p>
        </p:txBody>
      </p:sp>
      <p:sp>
        <p:nvSpPr>
          <p:cNvPr id="33" name="Rectangle 461"/>
          <p:cNvSpPr>
            <a:spLocks noChangeArrowheads="1"/>
          </p:cNvSpPr>
          <p:nvPr/>
        </p:nvSpPr>
        <p:spPr bwMode="auto">
          <a:xfrm>
            <a:off x="5064125" y="2894013"/>
            <a:ext cx="1057275" cy="457200"/>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eaLnBrk="0" hangingPunct="0">
              <a:defRPr/>
            </a:pPr>
            <a:r>
              <a:rPr lang="en-US" sz="1000" noProof="1">
                <a:solidFill>
                  <a:prstClr val="black"/>
                </a:solidFill>
                <a:latin typeface="+mn-lt"/>
              </a:rPr>
              <a:t>May</a:t>
            </a:r>
          </a:p>
        </p:txBody>
      </p:sp>
      <p:sp>
        <p:nvSpPr>
          <p:cNvPr id="8" name="Right Brace 7"/>
          <p:cNvSpPr/>
          <p:nvPr/>
        </p:nvSpPr>
        <p:spPr bwMode="auto">
          <a:xfrm rot="5400000">
            <a:off x="3058319" y="1377157"/>
            <a:ext cx="369887" cy="4800600"/>
          </a:xfrm>
          <a:prstGeom prst="rightBrace">
            <a:avLst>
              <a:gd name="adj1" fmla="val 62279"/>
              <a:gd name="adj2" fmla="val 54365"/>
            </a:avLst>
          </a:prstGeom>
          <a:gradFill>
            <a:gsLst>
              <a:gs pos="100000">
                <a:srgbClr val="E76F15"/>
              </a:gs>
              <a:gs pos="0">
                <a:srgbClr val="FFC000"/>
              </a:gs>
              <a:gs pos="100000">
                <a:srgbClr val="FFC000"/>
              </a:gs>
              <a:gs pos="100000">
                <a:srgbClr val="E76F15"/>
              </a:gs>
              <a:gs pos="100000">
                <a:srgbClr val="E76F15"/>
              </a:gs>
            </a:gsLst>
            <a:lin ang="2700000" scaled="0"/>
          </a:gradFill>
          <a:ln w="9525" cap="flat" cmpd="sng" algn="ctr">
            <a:solidFill>
              <a:schemeClr val="accent3"/>
            </a:solidFill>
            <a:prstDash val="solid"/>
            <a:round/>
            <a:headEnd type="none" w="med" len="med"/>
            <a:tailEnd type="none" w="med" len="med"/>
          </a:ln>
          <a:effectLst/>
        </p:spPr>
        <p:txBody>
          <a:bodyPr wrap="none" anchor="ctr"/>
          <a:lstStyle/>
          <a:p>
            <a:pPr eaLnBrk="0" hangingPunct="0">
              <a:defRPr/>
            </a:pPr>
            <a:endParaRPr lang="en-US" dirty="0">
              <a:latin typeface="+mn-lt"/>
            </a:endParaRPr>
          </a:p>
        </p:txBody>
      </p:sp>
      <p:sp>
        <p:nvSpPr>
          <p:cNvPr id="10" name="TextBox 9"/>
          <p:cNvSpPr txBox="1"/>
          <p:nvPr/>
        </p:nvSpPr>
        <p:spPr>
          <a:xfrm>
            <a:off x="461963" y="5257800"/>
            <a:ext cx="8229600" cy="1354138"/>
          </a:xfrm>
          <a:prstGeom prst="rect">
            <a:avLst/>
          </a:prstGeom>
          <a:noFill/>
        </p:spPr>
        <p:txBody>
          <a:bodyPr>
            <a:spAutoFit/>
          </a:bodyPr>
          <a:lstStyle/>
          <a:p>
            <a:pPr marL="228600" indent="-228600" eaLnBrk="0" hangingPunct="0">
              <a:spcAft>
                <a:spcPts val="600"/>
              </a:spcAft>
              <a:buFont typeface="+mj-lt"/>
              <a:buAutoNum type="arabicParenR"/>
              <a:defRPr/>
            </a:pPr>
            <a:r>
              <a:rPr lang="en-US" sz="1200" dirty="0">
                <a:latin typeface="+mn-lt"/>
              </a:rPr>
              <a:t>If projected revenue is equal to or less than the cost of all grant increases, no additional grant increase would be provided. (Section 11450.025 (b) (4))  </a:t>
            </a:r>
          </a:p>
          <a:p>
            <a:pPr marL="228600" indent="-228600" eaLnBrk="0" hangingPunct="0">
              <a:spcAft>
                <a:spcPts val="600"/>
              </a:spcAft>
              <a:buFont typeface="+mj-lt"/>
              <a:buAutoNum type="arabicParenR"/>
              <a:defRPr/>
            </a:pPr>
            <a:r>
              <a:rPr lang="en-US" sz="1200" dirty="0">
                <a:latin typeface="+mn-lt"/>
              </a:rPr>
              <a:t>Additional grant increases will not be provided until and unless the ongoing cumulative costs of all prior grant increases provided are fully funded by the Child Poverty and Family Supplemental Support Subaccount. (Section 11450.025 (d) (2))</a:t>
            </a:r>
          </a:p>
          <a:p>
            <a:pPr marL="228600" indent="-228600" eaLnBrk="0" hangingPunct="0">
              <a:buFont typeface="+mj-lt"/>
              <a:buAutoNum type="arabicParenR"/>
              <a:defRPr/>
            </a:pPr>
            <a:r>
              <a:rPr lang="en-US" sz="1200" dirty="0">
                <a:latin typeface="+mn-lt"/>
              </a:rPr>
              <a:t>Counties shall not be required to contribute a share of cost to cover the costs of grant increases. (Section 11450.025 (e))</a:t>
            </a:r>
          </a:p>
          <a:p>
            <a:pPr eaLnBrk="0" hangingPunct="0">
              <a:defRPr/>
            </a:pPr>
            <a:endParaRPr lang="en-US" sz="1200" dirty="0">
              <a:solidFill>
                <a:schemeClr val="tx2"/>
              </a:solidFill>
              <a:latin typeface="+mn-lt"/>
            </a:endParaRPr>
          </a:p>
        </p:txBody>
      </p:sp>
    </p:spTree>
  </p:cSld>
  <p:clrMapOvr>
    <a:masterClrMapping/>
  </p:clrMapOvr>
  <p:transition spd="med">
    <p:cover dir="r"/>
  </p:transition>
  <p:timing>
    <p:tnLst>
      <p:par>
        <p:cTn id="1" dur="indefinite" restart="never" nodeType="tmRoot"/>
      </p:par>
    </p:tnLst>
  </p:timing>
</p:sld>
</file>

<file path=ppt/theme/theme1.xml><?xml version="1.0" encoding="utf-8"?>
<a:theme xmlns:a="http://schemas.openxmlformats.org/drawingml/2006/main" name="Stream">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cs typeface="Times New Roman"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5708</TotalTime>
  <Words>2507</Words>
  <Application>Microsoft Office PowerPoint</Application>
  <PresentationFormat>On-screen Show (4:3)</PresentationFormat>
  <Paragraphs>541</Paragraphs>
  <Slides>42</Slides>
  <Notes>42</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42</vt:i4>
      </vt:variant>
    </vt:vector>
  </HeadingPairs>
  <TitlesOfParts>
    <vt:vector size="46" baseType="lpstr">
      <vt:lpstr>Stream</vt:lpstr>
      <vt:lpstr>Acrobat Document</vt:lpstr>
      <vt:lpstr>Worksheet</vt:lpstr>
      <vt:lpstr>Macro-Enabled Worksheet</vt:lpstr>
      <vt:lpstr>CWDA Fiscal Meeting:  Realignment  1991 &amp; 2011  &amp; AB85 November 14, 2013</vt:lpstr>
      <vt:lpstr>Presenters</vt:lpstr>
      <vt:lpstr>Agenda</vt:lpstr>
      <vt:lpstr>Realignment Overview &amp; Structure - 1991</vt:lpstr>
      <vt:lpstr>AB-85 Impacts</vt:lpstr>
      <vt:lpstr>PowerPoint Presentation</vt:lpstr>
      <vt:lpstr>PowerPoint Presentation</vt:lpstr>
      <vt:lpstr>PowerPoint Presentation</vt:lpstr>
      <vt:lpstr>PowerPoint Presentation</vt:lpstr>
      <vt:lpstr>AB-85 and the County Two Formula Options Decision</vt:lpstr>
      <vt:lpstr>AB 85: Determination of the Redirected Amount Non-Public Hospital and Non-CMSP Counties </vt:lpstr>
      <vt:lpstr>PowerPoint Presentation</vt:lpstr>
      <vt:lpstr>AB 85: Sales Tax and Vehicle License Fee Swap (W&amp;I Code 17600.15(d) </vt:lpstr>
      <vt:lpstr>Realignment Overview &amp; Structure 2011  Support Services</vt:lpstr>
      <vt:lpstr>Local Revenue Fund 2011 State Structure for FY 2012-13 </vt:lpstr>
      <vt:lpstr>State Structure for Support Services  for FY 2012-13 </vt:lpstr>
      <vt:lpstr>PowerPoint Presentation</vt:lpstr>
      <vt:lpstr>2011 Realignment - Annual Allocation Go Over Hand-Out</vt:lpstr>
      <vt:lpstr>MHS Accounts &amp; CalWORKS MOE Go Over Hand-Out</vt:lpstr>
      <vt:lpstr>CalWORKS MOE Reconciliation Spreadsheet </vt:lpstr>
      <vt:lpstr>2011 Realignment - Annual Allocation General Observations</vt:lpstr>
      <vt:lpstr>Realignment Overview &amp; Structure 1991 &amp; 2011  Similarities &amp; Differences</vt:lpstr>
      <vt:lpstr>1991 Realignment Programs</vt:lpstr>
      <vt:lpstr> 2011 Realignment Programs</vt:lpstr>
      <vt:lpstr> Intersection of Realignment Programs</vt:lpstr>
      <vt:lpstr>1991 Realignment Program Ratios</vt:lpstr>
      <vt:lpstr>Impact of 2011 Realignment to 1991 Sharing Ratios</vt:lpstr>
      <vt:lpstr>Similarities and Differences 1991 &amp; 2011</vt:lpstr>
      <vt:lpstr>Realignment Growth </vt:lpstr>
      <vt:lpstr>Flow of 1991 Realignment - Theory and Reality </vt:lpstr>
      <vt:lpstr>AB-85 Growth Impacts</vt:lpstr>
      <vt:lpstr>PowerPoint Presentation</vt:lpstr>
      <vt:lpstr>1991 Realignment Caseload Growth Funding</vt:lpstr>
      <vt:lpstr>1991 Realignment Caseload Growth Tools </vt:lpstr>
      <vt:lpstr>2011 Realignment Growth </vt:lpstr>
      <vt:lpstr>Realignment Forecasting</vt:lpstr>
      <vt:lpstr>2011 Realignment Forecasting Tool</vt:lpstr>
      <vt:lpstr>Forecasting VLF &amp; Sales Tax </vt:lpstr>
      <vt:lpstr>Group Discussions</vt:lpstr>
      <vt:lpstr>Preparing for Economic Fluctuations</vt:lpstr>
      <vt:lpstr>Flexibility/Integration</vt:lpstr>
      <vt:lpstr>Contact Information</vt:lpstr>
    </vt:vector>
  </TitlesOfParts>
  <Company>County of San Diego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life and times  of Coretta Scott King</dc:title>
  <dc:creator>pgroulx</dc:creator>
  <cp:lastModifiedBy>ardee apostol</cp:lastModifiedBy>
  <cp:revision>713</cp:revision>
  <cp:lastPrinted>1601-01-01T00:00:00Z</cp:lastPrinted>
  <dcterms:created xsi:type="dcterms:W3CDTF">2010-06-17T20:44:56Z</dcterms:created>
  <dcterms:modified xsi:type="dcterms:W3CDTF">2013-11-07T01:39:36Z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TC101030671033</vt:lpwstr>
  </property>
</Properties>
</file>