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4"/>
  </p:sldMasterIdLst>
  <p:notesMasterIdLst>
    <p:notesMasterId r:id="rId32"/>
  </p:notesMasterIdLst>
  <p:sldIdLst>
    <p:sldId id="256" r:id="rId5"/>
    <p:sldId id="283" r:id="rId6"/>
    <p:sldId id="271" r:id="rId7"/>
    <p:sldId id="282" r:id="rId8"/>
    <p:sldId id="280" r:id="rId9"/>
    <p:sldId id="281" r:id="rId10"/>
    <p:sldId id="279" r:id="rId11"/>
    <p:sldId id="257" r:id="rId12"/>
    <p:sldId id="275" r:id="rId13"/>
    <p:sldId id="274" r:id="rId14"/>
    <p:sldId id="259" r:id="rId15"/>
    <p:sldId id="260" r:id="rId16"/>
    <p:sldId id="290" r:id="rId17"/>
    <p:sldId id="262" r:id="rId18"/>
    <p:sldId id="263" r:id="rId19"/>
    <p:sldId id="285" r:id="rId20"/>
    <p:sldId id="264" r:id="rId21"/>
    <p:sldId id="265" r:id="rId22"/>
    <p:sldId id="266" r:id="rId23"/>
    <p:sldId id="276" r:id="rId24"/>
    <p:sldId id="267" r:id="rId25"/>
    <p:sldId id="268" r:id="rId26"/>
    <p:sldId id="288" r:id="rId27"/>
    <p:sldId id="289" r:id="rId28"/>
    <p:sldId id="284" r:id="rId29"/>
    <p:sldId id="273" r:id="rId30"/>
    <p:sldId id="26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6E6C2C-A914-3CD8-0E81-89E7E04505BA}" name="Mesa, Alicia" initials="MA" userId="S::alimesa@rivco.org::6ddc0cfd-b1a5-4b4e-b5e8-2496fa5a2104" providerId="AD"/>
  <p188:author id="{533BAD5F-E90F-71C6-DE13-135F85A0AA54}" name="Castellon, Laura" initials="CL" userId="S::LCastell@RIVCO.ORG::511e98f8-4655-41e3-9d83-eabb74dec796" providerId="AD"/>
  <p188:author id="{CB11B0BE-FFB8-8862-3B66-FB7A6E9B3B17}" name="Rodriguez, Alicia" initials="RA" userId="S::alirodri@rivco.org::6ddc0cfd-b1a5-4b4e-b5e8-2496fa5a2104" providerId="AD"/>
  <p188:author id="{4E150BDC-2890-7412-6666-473E9B292FAB}" name="Castellon, Laura" initials="CL" userId="S::lcastell@rivco.org::511e98f8-4655-41e3-9d83-eabb74dec796" providerId="AD"/>
  <p188:author id="{8C9172F9-746F-81A3-1AB1-2DA83CFDE1B4}" name="Jaimes, Angel" initials="JA" userId="S::ajaimes@rivco.org::b15f1521-d358-4409-aa1e-f612bdf7e1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42CB"/>
    <a:srgbClr val="A8A8FA"/>
    <a:srgbClr val="C3B0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1A8D6-ED3C-FA3C-7238-BDAF748E037D}" v="2" dt="2023-10-05T15:34:01.109"/>
    <p1510:client id="{8CFCBF61-3B82-4C20-B246-3D6AC713DAFF}" v="42" dt="2023-10-05T21:33:52.597"/>
    <p1510:client id="{C1CB854D-F701-7E43-8267-9029D5211715}" v="499" dt="2023-10-05T22:03:35.184"/>
    <p1510:client id="{E30D35F8-2345-5443-C015-42171E4E3A1B}" v="2" dt="2023-10-05T15:44:00.714"/>
    <p1510:client id="{F5FA1D80-97A7-8CAB-EA75-05AB3B967137}" v="31" dt="2023-10-06T16:37:38.8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00"/>
    <p:restoredTop sz="94711"/>
  </p:normalViewPr>
  <p:slideViewPr>
    <p:cSldViewPr snapToGrid="0">
      <p:cViewPr varScale="1">
        <p:scale>
          <a:sx n="83" d="100"/>
          <a:sy n="83" d="100"/>
        </p:scale>
        <p:origin x="156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ryanuhlenkott\Desktop\PAT%20Stats%20for%20PowerPoi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ryanuhlenkott\Desktop\PAT%20Stats%20for%20PowerPoin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yanuhlenkott\Desktop\PAT%20Stats%20for%20PowerPoin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ryanuhlenkott\Desktop\PAT%20Stats%20for%20PowerPoin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ryanuhlenkott\Desktop\PAT%20Stats%20for%20PowerPoin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ryanuhlenkott\Desktop\PAT%20Stats%20for%20PowerPoint.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Sheet1!$B$2</c:f>
              <c:strCache>
                <c:ptCount val="1"/>
                <c:pt idx="0">
                  <c:v>Clients with a Linked Provider at QA Audit</c:v>
                </c:pt>
              </c:strCache>
            </c:strRef>
          </c:tx>
          <c:spPr>
            <a:solidFill>
              <a:srgbClr val="FFC000"/>
            </a:solidFill>
            <a:ln>
              <a:solidFill>
                <a:schemeClr val="tx1"/>
              </a:solidFill>
            </a:ln>
            <a:effectLst/>
            <a:sp3d>
              <a:contourClr>
                <a:schemeClr val="tx1"/>
              </a:contourClr>
            </a:sp3d>
          </c:spPr>
          <c:invertIfNegative val="0"/>
          <c:cat>
            <c:strRef>
              <c:f>Sheet1!$A$3:$A$4</c:f>
              <c:strCache>
                <c:ptCount val="2"/>
                <c:pt idx="0">
                  <c:v>October, 2022</c:v>
                </c:pt>
                <c:pt idx="1">
                  <c:v>October, 2023</c:v>
                </c:pt>
              </c:strCache>
            </c:strRef>
          </c:cat>
          <c:val>
            <c:numRef>
              <c:f>Sheet1!$B$3:$B$4</c:f>
              <c:numCache>
                <c:formatCode>0.00%</c:formatCode>
                <c:ptCount val="2"/>
                <c:pt idx="0" formatCode="0%">
                  <c:v>0.84</c:v>
                </c:pt>
                <c:pt idx="1">
                  <c:v>0.90500000000000003</c:v>
                </c:pt>
              </c:numCache>
            </c:numRef>
          </c:val>
          <c:extLst>
            <c:ext xmlns:c16="http://schemas.microsoft.com/office/drawing/2014/chart" uri="{C3380CC4-5D6E-409C-BE32-E72D297353CC}">
              <c16:uniqueId val="{00000000-2968-6C45-B99D-EA73BB635677}"/>
            </c:ext>
          </c:extLst>
        </c:ser>
        <c:dLbls>
          <c:showLegendKey val="0"/>
          <c:showVal val="0"/>
          <c:showCatName val="0"/>
          <c:showSerName val="0"/>
          <c:showPercent val="0"/>
          <c:showBubbleSize val="0"/>
        </c:dLbls>
        <c:gapWidth val="150"/>
        <c:shape val="box"/>
        <c:axId val="684785088"/>
        <c:axId val="685330416"/>
        <c:axId val="0"/>
      </c:bar3DChart>
      <c:catAx>
        <c:axId val="684785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5330416"/>
        <c:crosses val="autoZero"/>
        <c:auto val="1"/>
        <c:lblAlgn val="ctr"/>
        <c:lblOffset val="100"/>
        <c:noMultiLvlLbl val="0"/>
      </c:catAx>
      <c:valAx>
        <c:axId val="6853304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4785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chemeClr val="tx1"/>
                </a:solidFill>
              </a:rPr>
              <a:t>Percentage of Unlinked Clients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Sheet1!$B$6</c:f>
              <c:strCache>
                <c:ptCount val="1"/>
                <c:pt idx="0">
                  <c:v>Percentage of Unlinked Clients</c:v>
                </c:pt>
              </c:strCache>
            </c:strRef>
          </c:tx>
          <c:spPr>
            <a:solidFill>
              <a:srgbClr val="92D050"/>
            </a:solidFill>
            <a:ln>
              <a:solidFill>
                <a:schemeClr val="tx1"/>
              </a:solidFill>
            </a:ln>
            <a:effectLst/>
            <a:sp3d>
              <a:contourClr>
                <a:schemeClr val="tx1"/>
              </a:contourClr>
            </a:sp3d>
          </c:spPr>
          <c:invertIfNegative val="0"/>
          <c:cat>
            <c:strRef>
              <c:f>Sheet1!$A$7:$A$8</c:f>
              <c:strCache>
                <c:ptCount val="2"/>
                <c:pt idx="0">
                  <c:v>November, 2022</c:v>
                </c:pt>
                <c:pt idx="1">
                  <c:v>May, 2023</c:v>
                </c:pt>
              </c:strCache>
            </c:strRef>
          </c:cat>
          <c:val>
            <c:numRef>
              <c:f>Sheet1!$B$7:$B$8</c:f>
              <c:numCache>
                <c:formatCode>0.00%</c:formatCode>
                <c:ptCount val="2"/>
                <c:pt idx="0">
                  <c:v>0.11700000000000001</c:v>
                </c:pt>
                <c:pt idx="1">
                  <c:v>9.6000000000000002E-2</c:v>
                </c:pt>
              </c:numCache>
            </c:numRef>
          </c:val>
          <c:extLst>
            <c:ext xmlns:c16="http://schemas.microsoft.com/office/drawing/2014/chart" uri="{C3380CC4-5D6E-409C-BE32-E72D297353CC}">
              <c16:uniqueId val="{00000000-1FBD-5C46-B8BC-4F58D2311D89}"/>
            </c:ext>
          </c:extLst>
        </c:ser>
        <c:dLbls>
          <c:showLegendKey val="0"/>
          <c:showVal val="0"/>
          <c:showCatName val="0"/>
          <c:showSerName val="0"/>
          <c:showPercent val="0"/>
          <c:showBubbleSize val="0"/>
        </c:dLbls>
        <c:gapWidth val="150"/>
        <c:shape val="box"/>
        <c:axId val="684785088"/>
        <c:axId val="685330416"/>
        <c:axId val="0"/>
      </c:bar3DChart>
      <c:catAx>
        <c:axId val="684785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5330416"/>
        <c:crosses val="autoZero"/>
        <c:auto val="1"/>
        <c:lblAlgn val="ctr"/>
        <c:lblOffset val="100"/>
        <c:noMultiLvlLbl val="0"/>
      </c:catAx>
      <c:valAx>
        <c:axId val="685330416"/>
        <c:scaling>
          <c:orientation val="minMax"/>
          <c:max val="0.12"/>
          <c:min val="0.06"/>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4785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chemeClr val="tx1"/>
                </a:solidFill>
              </a:rPr>
              <a:t>Percentage of Favorable Public Authority Customer Service Survey Results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Sheet1!$B$23</c:f>
              <c:strCache>
                <c:ptCount val="1"/>
                <c:pt idx="0">
                  <c:v>Percentage of Favorable Public Authority Customer Service Survey Results</c:v>
                </c:pt>
              </c:strCache>
            </c:strRef>
          </c:tx>
          <c:spPr>
            <a:solidFill>
              <a:srgbClr val="C00000"/>
            </a:solidFill>
            <a:ln>
              <a:solidFill>
                <a:schemeClr val="tx1"/>
              </a:solidFill>
            </a:ln>
            <a:effectLst/>
            <a:sp3d>
              <a:contourClr>
                <a:schemeClr val="tx1"/>
              </a:contourClr>
            </a:sp3d>
          </c:spPr>
          <c:invertIfNegative val="0"/>
          <c:cat>
            <c:strRef>
              <c:f>Sheet1!$A$24:$A$25</c:f>
              <c:strCache>
                <c:ptCount val="2"/>
                <c:pt idx="0">
                  <c:v>October, 2022</c:v>
                </c:pt>
                <c:pt idx="1">
                  <c:v>October, 2023</c:v>
                </c:pt>
              </c:strCache>
            </c:strRef>
          </c:cat>
          <c:val>
            <c:numRef>
              <c:f>Sheet1!$B$24:$B$25</c:f>
              <c:numCache>
                <c:formatCode>0%</c:formatCode>
                <c:ptCount val="2"/>
                <c:pt idx="0" formatCode="0.00%">
                  <c:v>0.75700000000000001</c:v>
                </c:pt>
                <c:pt idx="1">
                  <c:v>0.85</c:v>
                </c:pt>
              </c:numCache>
            </c:numRef>
          </c:val>
          <c:extLst>
            <c:ext xmlns:c16="http://schemas.microsoft.com/office/drawing/2014/chart" uri="{C3380CC4-5D6E-409C-BE32-E72D297353CC}">
              <c16:uniqueId val="{00000000-339C-7A4A-9B8C-2C8E4F8F74C3}"/>
            </c:ext>
          </c:extLst>
        </c:ser>
        <c:dLbls>
          <c:showLegendKey val="0"/>
          <c:showVal val="0"/>
          <c:showCatName val="0"/>
          <c:showSerName val="0"/>
          <c:showPercent val="0"/>
          <c:showBubbleSize val="0"/>
        </c:dLbls>
        <c:gapWidth val="150"/>
        <c:shape val="box"/>
        <c:axId val="684785088"/>
        <c:axId val="685330416"/>
        <c:axId val="0"/>
      </c:bar3DChart>
      <c:catAx>
        <c:axId val="684785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5330416"/>
        <c:crosses val="autoZero"/>
        <c:auto val="1"/>
        <c:lblAlgn val="ctr"/>
        <c:lblOffset val="100"/>
        <c:noMultiLvlLbl val="0"/>
      </c:catAx>
      <c:valAx>
        <c:axId val="6853304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4785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chemeClr val="tx1"/>
                </a:solidFill>
              </a:rPr>
              <a:t>Number of Provider Linking Tickets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609105146387089"/>
          <c:y val="0.18863444152814232"/>
          <c:w val="0.88390894853612911"/>
          <c:h val="0.73363407699037619"/>
        </c:manualLayout>
      </c:layout>
      <c:bar3DChart>
        <c:barDir val="col"/>
        <c:grouping val="stacked"/>
        <c:varyColors val="0"/>
        <c:ser>
          <c:idx val="0"/>
          <c:order val="0"/>
          <c:tx>
            <c:strRef>
              <c:f>Sheet1!$B$10</c:f>
              <c:strCache>
                <c:ptCount val="1"/>
                <c:pt idx="0">
                  <c:v>Number of Provider Linking Tickets</c:v>
                </c:pt>
              </c:strCache>
            </c:strRef>
          </c:tx>
          <c:spPr>
            <a:solidFill>
              <a:srgbClr val="00B0F0"/>
            </a:solidFill>
            <a:ln>
              <a:solidFill>
                <a:schemeClr val="tx1"/>
              </a:solidFill>
            </a:ln>
            <a:effectLst/>
            <a:sp3d>
              <a:contourClr>
                <a:schemeClr val="tx1"/>
              </a:contourClr>
            </a:sp3d>
          </c:spPr>
          <c:invertIfNegative val="0"/>
          <c:cat>
            <c:strRef>
              <c:f>Sheet1!$A$11:$A$12</c:f>
              <c:strCache>
                <c:ptCount val="2"/>
                <c:pt idx="0">
                  <c:v>October, 2022</c:v>
                </c:pt>
                <c:pt idx="1">
                  <c:v>October, 2023</c:v>
                </c:pt>
              </c:strCache>
            </c:strRef>
          </c:cat>
          <c:val>
            <c:numRef>
              <c:f>Sheet1!$B$11:$B$12</c:f>
              <c:numCache>
                <c:formatCode>General</c:formatCode>
                <c:ptCount val="2"/>
                <c:pt idx="0">
                  <c:v>4932</c:v>
                </c:pt>
                <c:pt idx="1">
                  <c:v>3971</c:v>
                </c:pt>
              </c:numCache>
            </c:numRef>
          </c:val>
          <c:extLst>
            <c:ext xmlns:c16="http://schemas.microsoft.com/office/drawing/2014/chart" uri="{C3380CC4-5D6E-409C-BE32-E72D297353CC}">
              <c16:uniqueId val="{00000000-3248-334A-8F01-A5495F3FA3CC}"/>
            </c:ext>
          </c:extLst>
        </c:ser>
        <c:dLbls>
          <c:showLegendKey val="0"/>
          <c:showVal val="0"/>
          <c:showCatName val="0"/>
          <c:showSerName val="0"/>
          <c:showPercent val="0"/>
          <c:showBubbleSize val="0"/>
        </c:dLbls>
        <c:gapWidth val="150"/>
        <c:shape val="box"/>
        <c:axId val="684785088"/>
        <c:axId val="685330416"/>
        <c:axId val="0"/>
      </c:bar3DChart>
      <c:catAx>
        <c:axId val="684785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5330416"/>
        <c:crosses val="autoZero"/>
        <c:auto val="1"/>
        <c:lblAlgn val="ctr"/>
        <c:lblOffset val="100"/>
        <c:noMultiLvlLbl val="0"/>
      </c:catAx>
      <c:valAx>
        <c:axId val="685330416"/>
        <c:scaling>
          <c:orientation val="minMax"/>
          <c:max val="6000"/>
          <c:min val="2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4785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chemeClr val="tx1"/>
                </a:solidFill>
              </a:rPr>
              <a:t>Length of Time: Tickets Open Over 30 Days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Sheet1!$B$14</c:f>
              <c:strCache>
                <c:ptCount val="1"/>
                <c:pt idx="0">
                  <c:v>Length of Time: Tickets Open Over 30 Days</c:v>
                </c:pt>
              </c:strCache>
            </c:strRef>
          </c:tx>
          <c:spPr>
            <a:solidFill>
              <a:srgbClr val="0070C0"/>
            </a:solidFill>
            <a:ln>
              <a:solidFill>
                <a:schemeClr val="tx1"/>
              </a:solidFill>
            </a:ln>
            <a:effectLst/>
            <a:sp3d>
              <a:contourClr>
                <a:schemeClr val="tx1"/>
              </a:contourClr>
            </a:sp3d>
          </c:spPr>
          <c:invertIfNegative val="0"/>
          <c:cat>
            <c:strRef>
              <c:f>Sheet1!$A$15:$A$16</c:f>
              <c:strCache>
                <c:ptCount val="2"/>
                <c:pt idx="0">
                  <c:v>October, 2022</c:v>
                </c:pt>
                <c:pt idx="1">
                  <c:v>October, 2023</c:v>
                </c:pt>
              </c:strCache>
            </c:strRef>
          </c:cat>
          <c:val>
            <c:numRef>
              <c:f>Sheet1!$B$15:$B$16</c:f>
              <c:numCache>
                <c:formatCode>0.00%</c:formatCode>
                <c:ptCount val="2"/>
                <c:pt idx="0">
                  <c:v>0.40160000000000001</c:v>
                </c:pt>
                <c:pt idx="1">
                  <c:v>0.316</c:v>
                </c:pt>
              </c:numCache>
            </c:numRef>
          </c:val>
          <c:extLst>
            <c:ext xmlns:c16="http://schemas.microsoft.com/office/drawing/2014/chart" uri="{C3380CC4-5D6E-409C-BE32-E72D297353CC}">
              <c16:uniqueId val="{00000000-E76E-1D49-A2E8-3C7E1548108F}"/>
            </c:ext>
          </c:extLst>
        </c:ser>
        <c:dLbls>
          <c:showLegendKey val="0"/>
          <c:showVal val="0"/>
          <c:showCatName val="0"/>
          <c:showSerName val="0"/>
          <c:showPercent val="0"/>
          <c:showBubbleSize val="0"/>
        </c:dLbls>
        <c:gapWidth val="150"/>
        <c:shape val="box"/>
        <c:axId val="684785088"/>
        <c:axId val="685330416"/>
        <c:axId val="0"/>
      </c:bar3DChart>
      <c:catAx>
        <c:axId val="684785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5330416"/>
        <c:crosses val="autoZero"/>
        <c:auto val="1"/>
        <c:lblAlgn val="ctr"/>
        <c:lblOffset val="100"/>
        <c:noMultiLvlLbl val="0"/>
      </c:catAx>
      <c:valAx>
        <c:axId val="685330416"/>
        <c:scaling>
          <c:orientation val="minMax"/>
          <c:min val="0.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4785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solidFill>
                  <a:schemeClr val="tx1"/>
                </a:solidFill>
              </a:rPr>
              <a:t>Length of Time: Provider Linking Over 90 Days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Sheet1!$B$18</c:f>
              <c:strCache>
                <c:ptCount val="1"/>
                <c:pt idx="0">
                  <c:v>Length of Time: Provider Linking Over 90 Days</c:v>
                </c:pt>
              </c:strCache>
            </c:strRef>
          </c:tx>
          <c:spPr>
            <a:solidFill>
              <a:srgbClr val="7030A0"/>
            </a:solidFill>
            <a:ln>
              <a:solidFill>
                <a:schemeClr val="tx1"/>
              </a:solidFill>
            </a:ln>
            <a:effectLst/>
            <a:sp3d>
              <a:contourClr>
                <a:schemeClr val="tx1"/>
              </a:contourClr>
            </a:sp3d>
          </c:spPr>
          <c:invertIfNegative val="0"/>
          <c:cat>
            <c:strRef>
              <c:f>Sheet1!$A$19:$A$21</c:f>
              <c:strCache>
                <c:ptCount val="3"/>
                <c:pt idx="0">
                  <c:v>October, 2022</c:v>
                </c:pt>
                <c:pt idx="1">
                  <c:v>February, 2023</c:v>
                </c:pt>
                <c:pt idx="2">
                  <c:v>October, 2023</c:v>
                </c:pt>
              </c:strCache>
            </c:strRef>
          </c:cat>
          <c:val>
            <c:numRef>
              <c:f>Sheet1!$B$19:$B$21</c:f>
              <c:numCache>
                <c:formatCode>General</c:formatCode>
                <c:ptCount val="3"/>
                <c:pt idx="0">
                  <c:v>2649</c:v>
                </c:pt>
                <c:pt idx="1">
                  <c:v>326</c:v>
                </c:pt>
                <c:pt idx="2">
                  <c:v>29</c:v>
                </c:pt>
              </c:numCache>
            </c:numRef>
          </c:val>
          <c:extLst>
            <c:ext xmlns:c16="http://schemas.microsoft.com/office/drawing/2014/chart" uri="{C3380CC4-5D6E-409C-BE32-E72D297353CC}">
              <c16:uniqueId val="{00000000-39E2-0344-80B6-277F36C773B1}"/>
            </c:ext>
          </c:extLst>
        </c:ser>
        <c:dLbls>
          <c:showLegendKey val="0"/>
          <c:showVal val="0"/>
          <c:showCatName val="0"/>
          <c:showSerName val="0"/>
          <c:showPercent val="0"/>
          <c:showBubbleSize val="0"/>
        </c:dLbls>
        <c:gapWidth val="150"/>
        <c:shape val="box"/>
        <c:axId val="684785088"/>
        <c:axId val="685330416"/>
        <c:axId val="0"/>
      </c:bar3DChart>
      <c:catAx>
        <c:axId val="684785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5330416"/>
        <c:crosses val="autoZero"/>
        <c:auto val="1"/>
        <c:lblAlgn val="ctr"/>
        <c:lblOffset val="100"/>
        <c:noMultiLvlLbl val="0"/>
      </c:catAx>
      <c:valAx>
        <c:axId val="685330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4785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10.xml.rels><?xml version="1.0" encoding="UTF-8" standalone="yes"?>
<Relationships xmlns="http://schemas.openxmlformats.org/package/2006/relationships"><Relationship Id="rId3" Type="http://schemas.openxmlformats.org/officeDocument/2006/relationships/hyperlink" Target="mailto:Lcastell@RIVCO.ORG" TargetMode="External"/><Relationship Id="rId2" Type="http://schemas.openxmlformats.org/officeDocument/2006/relationships/hyperlink" Target="mailto:AJaimes@RIVCO.ORG" TargetMode="External"/><Relationship Id="rId1" Type="http://schemas.openxmlformats.org/officeDocument/2006/relationships/hyperlink" Target="mailto:RYuhlenk@RIVCO.ORG" TargetMode="External"/></Relationships>
</file>

<file path=ppt/diagrams/_rels/data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0.xml.rels><?xml version="1.0" encoding="UTF-8" standalone="yes"?>
<Relationships xmlns="http://schemas.openxmlformats.org/package/2006/relationships"><Relationship Id="rId3" Type="http://schemas.openxmlformats.org/officeDocument/2006/relationships/hyperlink" Target="mailto:Lcastell@RIVCO.ORG" TargetMode="External"/><Relationship Id="rId2" Type="http://schemas.openxmlformats.org/officeDocument/2006/relationships/hyperlink" Target="mailto:AJaimes@RIVCO.ORG" TargetMode="External"/><Relationship Id="rId1" Type="http://schemas.openxmlformats.org/officeDocument/2006/relationships/hyperlink" Target="mailto:RYuhlenk@RIVCO.ORG" TargetMode="External"/></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38BAFD-2766-44DA-9CFE-FF91EAFF566C}"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0E65A9D5-EFBE-415A-9A64-852E4A662A19}">
      <dgm:prSet/>
      <dgm:spPr/>
      <dgm:t>
        <a:bodyPr/>
        <a:lstStyle/>
        <a:p>
          <a:pPr>
            <a:lnSpc>
              <a:spcPct val="100000"/>
            </a:lnSpc>
          </a:pPr>
          <a:r>
            <a:rPr lang="en-US"/>
            <a:t>Deputy Director : Ryan Uhlenkott</a:t>
          </a:r>
        </a:p>
      </dgm:t>
    </dgm:pt>
    <dgm:pt modelId="{A4248681-7DCE-41F4-BB28-80D3668E835C}" type="parTrans" cxnId="{71B06B73-8BDC-4557-A5E1-D1EFFF753828}">
      <dgm:prSet/>
      <dgm:spPr/>
      <dgm:t>
        <a:bodyPr/>
        <a:lstStyle/>
        <a:p>
          <a:endParaRPr lang="en-US"/>
        </a:p>
      </dgm:t>
    </dgm:pt>
    <dgm:pt modelId="{6824B0CE-612C-4180-98BE-5CEAD61C995F}" type="sibTrans" cxnId="{71B06B73-8BDC-4557-A5E1-D1EFFF753828}">
      <dgm:prSet/>
      <dgm:spPr/>
      <dgm:t>
        <a:bodyPr/>
        <a:lstStyle/>
        <a:p>
          <a:endParaRPr lang="en-US"/>
        </a:p>
      </dgm:t>
    </dgm:pt>
    <dgm:pt modelId="{8A413C69-9AB7-4D49-806D-83E29F52AED7}">
      <dgm:prSet/>
      <dgm:spPr/>
      <dgm:t>
        <a:bodyPr/>
        <a:lstStyle/>
        <a:p>
          <a:pPr>
            <a:lnSpc>
              <a:spcPct val="100000"/>
            </a:lnSpc>
          </a:pPr>
          <a:r>
            <a:rPr lang="en-US"/>
            <a:t>Regional Manager: Angel Jaimes</a:t>
          </a:r>
        </a:p>
      </dgm:t>
    </dgm:pt>
    <dgm:pt modelId="{FCF680FC-1587-48D7-80DB-84D235958182}" type="parTrans" cxnId="{2EA673AF-8C52-461A-B2AF-44DE32C7D3C4}">
      <dgm:prSet/>
      <dgm:spPr/>
      <dgm:t>
        <a:bodyPr/>
        <a:lstStyle/>
        <a:p>
          <a:endParaRPr lang="en-US"/>
        </a:p>
      </dgm:t>
    </dgm:pt>
    <dgm:pt modelId="{6D722055-EAEF-487F-8CF3-FD7A228D3212}" type="sibTrans" cxnId="{2EA673AF-8C52-461A-B2AF-44DE32C7D3C4}">
      <dgm:prSet/>
      <dgm:spPr/>
      <dgm:t>
        <a:bodyPr/>
        <a:lstStyle/>
        <a:p>
          <a:endParaRPr lang="en-US"/>
        </a:p>
      </dgm:t>
    </dgm:pt>
    <dgm:pt modelId="{16CCAB66-BB6E-459D-AE3E-950E7F68B20F}">
      <dgm:prSet/>
      <dgm:spPr/>
      <dgm:t>
        <a:bodyPr/>
        <a:lstStyle/>
        <a:p>
          <a:pPr>
            <a:lnSpc>
              <a:spcPct val="100000"/>
            </a:lnSpc>
          </a:pPr>
          <a:r>
            <a:rPr lang="en-US"/>
            <a:t>Office Support Supervisor: Alicia </a:t>
          </a:r>
          <a:r>
            <a:rPr lang="en-US">
              <a:latin typeface="Garamond" panose="02020404030301010803"/>
            </a:rPr>
            <a:t>Mesa</a:t>
          </a:r>
          <a:endParaRPr lang="en-US"/>
        </a:p>
      </dgm:t>
    </dgm:pt>
    <dgm:pt modelId="{618A6656-7CA0-41F2-9816-E27DF070710D}" type="parTrans" cxnId="{7E5C5715-EA81-4FD6-8E43-C6DF4DE7D89E}">
      <dgm:prSet/>
      <dgm:spPr/>
      <dgm:t>
        <a:bodyPr/>
        <a:lstStyle/>
        <a:p>
          <a:endParaRPr lang="en-US"/>
        </a:p>
      </dgm:t>
    </dgm:pt>
    <dgm:pt modelId="{5A2482CC-B65C-4BC4-A76C-9B14B5D5A7E6}" type="sibTrans" cxnId="{7E5C5715-EA81-4FD6-8E43-C6DF4DE7D89E}">
      <dgm:prSet/>
      <dgm:spPr/>
      <dgm:t>
        <a:bodyPr/>
        <a:lstStyle/>
        <a:p>
          <a:endParaRPr lang="en-US"/>
        </a:p>
      </dgm:t>
    </dgm:pt>
    <dgm:pt modelId="{A16FBA10-E5CE-4E4E-A893-357C1F024251}">
      <dgm:prSet/>
      <dgm:spPr/>
      <dgm:t>
        <a:bodyPr/>
        <a:lstStyle/>
        <a:p>
          <a:pPr>
            <a:lnSpc>
              <a:spcPct val="100000"/>
            </a:lnSpc>
          </a:pPr>
          <a:r>
            <a:rPr lang="en-US"/>
            <a:t>Office Support Supervisor: Laura Castellon</a:t>
          </a:r>
        </a:p>
      </dgm:t>
    </dgm:pt>
    <dgm:pt modelId="{73993F01-F12E-4E53-B6FB-FE5AD4BDDF24}" type="parTrans" cxnId="{CBBE40CF-6511-4B9D-A63C-28A6D010E025}">
      <dgm:prSet/>
      <dgm:spPr/>
      <dgm:t>
        <a:bodyPr/>
        <a:lstStyle/>
        <a:p>
          <a:endParaRPr lang="en-US"/>
        </a:p>
      </dgm:t>
    </dgm:pt>
    <dgm:pt modelId="{B8798085-DF1F-43EA-A627-43E853BBB148}" type="sibTrans" cxnId="{CBBE40CF-6511-4B9D-A63C-28A6D010E025}">
      <dgm:prSet/>
      <dgm:spPr/>
      <dgm:t>
        <a:bodyPr/>
        <a:lstStyle/>
        <a:p>
          <a:endParaRPr lang="en-US"/>
        </a:p>
      </dgm:t>
    </dgm:pt>
    <dgm:pt modelId="{ADE67BFD-F90F-4FF6-A8DB-0900EC3A8190}" type="pres">
      <dgm:prSet presAssocID="{EE38BAFD-2766-44DA-9CFE-FF91EAFF566C}" presName="root" presStyleCnt="0">
        <dgm:presLayoutVars>
          <dgm:dir/>
          <dgm:resizeHandles val="exact"/>
        </dgm:presLayoutVars>
      </dgm:prSet>
      <dgm:spPr/>
    </dgm:pt>
    <dgm:pt modelId="{5A2F4AE9-B27F-422E-994D-27D20DA26728}" type="pres">
      <dgm:prSet presAssocID="{0E65A9D5-EFBE-415A-9A64-852E4A662A19}" presName="compNode" presStyleCnt="0"/>
      <dgm:spPr/>
    </dgm:pt>
    <dgm:pt modelId="{0D020775-1309-4C5F-BA3C-21958F2F6415}" type="pres">
      <dgm:prSet presAssocID="{0E65A9D5-EFBE-415A-9A64-852E4A662A19}" presName="bgRect" presStyleLbl="bgShp" presStyleIdx="0" presStyleCnt="4"/>
      <dgm:spPr/>
    </dgm:pt>
    <dgm:pt modelId="{5703FF8D-15E4-4611-BD51-929439096441}" type="pres">
      <dgm:prSet presAssocID="{0E65A9D5-EFBE-415A-9A64-852E4A662A19}"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ptain"/>
        </a:ext>
      </dgm:extLst>
    </dgm:pt>
    <dgm:pt modelId="{BE732DBF-9CB8-48C9-A3D2-2062E6E11DEC}" type="pres">
      <dgm:prSet presAssocID="{0E65A9D5-EFBE-415A-9A64-852E4A662A19}" presName="spaceRect" presStyleCnt="0"/>
      <dgm:spPr/>
    </dgm:pt>
    <dgm:pt modelId="{94E353CF-1C8C-406C-B881-02BD031258DE}" type="pres">
      <dgm:prSet presAssocID="{0E65A9D5-EFBE-415A-9A64-852E4A662A19}" presName="parTx" presStyleLbl="revTx" presStyleIdx="0" presStyleCnt="4">
        <dgm:presLayoutVars>
          <dgm:chMax val="0"/>
          <dgm:chPref val="0"/>
        </dgm:presLayoutVars>
      </dgm:prSet>
      <dgm:spPr/>
    </dgm:pt>
    <dgm:pt modelId="{518C0E08-0CF3-4D20-8552-6317BFB42920}" type="pres">
      <dgm:prSet presAssocID="{6824B0CE-612C-4180-98BE-5CEAD61C995F}" presName="sibTrans" presStyleCnt="0"/>
      <dgm:spPr/>
    </dgm:pt>
    <dgm:pt modelId="{E2737F65-9D19-43BF-9495-428B126ACFA5}" type="pres">
      <dgm:prSet presAssocID="{8A413C69-9AB7-4D49-806D-83E29F52AED7}" presName="compNode" presStyleCnt="0"/>
      <dgm:spPr/>
    </dgm:pt>
    <dgm:pt modelId="{2D30F977-7B24-4EA8-A16B-B2F66D8CBD34}" type="pres">
      <dgm:prSet presAssocID="{8A413C69-9AB7-4D49-806D-83E29F52AED7}" presName="bgRect" presStyleLbl="bgShp" presStyleIdx="1" presStyleCnt="4"/>
      <dgm:spPr/>
    </dgm:pt>
    <dgm:pt modelId="{316E1656-075B-43C2-813E-1E07DD5724B0}" type="pres">
      <dgm:prSet presAssocID="{8A413C69-9AB7-4D49-806D-83E29F52AED7}"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ngel Face Outline"/>
        </a:ext>
      </dgm:extLst>
    </dgm:pt>
    <dgm:pt modelId="{7E68726D-89D7-47E4-8774-18E81AD70FB4}" type="pres">
      <dgm:prSet presAssocID="{8A413C69-9AB7-4D49-806D-83E29F52AED7}" presName="spaceRect" presStyleCnt="0"/>
      <dgm:spPr/>
    </dgm:pt>
    <dgm:pt modelId="{1461A8FA-9CC4-4436-B734-7AE8AEA12CBC}" type="pres">
      <dgm:prSet presAssocID="{8A413C69-9AB7-4D49-806D-83E29F52AED7}" presName="parTx" presStyleLbl="revTx" presStyleIdx="1" presStyleCnt="4">
        <dgm:presLayoutVars>
          <dgm:chMax val="0"/>
          <dgm:chPref val="0"/>
        </dgm:presLayoutVars>
      </dgm:prSet>
      <dgm:spPr/>
    </dgm:pt>
    <dgm:pt modelId="{36398ABB-0409-47CB-9287-3887046644B9}" type="pres">
      <dgm:prSet presAssocID="{6D722055-EAEF-487F-8CF3-FD7A228D3212}" presName="sibTrans" presStyleCnt="0"/>
      <dgm:spPr/>
    </dgm:pt>
    <dgm:pt modelId="{69B37CD4-749D-4B82-9085-D87C887BC47A}" type="pres">
      <dgm:prSet presAssocID="{16CCAB66-BB6E-459D-AE3E-950E7F68B20F}" presName="compNode" presStyleCnt="0"/>
      <dgm:spPr/>
    </dgm:pt>
    <dgm:pt modelId="{F2B3957F-0EB8-4645-B4B3-B9D834A712D4}" type="pres">
      <dgm:prSet presAssocID="{16CCAB66-BB6E-459D-AE3E-950E7F68B20F}" presName="bgRect" presStyleLbl="bgShp" presStyleIdx="2" presStyleCnt="4"/>
      <dgm:spPr/>
    </dgm:pt>
    <dgm:pt modelId="{820D74BA-B802-45E8-BAC8-3F5995AB08AE}" type="pres">
      <dgm:prSet presAssocID="{16CCAB66-BB6E-459D-AE3E-950E7F68B20F}"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ACF9B295-F1CC-4C89-A2C6-A339D4BF0E31}" type="pres">
      <dgm:prSet presAssocID="{16CCAB66-BB6E-459D-AE3E-950E7F68B20F}" presName="spaceRect" presStyleCnt="0"/>
      <dgm:spPr/>
    </dgm:pt>
    <dgm:pt modelId="{BC2E59E1-2195-4108-A0EA-440DFB96278A}" type="pres">
      <dgm:prSet presAssocID="{16CCAB66-BB6E-459D-AE3E-950E7F68B20F}" presName="parTx" presStyleLbl="revTx" presStyleIdx="2" presStyleCnt="4">
        <dgm:presLayoutVars>
          <dgm:chMax val="0"/>
          <dgm:chPref val="0"/>
        </dgm:presLayoutVars>
      </dgm:prSet>
      <dgm:spPr/>
    </dgm:pt>
    <dgm:pt modelId="{BF6949A2-110B-43AE-870A-5A99E0662B6C}" type="pres">
      <dgm:prSet presAssocID="{5A2482CC-B65C-4BC4-A76C-9B14B5D5A7E6}" presName="sibTrans" presStyleCnt="0"/>
      <dgm:spPr/>
    </dgm:pt>
    <dgm:pt modelId="{97D97D81-7C53-4DF6-A5BF-391F021C9509}" type="pres">
      <dgm:prSet presAssocID="{A16FBA10-E5CE-4E4E-A893-357C1F024251}" presName="compNode" presStyleCnt="0"/>
      <dgm:spPr/>
    </dgm:pt>
    <dgm:pt modelId="{036860AB-AD90-41F1-B486-455330542230}" type="pres">
      <dgm:prSet presAssocID="{A16FBA10-E5CE-4E4E-A893-357C1F024251}" presName="bgRect" presStyleLbl="bgShp" presStyleIdx="3" presStyleCnt="4"/>
      <dgm:spPr/>
    </dgm:pt>
    <dgm:pt modelId="{15073C55-385A-4F38-BEE6-945C52B4FCDD}" type="pres">
      <dgm:prSet presAssocID="{A16FBA10-E5CE-4E4E-A893-357C1F024251}"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ll center"/>
        </a:ext>
      </dgm:extLst>
    </dgm:pt>
    <dgm:pt modelId="{E3CD3497-16FD-4A66-9022-AFC7132CB771}" type="pres">
      <dgm:prSet presAssocID="{A16FBA10-E5CE-4E4E-A893-357C1F024251}" presName="spaceRect" presStyleCnt="0"/>
      <dgm:spPr/>
    </dgm:pt>
    <dgm:pt modelId="{6D4A7655-0761-4402-B0CE-A2F9853004DA}" type="pres">
      <dgm:prSet presAssocID="{A16FBA10-E5CE-4E4E-A893-357C1F024251}" presName="parTx" presStyleLbl="revTx" presStyleIdx="3" presStyleCnt="4">
        <dgm:presLayoutVars>
          <dgm:chMax val="0"/>
          <dgm:chPref val="0"/>
        </dgm:presLayoutVars>
      </dgm:prSet>
      <dgm:spPr/>
    </dgm:pt>
  </dgm:ptLst>
  <dgm:cxnLst>
    <dgm:cxn modelId="{7E5C5715-EA81-4FD6-8E43-C6DF4DE7D89E}" srcId="{EE38BAFD-2766-44DA-9CFE-FF91EAFF566C}" destId="{16CCAB66-BB6E-459D-AE3E-950E7F68B20F}" srcOrd="2" destOrd="0" parTransId="{618A6656-7CA0-41F2-9816-E27DF070710D}" sibTransId="{5A2482CC-B65C-4BC4-A76C-9B14B5D5A7E6}"/>
    <dgm:cxn modelId="{709A363B-7274-4925-9562-EFBAE96C328E}" type="presOf" srcId="{0E65A9D5-EFBE-415A-9A64-852E4A662A19}" destId="{94E353CF-1C8C-406C-B881-02BD031258DE}" srcOrd="0" destOrd="0" presId="urn:microsoft.com/office/officeart/2018/2/layout/IconVerticalSolidList"/>
    <dgm:cxn modelId="{71B06B73-8BDC-4557-A5E1-D1EFFF753828}" srcId="{EE38BAFD-2766-44DA-9CFE-FF91EAFF566C}" destId="{0E65A9D5-EFBE-415A-9A64-852E4A662A19}" srcOrd="0" destOrd="0" parTransId="{A4248681-7DCE-41F4-BB28-80D3668E835C}" sibTransId="{6824B0CE-612C-4180-98BE-5CEAD61C995F}"/>
    <dgm:cxn modelId="{CEA5F556-1FCB-4B7B-963A-48904FA8B31E}" type="presOf" srcId="{EE38BAFD-2766-44DA-9CFE-FF91EAFF566C}" destId="{ADE67BFD-F90F-4FF6-A8DB-0900EC3A8190}" srcOrd="0" destOrd="0" presId="urn:microsoft.com/office/officeart/2018/2/layout/IconVerticalSolidList"/>
    <dgm:cxn modelId="{307D1B7F-75FC-4045-9E3A-97684671CE9D}" type="presOf" srcId="{16CCAB66-BB6E-459D-AE3E-950E7F68B20F}" destId="{BC2E59E1-2195-4108-A0EA-440DFB96278A}" srcOrd="0" destOrd="0" presId="urn:microsoft.com/office/officeart/2018/2/layout/IconVerticalSolidList"/>
    <dgm:cxn modelId="{3C43CCA8-11BE-44E9-9A36-A22DAAB4D46F}" type="presOf" srcId="{8A413C69-9AB7-4D49-806D-83E29F52AED7}" destId="{1461A8FA-9CC4-4436-B734-7AE8AEA12CBC}" srcOrd="0" destOrd="0" presId="urn:microsoft.com/office/officeart/2018/2/layout/IconVerticalSolidList"/>
    <dgm:cxn modelId="{2EA673AF-8C52-461A-B2AF-44DE32C7D3C4}" srcId="{EE38BAFD-2766-44DA-9CFE-FF91EAFF566C}" destId="{8A413C69-9AB7-4D49-806D-83E29F52AED7}" srcOrd="1" destOrd="0" parTransId="{FCF680FC-1587-48D7-80DB-84D235958182}" sibTransId="{6D722055-EAEF-487F-8CF3-FD7A228D3212}"/>
    <dgm:cxn modelId="{6FDE30B0-F950-4F3F-BCF8-96B6CB55861F}" type="presOf" srcId="{A16FBA10-E5CE-4E4E-A893-357C1F024251}" destId="{6D4A7655-0761-4402-B0CE-A2F9853004DA}" srcOrd="0" destOrd="0" presId="urn:microsoft.com/office/officeart/2018/2/layout/IconVerticalSolidList"/>
    <dgm:cxn modelId="{CBBE40CF-6511-4B9D-A63C-28A6D010E025}" srcId="{EE38BAFD-2766-44DA-9CFE-FF91EAFF566C}" destId="{A16FBA10-E5CE-4E4E-A893-357C1F024251}" srcOrd="3" destOrd="0" parTransId="{73993F01-F12E-4E53-B6FB-FE5AD4BDDF24}" sibTransId="{B8798085-DF1F-43EA-A627-43E853BBB148}"/>
    <dgm:cxn modelId="{D2D847D8-0A5C-42B8-822F-98A443418D17}" type="presParOf" srcId="{ADE67BFD-F90F-4FF6-A8DB-0900EC3A8190}" destId="{5A2F4AE9-B27F-422E-994D-27D20DA26728}" srcOrd="0" destOrd="0" presId="urn:microsoft.com/office/officeart/2018/2/layout/IconVerticalSolidList"/>
    <dgm:cxn modelId="{3093A742-8020-47DB-ACC0-E2CCD0841ED0}" type="presParOf" srcId="{5A2F4AE9-B27F-422E-994D-27D20DA26728}" destId="{0D020775-1309-4C5F-BA3C-21958F2F6415}" srcOrd="0" destOrd="0" presId="urn:microsoft.com/office/officeart/2018/2/layout/IconVerticalSolidList"/>
    <dgm:cxn modelId="{050B38E4-6534-4A35-9802-0CDBB600CF9F}" type="presParOf" srcId="{5A2F4AE9-B27F-422E-994D-27D20DA26728}" destId="{5703FF8D-15E4-4611-BD51-929439096441}" srcOrd="1" destOrd="0" presId="urn:microsoft.com/office/officeart/2018/2/layout/IconVerticalSolidList"/>
    <dgm:cxn modelId="{AB74B8F0-7110-48A3-8C9F-ECBE69D38972}" type="presParOf" srcId="{5A2F4AE9-B27F-422E-994D-27D20DA26728}" destId="{BE732DBF-9CB8-48C9-A3D2-2062E6E11DEC}" srcOrd="2" destOrd="0" presId="urn:microsoft.com/office/officeart/2018/2/layout/IconVerticalSolidList"/>
    <dgm:cxn modelId="{3425AE07-CFA9-480D-A45A-957499E47F33}" type="presParOf" srcId="{5A2F4AE9-B27F-422E-994D-27D20DA26728}" destId="{94E353CF-1C8C-406C-B881-02BD031258DE}" srcOrd="3" destOrd="0" presId="urn:microsoft.com/office/officeart/2018/2/layout/IconVerticalSolidList"/>
    <dgm:cxn modelId="{6ECB6AA5-793A-4FFF-80D5-F9216D45C7BA}" type="presParOf" srcId="{ADE67BFD-F90F-4FF6-A8DB-0900EC3A8190}" destId="{518C0E08-0CF3-4D20-8552-6317BFB42920}" srcOrd="1" destOrd="0" presId="urn:microsoft.com/office/officeart/2018/2/layout/IconVerticalSolidList"/>
    <dgm:cxn modelId="{DAFA47EC-C05C-43FF-BEBC-DACEBEAFA7D7}" type="presParOf" srcId="{ADE67BFD-F90F-4FF6-A8DB-0900EC3A8190}" destId="{E2737F65-9D19-43BF-9495-428B126ACFA5}" srcOrd="2" destOrd="0" presId="urn:microsoft.com/office/officeart/2018/2/layout/IconVerticalSolidList"/>
    <dgm:cxn modelId="{E19974D0-596C-4214-9F07-98C87CCA157B}" type="presParOf" srcId="{E2737F65-9D19-43BF-9495-428B126ACFA5}" destId="{2D30F977-7B24-4EA8-A16B-B2F66D8CBD34}" srcOrd="0" destOrd="0" presId="urn:microsoft.com/office/officeart/2018/2/layout/IconVerticalSolidList"/>
    <dgm:cxn modelId="{5C957C28-B3FF-4940-8133-6E3BAB08E199}" type="presParOf" srcId="{E2737F65-9D19-43BF-9495-428B126ACFA5}" destId="{316E1656-075B-43C2-813E-1E07DD5724B0}" srcOrd="1" destOrd="0" presId="urn:microsoft.com/office/officeart/2018/2/layout/IconVerticalSolidList"/>
    <dgm:cxn modelId="{A8FB8141-5B71-4F7F-BA00-3FFD8E820ED5}" type="presParOf" srcId="{E2737F65-9D19-43BF-9495-428B126ACFA5}" destId="{7E68726D-89D7-47E4-8774-18E81AD70FB4}" srcOrd="2" destOrd="0" presId="urn:microsoft.com/office/officeart/2018/2/layout/IconVerticalSolidList"/>
    <dgm:cxn modelId="{E9C36E03-4B0D-491B-8582-6E3032BF8CD3}" type="presParOf" srcId="{E2737F65-9D19-43BF-9495-428B126ACFA5}" destId="{1461A8FA-9CC4-4436-B734-7AE8AEA12CBC}" srcOrd="3" destOrd="0" presId="urn:microsoft.com/office/officeart/2018/2/layout/IconVerticalSolidList"/>
    <dgm:cxn modelId="{A8CD73B6-6583-4C56-874E-4E124F8EC0DA}" type="presParOf" srcId="{ADE67BFD-F90F-4FF6-A8DB-0900EC3A8190}" destId="{36398ABB-0409-47CB-9287-3887046644B9}" srcOrd="3" destOrd="0" presId="urn:microsoft.com/office/officeart/2018/2/layout/IconVerticalSolidList"/>
    <dgm:cxn modelId="{7ABA7836-4B51-4788-A006-3F0F62F36AE9}" type="presParOf" srcId="{ADE67BFD-F90F-4FF6-A8DB-0900EC3A8190}" destId="{69B37CD4-749D-4B82-9085-D87C887BC47A}" srcOrd="4" destOrd="0" presId="urn:microsoft.com/office/officeart/2018/2/layout/IconVerticalSolidList"/>
    <dgm:cxn modelId="{84B970F6-1EB6-42FE-9B70-B59B04F1F380}" type="presParOf" srcId="{69B37CD4-749D-4B82-9085-D87C887BC47A}" destId="{F2B3957F-0EB8-4645-B4B3-B9D834A712D4}" srcOrd="0" destOrd="0" presId="urn:microsoft.com/office/officeart/2018/2/layout/IconVerticalSolidList"/>
    <dgm:cxn modelId="{AE511542-56A5-491A-890A-F424D01DFDD4}" type="presParOf" srcId="{69B37CD4-749D-4B82-9085-D87C887BC47A}" destId="{820D74BA-B802-45E8-BAC8-3F5995AB08AE}" srcOrd="1" destOrd="0" presId="urn:microsoft.com/office/officeart/2018/2/layout/IconVerticalSolidList"/>
    <dgm:cxn modelId="{BCDED18C-F9E1-45E3-B430-ED21B86F4ECF}" type="presParOf" srcId="{69B37CD4-749D-4B82-9085-D87C887BC47A}" destId="{ACF9B295-F1CC-4C89-A2C6-A339D4BF0E31}" srcOrd="2" destOrd="0" presId="urn:microsoft.com/office/officeart/2018/2/layout/IconVerticalSolidList"/>
    <dgm:cxn modelId="{D19B0A96-86B0-4319-ACE8-060D2AFC88C9}" type="presParOf" srcId="{69B37CD4-749D-4B82-9085-D87C887BC47A}" destId="{BC2E59E1-2195-4108-A0EA-440DFB96278A}" srcOrd="3" destOrd="0" presId="urn:microsoft.com/office/officeart/2018/2/layout/IconVerticalSolidList"/>
    <dgm:cxn modelId="{458AD1EF-3344-4023-A5E8-58F8030F4D5A}" type="presParOf" srcId="{ADE67BFD-F90F-4FF6-A8DB-0900EC3A8190}" destId="{BF6949A2-110B-43AE-870A-5A99E0662B6C}" srcOrd="5" destOrd="0" presId="urn:microsoft.com/office/officeart/2018/2/layout/IconVerticalSolidList"/>
    <dgm:cxn modelId="{D77DE76D-A04D-439B-99A0-958B6602D5AD}" type="presParOf" srcId="{ADE67BFD-F90F-4FF6-A8DB-0900EC3A8190}" destId="{97D97D81-7C53-4DF6-A5BF-391F021C9509}" srcOrd="6" destOrd="0" presId="urn:microsoft.com/office/officeart/2018/2/layout/IconVerticalSolidList"/>
    <dgm:cxn modelId="{A2DA77E3-2E58-4A2F-B8B7-73A0BB60215B}" type="presParOf" srcId="{97D97D81-7C53-4DF6-A5BF-391F021C9509}" destId="{036860AB-AD90-41F1-B486-455330542230}" srcOrd="0" destOrd="0" presId="urn:microsoft.com/office/officeart/2018/2/layout/IconVerticalSolidList"/>
    <dgm:cxn modelId="{83D540FA-698E-4E47-A480-DC42E5445046}" type="presParOf" srcId="{97D97D81-7C53-4DF6-A5BF-391F021C9509}" destId="{15073C55-385A-4F38-BEE6-945C52B4FCDD}" srcOrd="1" destOrd="0" presId="urn:microsoft.com/office/officeart/2018/2/layout/IconVerticalSolidList"/>
    <dgm:cxn modelId="{D32EA6D7-9C4C-41FF-BD0A-CC6571A6A3FC}" type="presParOf" srcId="{97D97D81-7C53-4DF6-A5BF-391F021C9509}" destId="{E3CD3497-16FD-4A66-9022-AFC7132CB771}" srcOrd="2" destOrd="0" presId="urn:microsoft.com/office/officeart/2018/2/layout/IconVerticalSolidList"/>
    <dgm:cxn modelId="{7E0025E8-8EDD-404A-BB38-1C0BE1BEF552}" type="presParOf" srcId="{97D97D81-7C53-4DF6-A5BF-391F021C9509}" destId="{6D4A7655-0761-4402-B0CE-A2F9853004D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7BD93B-59F8-4753-A1DA-2F8A36249C3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BE5517B-A6BA-4F28-A551-5EC3540A4BE0}">
      <dgm:prSet/>
      <dgm:spPr/>
      <dgm:t>
        <a:bodyPr/>
        <a:lstStyle/>
        <a:p>
          <a:r>
            <a:rPr lang="en-US"/>
            <a:t>Deputy Director : Ryan Uhlenkott</a:t>
          </a:r>
        </a:p>
      </dgm:t>
    </dgm:pt>
    <dgm:pt modelId="{589910B2-ABE8-4F72-9809-E7446D1ACF83}" type="parTrans" cxnId="{44AB863B-664C-4ADB-BCE4-72DD637B3129}">
      <dgm:prSet/>
      <dgm:spPr/>
      <dgm:t>
        <a:bodyPr/>
        <a:lstStyle/>
        <a:p>
          <a:endParaRPr lang="en-US"/>
        </a:p>
      </dgm:t>
    </dgm:pt>
    <dgm:pt modelId="{B474D727-BDDA-47E6-985B-DFD0E1455DA7}" type="sibTrans" cxnId="{44AB863B-664C-4ADB-BCE4-72DD637B3129}">
      <dgm:prSet/>
      <dgm:spPr/>
      <dgm:t>
        <a:bodyPr/>
        <a:lstStyle/>
        <a:p>
          <a:endParaRPr lang="en-US"/>
        </a:p>
      </dgm:t>
    </dgm:pt>
    <dgm:pt modelId="{E078137E-4ED1-47E1-95A1-60AD5487405E}">
      <dgm:prSet/>
      <dgm:spPr/>
      <dgm:t>
        <a:bodyPr/>
        <a:lstStyle/>
        <a:p>
          <a:r>
            <a:rPr lang="en-US" b="1">
              <a:solidFill>
                <a:srgbClr val="0070C0"/>
              </a:solidFill>
            </a:rPr>
            <a:t>E-mail:</a:t>
          </a:r>
          <a:r>
            <a:rPr lang="en-US" b="1">
              <a:solidFill>
                <a:schemeClr val="tx1"/>
              </a:solidFill>
            </a:rPr>
            <a:t> </a:t>
          </a:r>
          <a:r>
            <a:rPr lang="en-US" b="1">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RYuhlenk@RIVCO.ORG</a:t>
          </a:r>
          <a:endParaRPr lang="en-US" b="1">
            <a:solidFill>
              <a:schemeClr val="tx1"/>
            </a:solidFill>
          </a:endParaRPr>
        </a:p>
      </dgm:t>
    </dgm:pt>
    <dgm:pt modelId="{7771EE58-7D58-4F3D-900E-FDA1C108E8A9}" type="parTrans" cxnId="{3A8B3C4D-5E63-44B7-921C-848E3495375F}">
      <dgm:prSet/>
      <dgm:spPr/>
      <dgm:t>
        <a:bodyPr/>
        <a:lstStyle/>
        <a:p>
          <a:endParaRPr lang="en-US"/>
        </a:p>
      </dgm:t>
    </dgm:pt>
    <dgm:pt modelId="{6B5C8B66-621A-4832-A106-3D63DAA5151F}" type="sibTrans" cxnId="{3A8B3C4D-5E63-44B7-921C-848E3495375F}">
      <dgm:prSet/>
      <dgm:spPr/>
      <dgm:t>
        <a:bodyPr/>
        <a:lstStyle/>
        <a:p>
          <a:endParaRPr lang="en-US"/>
        </a:p>
      </dgm:t>
    </dgm:pt>
    <dgm:pt modelId="{8736D883-942C-4EBD-8694-C1AC1CD52551}">
      <dgm:prSet/>
      <dgm:spPr/>
      <dgm:t>
        <a:bodyPr/>
        <a:lstStyle/>
        <a:p>
          <a:r>
            <a:rPr lang="en-US"/>
            <a:t>Regional Manager: Angel Jaimes</a:t>
          </a:r>
        </a:p>
      </dgm:t>
    </dgm:pt>
    <dgm:pt modelId="{9591E495-676E-47DF-B70C-5423F4021EDB}" type="parTrans" cxnId="{EA1AEDB0-D49E-410D-82CC-0279EAB578E5}">
      <dgm:prSet/>
      <dgm:spPr/>
      <dgm:t>
        <a:bodyPr/>
        <a:lstStyle/>
        <a:p>
          <a:endParaRPr lang="en-US"/>
        </a:p>
      </dgm:t>
    </dgm:pt>
    <dgm:pt modelId="{38D9DFCF-5293-4BF5-B299-16423880CD95}" type="sibTrans" cxnId="{EA1AEDB0-D49E-410D-82CC-0279EAB578E5}">
      <dgm:prSet/>
      <dgm:spPr/>
      <dgm:t>
        <a:bodyPr/>
        <a:lstStyle/>
        <a:p>
          <a:endParaRPr lang="en-US"/>
        </a:p>
      </dgm:t>
    </dgm:pt>
    <dgm:pt modelId="{DFE0C279-B0F8-4686-A22C-232A2603E582}">
      <dgm:prSet/>
      <dgm:spPr/>
      <dgm:t>
        <a:bodyPr/>
        <a:lstStyle/>
        <a:p>
          <a:r>
            <a:rPr lang="en-US" b="1">
              <a:solidFill>
                <a:srgbClr val="0070C0"/>
              </a:solidFill>
            </a:rPr>
            <a:t>E-mail:</a:t>
          </a:r>
          <a:r>
            <a:rPr lang="en-US" b="1">
              <a:solidFill>
                <a:schemeClr val="tx1"/>
              </a:solidFill>
            </a:rPr>
            <a:t> </a:t>
          </a:r>
          <a:r>
            <a:rPr lang="en-US" b="1">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AJaimes@RIVCO.ORG</a:t>
          </a:r>
          <a:endParaRPr lang="en-US" b="1">
            <a:solidFill>
              <a:schemeClr val="tx1"/>
            </a:solidFill>
          </a:endParaRPr>
        </a:p>
      </dgm:t>
    </dgm:pt>
    <dgm:pt modelId="{11E00FF4-9686-4B01-B088-9B3A0F5E856B}" type="parTrans" cxnId="{2B36E63F-BAAC-48F9-9069-2AB1FAD014AD}">
      <dgm:prSet/>
      <dgm:spPr/>
      <dgm:t>
        <a:bodyPr/>
        <a:lstStyle/>
        <a:p>
          <a:endParaRPr lang="en-US"/>
        </a:p>
      </dgm:t>
    </dgm:pt>
    <dgm:pt modelId="{0623F64E-D07E-43ED-A527-1549E6C1C334}" type="sibTrans" cxnId="{2B36E63F-BAAC-48F9-9069-2AB1FAD014AD}">
      <dgm:prSet/>
      <dgm:spPr/>
      <dgm:t>
        <a:bodyPr/>
        <a:lstStyle/>
        <a:p>
          <a:endParaRPr lang="en-US"/>
        </a:p>
      </dgm:t>
    </dgm:pt>
    <dgm:pt modelId="{656BB232-7371-472D-8A4D-6E9EF884D7F7}">
      <dgm:prSet/>
      <dgm:spPr/>
      <dgm:t>
        <a:bodyPr/>
        <a:lstStyle/>
        <a:p>
          <a:r>
            <a:rPr lang="en-US"/>
            <a:t>Office Support Supervisor: Alicia </a:t>
          </a:r>
          <a:r>
            <a:rPr lang="en-US">
              <a:latin typeface="Garamond" panose="02020404030301010803"/>
            </a:rPr>
            <a:t>Mesa</a:t>
          </a:r>
          <a:endParaRPr lang="en-US"/>
        </a:p>
      </dgm:t>
    </dgm:pt>
    <dgm:pt modelId="{02994F2A-983A-4E9F-8723-03096DCB1946}" type="parTrans" cxnId="{9E6169E7-5B46-4EFC-AA17-D997AE2DCCBC}">
      <dgm:prSet/>
      <dgm:spPr/>
      <dgm:t>
        <a:bodyPr/>
        <a:lstStyle/>
        <a:p>
          <a:endParaRPr lang="en-US"/>
        </a:p>
      </dgm:t>
    </dgm:pt>
    <dgm:pt modelId="{A01D27B3-AF14-436B-A022-EEFC5A5246D3}" type="sibTrans" cxnId="{9E6169E7-5B46-4EFC-AA17-D997AE2DCCBC}">
      <dgm:prSet/>
      <dgm:spPr/>
      <dgm:t>
        <a:bodyPr/>
        <a:lstStyle/>
        <a:p>
          <a:endParaRPr lang="en-US"/>
        </a:p>
      </dgm:t>
    </dgm:pt>
    <dgm:pt modelId="{84F9B1D1-E9C0-4174-9BB7-BD3E143E9629}">
      <dgm:prSet/>
      <dgm:spPr/>
      <dgm:t>
        <a:bodyPr/>
        <a:lstStyle/>
        <a:p>
          <a:r>
            <a:rPr lang="en-US" b="1">
              <a:solidFill>
                <a:srgbClr val="0070C0"/>
              </a:solidFill>
            </a:rPr>
            <a:t>E-mail:</a:t>
          </a:r>
          <a:r>
            <a:rPr lang="en-US" b="1">
              <a:solidFill>
                <a:schemeClr val="tx1"/>
              </a:solidFill>
            </a:rPr>
            <a:t> </a:t>
          </a:r>
          <a:r>
            <a:rPr lang="en-US" b="1" u="sng"/>
            <a:t>AliMesa@RIVCO.ORG</a:t>
          </a:r>
        </a:p>
      </dgm:t>
    </dgm:pt>
    <dgm:pt modelId="{69952122-3437-4603-AF7D-74FDBF7CCDB3}" type="parTrans" cxnId="{6FB27D99-A77B-44BE-A01E-9EE9D2EB822C}">
      <dgm:prSet/>
      <dgm:spPr/>
      <dgm:t>
        <a:bodyPr/>
        <a:lstStyle/>
        <a:p>
          <a:endParaRPr lang="en-US"/>
        </a:p>
      </dgm:t>
    </dgm:pt>
    <dgm:pt modelId="{B1F57C87-FB06-4C13-8CCF-8EA349D31758}" type="sibTrans" cxnId="{6FB27D99-A77B-44BE-A01E-9EE9D2EB822C}">
      <dgm:prSet/>
      <dgm:spPr/>
      <dgm:t>
        <a:bodyPr/>
        <a:lstStyle/>
        <a:p>
          <a:endParaRPr lang="en-US"/>
        </a:p>
      </dgm:t>
    </dgm:pt>
    <dgm:pt modelId="{EED7E6D8-1A57-4B8A-8D4F-3081E1097EA2}">
      <dgm:prSet/>
      <dgm:spPr/>
      <dgm:t>
        <a:bodyPr/>
        <a:lstStyle/>
        <a:p>
          <a:r>
            <a:rPr lang="en-US"/>
            <a:t>Office Support Supervisor: Laura Castellon</a:t>
          </a:r>
        </a:p>
      </dgm:t>
    </dgm:pt>
    <dgm:pt modelId="{C5F80BF2-1A15-4D12-B3EC-D7988A0FAF9C}" type="parTrans" cxnId="{6285EF9C-993D-4025-A304-8A6002A50BA0}">
      <dgm:prSet/>
      <dgm:spPr/>
      <dgm:t>
        <a:bodyPr/>
        <a:lstStyle/>
        <a:p>
          <a:endParaRPr lang="en-US"/>
        </a:p>
      </dgm:t>
    </dgm:pt>
    <dgm:pt modelId="{20464F75-2AC1-4824-9076-3822ED5B6F1A}" type="sibTrans" cxnId="{6285EF9C-993D-4025-A304-8A6002A50BA0}">
      <dgm:prSet/>
      <dgm:spPr/>
      <dgm:t>
        <a:bodyPr/>
        <a:lstStyle/>
        <a:p>
          <a:endParaRPr lang="en-US"/>
        </a:p>
      </dgm:t>
    </dgm:pt>
    <dgm:pt modelId="{C04C872E-6AF8-4F64-A269-DAF7213064C8}">
      <dgm:prSet/>
      <dgm:spPr/>
      <dgm:t>
        <a:bodyPr/>
        <a:lstStyle/>
        <a:p>
          <a:r>
            <a:rPr lang="en-US" b="1">
              <a:solidFill>
                <a:srgbClr val="0070C0"/>
              </a:solidFill>
            </a:rPr>
            <a:t>E-mail:</a:t>
          </a:r>
          <a:r>
            <a:rPr lang="en-US" b="1">
              <a:solidFill>
                <a:schemeClr val="tx1"/>
              </a:solidFill>
            </a:rPr>
            <a:t> </a:t>
          </a:r>
          <a:r>
            <a:rPr lang="en-US" b="1">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Lcastell@RIVCO.ORG</a:t>
          </a:r>
          <a:endParaRPr lang="en-US" b="1">
            <a:solidFill>
              <a:schemeClr val="tx1"/>
            </a:solidFill>
          </a:endParaRPr>
        </a:p>
      </dgm:t>
    </dgm:pt>
    <dgm:pt modelId="{CF432F1B-1767-423A-AEBE-867550E719ED}" type="parTrans" cxnId="{0F6856DF-4BFB-449A-A47E-2DA54DA8F0F3}">
      <dgm:prSet/>
      <dgm:spPr/>
      <dgm:t>
        <a:bodyPr/>
        <a:lstStyle/>
        <a:p>
          <a:endParaRPr lang="en-US"/>
        </a:p>
      </dgm:t>
    </dgm:pt>
    <dgm:pt modelId="{746B4F33-6EE7-450F-A8B8-5D6480B198F7}" type="sibTrans" cxnId="{0F6856DF-4BFB-449A-A47E-2DA54DA8F0F3}">
      <dgm:prSet/>
      <dgm:spPr/>
      <dgm:t>
        <a:bodyPr/>
        <a:lstStyle/>
        <a:p>
          <a:endParaRPr lang="en-US"/>
        </a:p>
      </dgm:t>
    </dgm:pt>
    <dgm:pt modelId="{7D0583F9-463E-4B7C-9151-C1CC6A876EC9}">
      <dgm:prSet/>
      <dgm:spPr>
        <a:ln>
          <a:solidFill>
            <a:schemeClr val="tx1"/>
          </a:solidFill>
        </a:ln>
      </dgm:spPr>
      <dgm:t>
        <a:bodyPr/>
        <a:lstStyle/>
        <a:p>
          <a:r>
            <a:rPr lang="en-US" b="1" dirty="0">
              <a:solidFill>
                <a:schemeClr val="tx1"/>
              </a:solidFill>
            </a:rPr>
            <a:t>Inspirational quote: </a:t>
          </a:r>
          <a:r>
            <a:rPr lang="en-US" dirty="0">
              <a:solidFill>
                <a:schemeClr val="tx1"/>
              </a:solidFill>
            </a:rPr>
            <a:t>To care for those who once cared for us is one of the highest honors. - Tia Walker</a:t>
          </a:r>
        </a:p>
      </dgm:t>
    </dgm:pt>
    <dgm:pt modelId="{ED4787B6-5F58-4174-B6FF-C6BF1382EB29}" type="parTrans" cxnId="{CFB89286-A32D-45B8-B9C6-E05C8E910861}">
      <dgm:prSet/>
      <dgm:spPr/>
      <dgm:t>
        <a:bodyPr/>
        <a:lstStyle/>
        <a:p>
          <a:endParaRPr lang="en-US"/>
        </a:p>
      </dgm:t>
    </dgm:pt>
    <dgm:pt modelId="{82CBBA62-15AB-49FF-A78F-C1A0C28154AB}" type="sibTrans" cxnId="{CFB89286-A32D-45B8-B9C6-E05C8E910861}">
      <dgm:prSet/>
      <dgm:spPr/>
      <dgm:t>
        <a:bodyPr/>
        <a:lstStyle/>
        <a:p>
          <a:endParaRPr lang="en-US"/>
        </a:p>
      </dgm:t>
    </dgm:pt>
    <dgm:pt modelId="{7E574752-2903-4E72-8A50-9A044C7738BA}" type="pres">
      <dgm:prSet presAssocID="{437BD93B-59F8-4753-A1DA-2F8A36249C32}" presName="linear" presStyleCnt="0">
        <dgm:presLayoutVars>
          <dgm:animLvl val="lvl"/>
          <dgm:resizeHandles val="exact"/>
        </dgm:presLayoutVars>
      </dgm:prSet>
      <dgm:spPr/>
    </dgm:pt>
    <dgm:pt modelId="{6A0A8B22-9E8F-48CE-9B09-B607C7B0CF64}" type="pres">
      <dgm:prSet presAssocID="{1BE5517B-A6BA-4F28-A551-5EC3540A4BE0}" presName="parentText" presStyleLbl="node1" presStyleIdx="0" presStyleCnt="5">
        <dgm:presLayoutVars>
          <dgm:chMax val="0"/>
          <dgm:bulletEnabled val="1"/>
        </dgm:presLayoutVars>
      </dgm:prSet>
      <dgm:spPr/>
    </dgm:pt>
    <dgm:pt modelId="{35A0F933-C7D8-4DEE-9258-DE463E21C941}" type="pres">
      <dgm:prSet presAssocID="{1BE5517B-A6BA-4F28-A551-5EC3540A4BE0}" presName="childText" presStyleLbl="revTx" presStyleIdx="0" presStyleCnt="4">
        <dgm:presLayoutVars>
          <dgm:bulletEnabled val="1"/>
        </dgm:presLayoutVars>
      </dgm:prSet>
      <dgm:spPr/>
    </dgm:pt>
    <dgm:pt modelId="{CFB1E479-277D-40E2-B326-9D05AA0E4933}" type="pres">
      <dgm:prSet presAssocID="{8736D883-942C-4EBD-8694-C1AC1CD52551}" presName="parentText" presStyleLbl="node1" presStyleIdx="1" presStyleCnt="5">
        <dgm:presLayoutVars>
          <dgm:chMax val="0"/>
          <dgm:bulletEnabled val="1"/>
        </dgm:presLayoutVars>
      </dgm:prSet>
      <dgm:spPr/>
    </dgm:pt>
    <dgm:pt modelId="{D08DA9A4-C77F-4CD5-A530-9227ADC2781B}" type="pres">
      <dgm:prSet presAssocID="{8736D883-942C-4EBD-8694-C1AC1CD52551}" presName="childText" presStyleLbl="revTx" presStyleIdx="1" presStyleCnt="4">
        <dgm:presLayoutVars>
          <dgm:bulletEnabled val="1"/>
        </dgm:presLayoutVars>
      </dgm:prSet>
      <dgm:spPr/>
    </dgm:pt>
    <dgm:pt modelId="{81F23DEA-A083-4082-B140-1BAEF0692AC6}" type="pres">
      <dgm:prSet presAssocID="{656BB232-7371-472D-8A4D-6E9EF884D7F7}" presName="parentText" presStyleLbl="node1" presStyleIdx="2" presStyleCnt="5">
        <dgm:presLayoutVars>
          <dgm:chMax val="0"/>
          <dgm:bulletEnabled val="1"/>
        </dgm:presLayoutVars>
      </dgm:prSet>
      <dgm:spPr/>
    </dgm:pt>
    <dgm:pt modelId="{DE34A909-3649-465D-8CBD-C96B8E29DA4B}" type="pres">
      <dgm:prSet presAssocID="{656BB232-7371-472D-8A4D-6E9EF884D7F7}" presName="childText" presStyleLbl="revTx" presStyleIdx="2" presStyleCnt="4">
        <dgm:presLayoutVars>
          <dgm:bulletEnabled val="1"/>
        </dgm:presLayoutVars>
      </dgm:prSet>
      <dgm:spPr/>
    </dgm:pt>
    <dgm:pt modelId="{0CA8EFDC-83B6-4CC6-A273-0A7E4353A804}" type="pres">
      <dgm:prSet presAssocID="{EED7E6D8-1A57-4B8A-8D4F-3081E1097EA2}" presName="parentText" presStyleLbl="node1" presStyleIdx="3" presStyleCnt="5">
        <dgm:presLayoutVars>
          <dgm:chMax val="0"/>
          <dgm:bulletEnabled val="1"/>
        </dgm:presLayoutVars>
      </dgm:prSet>
      <dgm:spPr/>
    </dgm:pt>
    <dgm:pt modelId="{5CB325A2-D15F-436B-9985-18F81AE3D08F}" type="pres">
      <dgm:prSet presAssocID="{EED7E6D8-1A57-4B8A-8D4F-3081E1097EA2}" presName="childText" presStyleLbl="revTx" presStyleIdx="3" presStyleCnt="4">
        <dgm:presLayoutVars>
          <dgm:bulletEnabled val="1"/>
        </dgm:presLayoutVars>
      </dgm:prSet>
      <dgm:spPr/>
    </dgm:pt>
    <dgm:pt modelId="{B7018FE4-97D1-45DA-8618-DFC1E3C236BC}" type="pres">
      <dgm:prSet presAssocID="{7D0583F9-463E-4B7C-9151-C1CC6A876EC9}" presName="parentText" presStyleLbl="node1" presStyleIdx="4" presStyleCnt="5">
        <dgm:presLayoutVars>
          <dgm:chMax val="0"/>
          <dgm:bulletEnabled val="1"/>
        </dgm:presLayoutVars>
      </dgm:prSet>
      <dgm:spPr/>
    </dgm:pt>
  </dgm:ptLst>
  <dgm:cxnLst>
    <dgm:cxn modelId="{3B05D01E-7634-46F0-A0A3-9EB93645B43E}" type="presOf" srcId="{84F9B1D1-E9C0-4174-9BB7-BD3E143E9629}" destId="{DE34A909-3649-465D-8CBD-C96B8E29DA4B}" srcOrd="0" destOrd="0" presId="urn:microsoft.com/office/officeart/2005/8/layout/vList2"/>
    <dgm:cxn modelId="{6564EF36-B647-4A98-A970-A2D2AC2C073F}" type="presOf" srcId="{EED7E6D8-1A57-4B8A-8D4F-3081E1097EA2}" destId="{0CA8EFDC-83B6-4CC6-A273-0A7E4353A804}" srcOrd="0" destOrd="0" presId="urn:microsoft.com/office/officeart/2005/8/layout/vList2"/>
    <dgm:cxn modelId="{29A67D37-95ED-40D9-8AFB-6109375312D8}" type="presOf" srcId="{7D0583F9-463E-4B7C-9151-C1CC6A876EC9}" destId="{B7018FE4-97D1-45DA-8618-DFC1E3C236BC}" srcOrd="0" destOrd="0" presId="urn:microsoft.com/office/officeart/2005/8/layout/vList2"/>
    <dgm:cxn modelId="{44AB863B-664C-4ADB-BCE4-72DD637B3129}" srcId="{437BD93B-59F8-4753-A1DA-2F8A36249C32}" destId="{1BE5517B-A6BA-4F28-A551-5EC3540A4BE0}" srcOrd="0" destOrd="0" parTransId="{589910B2-ABE8-4F72-9809-E7446D1ACF83}" sibTransId="{B474D727-BDDA-47E6-985B-DFD0E1455DA7}"/>
    <dgm:cxn modelId="{2B36E63F-BAAC-48F9-9069-2AB1FAD014AD}" srcId="{8736D883-942C-4EBD-8694-C1AC1CD52551}" destId="{DFE0C279-B0F8-4686-A22C-232A2603E582}" srcOrd="0" destOrd="0" parTransId="{11E00FF4-9686-4B01-B088-9B3A0F5E856B}" sibTransId="{0623F64E-D07E-43ED-A527-1549E6C1C334}"/>
    <dgm:cxn modelId="{24EE816B-D824-49F9-BCAE-D9E49C92F3D1}" type="presOf" srcId="{437BD93B-59F8-4753-A1DA-2F8A36249C32}" destId="{7E574752-2903-4E72-8A50-9A044C7738BA}" srcOrd="0" destOrd="0" presId="urn:microsoft.com/office/officeart/2005/8/layout/vList2"/>
    <dgm:cxn modelId="{3A8B3C4D-5E63-44B7-921C-848E3495375F}" srcId="{1BE5517B-A6BA-4F28-A551-5EC3540A4BE0}" destId="{E078137E-4ED1-47E1-95A1-60AD5487405E}" srcOrd="0" destOrd="0" parTransId="{7771EE58-7D58-4F3D-900E-FDA1C108E8A9}" sibTransId="{6B5C8B66-621A-4832-A106-3D63DAA5151F}"/>
    <dgm:cxn modelId="{60FC836E-D713-46F1-868C-26FE9771CDC4}" type="presOf" srcId="{C04C872E-6AF8-4F64-A269-DAF7213064C8}" destId="{5CB325A2-D15F-436B-9985-18F81AE3D08F}" srcOrd="0" destOrd="0" presId="urn:microsoft.com/office/officeart/2005/8/layout/vList2"/>
    <dgm:cxn modelId="{0319957F-8D4C-455E-91DD-CF983AAB0847}" type="presOf" srcId="{8736D883-942C-4EBD-8694-C1AC1CD52551}" destId="{CFB1E479-277D-40E2-B326-9D05AA0E4933}" srcOrd="0" destOrd="0" presId="urn:microsoft.com/office/officeart/2005/8/layout/vList2"/>
    <dgm:cxn modelId="{CFB89286-A32D-45B8-B9C6-E05C8E910861}" srcId="{437BD93B-59F8-4753-A1DA-2F8A36249C32}" destId="{7D0583F9-463E-4B7C-9151-C1CC6A876EC9}" srcOrd="4" destOrd="0" parTransId="{ED4787B6-5F58-4174-B6FF-C6BF1382EB29}" sibTransId="{82CBBA62-15AB-49FF-A78F-C1A0C28154AB}"/>
    <dgm:cxn modelId="{4F5D0894-7D80-459E-B77C-8D762113EDF2}" type="presOf" srcId="{DFE0C279-B0F8-4686-A22C-232A2603E582}" destId="{D08DA9A4-C77F-4CD5-A530-9227ADC2781B}" srcOrd="0" destOrd="0" presId="urn:microsoft.com/office/officeart/2005/8/layout/vList2"/>
    <dgm:cxn modelId="{6FB27D99-A77B-44BE-A01E-9EE9D2EB822C}" srcId="{656BB232-7371-472D-8A4D-6E9EF884D7F7}" destId="{84F9B1D1-E9C0-4174-9BB7-BD3E143E9629}" srcOrd="0" destOrd="0" parTransId="{69952122-3437-4603-AF7D-74FDBF7CCDB3}" sibTransId="{B1F57C87-FB06-4C13-8CCF-8EA349D31758}"/>
    <dgm:cxn modelId="{6285EF9C-993D-4025-A304-8A6002A50BA0}" srcId="{437BD93B-59F8-4753-A1DA-2F8A36249C32}" destId="{EED7E6D8-1A57-4B8A-8D4F-3081E1097EA2}" srcOrd="3" destOrd="0" parTransId="{C5F80BF2-1A15-4D12-B3EC-D7988A0FAF9C}" sibTransId="{20464F75-2AC1-4824-9076-3822ED5B6F1A}"/>
    <dgm:cxn modelId="{0DD759B0-12E5-4329-89EB-1B809C4D78D4}" type="presOf" srcId="{E078137E-4ED1-47E1-95A1-60AD5487405E}" destId="{35A0F933-C7D8-4DEE-9258-DE463E21C941}" srcOrd="0" destOrd="0" presId="urn:microsoft.com/office/officeart/2005/8/layout/vList2"/>
    <dgm:cxn modelId="{EA1AEDB0-D49E-410D-82CC-0279EAB578E5}" srcId="{437BD93B-59F8-4753-A1DA-2F8A36249C32}" destId="{8736D883-942C-4EBD-8694-C1AC1CD52551}" srcOrd="1" destOrd="0" parTransId="{9591E495-676E-47DF-B70C-5423F4021EDB}" sibTransId="{38D9DFCF-5293-4BF5-B299-16423880CD95}"/>
    <dgm:cxn modelId="{054AB5CB-818D-41B7-9DD0-1603F99AC554}" type="presOf" srcId="{1BE5517B-A6BA-4F28-A551-5EC3540A4BE0}" destId="{6A0A8B22-9E8F-48CE-9B09-B607C7B0CF64}" srcOrd="0" destOrd="0" presId="urn:microsoft.com/office/officeart/2005/8/layout/vList2"/>
    <dgm:cxn modelId="{0F6856DF-4BFB-449A-A47E-2DA54DA8F0F3}" srcId="{EED7E6D8-1A57-4B8A-8D4F-3081E1097EA2}" destId="{C04C872E-6AF8-4F64-A269-DAF7213064C8}" srcOrd="0" destOrd="0" parTransId="{CF432F1B-1767-423A-AEBE-867550E719ED}" sibTransId="{746B4F33-6EE7-450F-A8B8-5D6480B198F7}"/>
    <dgm:cxn modelId="{9E6169E7-5B46-4EFC-AA17-D997AE2DCCBC}" srcId="{437BD93B-59F8-4753-A1DA-2F8A36249C32}" destId="{656BB232-7371-472D-8A4D-6E9EF884D7F7}" srcOrd="2" destOrd="0" parTransId="{02994F2A-983A-4E9F-8723-03096DCB1946}" sibTransId="{A01D27B3-AF14-436B-A022-EEFC5A5246D3}"/>
    <dgm:cxn modelId="{B0B26EF1-5C3E-4DB1-A7F2-B28B82351B30}" type="presOf" srcId="{656BB232-7371-472D-8A4D-6E9EF884D7F7}" destId="{81F23DEA-A083-4082-B140-1BAEF0692AC6}" srcOrd="0" destOrd="0" presId="urn:microsoft.com/office/officeart/2005/8/layout/vList2"/>
    <dgm:cxn modelId="{62F864D9-FEF5-49FD-8366-5627DFD8E5DC}" type="presParOf" srcId="{7E574752-2903-4E72-8A50-9A044C7738BA}" destId="{6A0A8B22-9E8F-48CE-9B09-B607C7B0CF64}" srcOrd="0" destOrd="0" presId="urn:microsoft.com/office/officeart/2005/8/layout/vList2"/>
    <dgm:cxn modelId="{1FE1F9A1-FA82-46E7-AFA1-79F76BC0B836}" type="presParOf" srcId="{7E574752-2903-4E72-8A50-9A044C7738BA}" destId="{35A0F933-C7D8-4DEE-9258-DE463E21C941}" srcOrd="1" destOrd="0" presId="urn:microsoft.com/office/officeart/2005/8/layout/vList2"/>
    <dgm:cxn modelId="{18454D86-04EA-4B93-8959-2C30C22E22FD}" type="presParOf" srcId="{7E574752-2903-4E72-8A50-9A044C7738BA}" destId="{CFB1E479-277D-40E2-B326-9D05AA0E4933}" srcOrd="2" destOrd="0" presId="urn:microsoft.com/office/officeart/2005/8/layout/vList2"/>
    <dgm:cxn modelId="{2EAC5E8A-4715-41E1-8A80-D48B0BECB996}" type="presParOf" srcId="{7E574752-2903-4E72-8A50-9A044C7738BA}" destId="{D08DA9A4-C77F-4CD5-A530-9227ADC2781B}" srcOrd="3" destOrd="0" presId="urn:microsoft.com/office/officeart/2005/8/layout/vList2"/>
    <dgm:cxn modelId="{11570254-FB3A-48CF-BD64-C7F45F654661}" type="presParOf" srcId="{7E574752-2903-4E72-8A50-9A044C7738BA}" destId="{81F23DEA-A083-4082-B140-1BAEF0692AC6}" srcOrd="4" destOrd="0" presId="urn:microsoft.com/office/officeart/2005/8/layout/vList2"/>
    <dgm:cxn modelId="{92C91D30-86EF-4007-8273-07EAB14FEF59}" type="presParOf" srcId="{7E574752-2903-4E72-8A50-9A044C7738BA}" destId="{DE34A909-3649-465D-8CBD-C96B8E29DA4B}" srcOrd="5" destOrd="0" presId="urn:microsoft.com/office/officeart/2005/8/layout/vList2"/>
    <dgm:cxn modelId="{8384EE74-14D9-4B26-AE6B-A843D3E489BC}" type="presParOf" srcId="{7E574752-2903-4E72-8A50-9A044C7738BA}" destId="{0CA8EFDC-83B6-4CC6-A273-0A7E4353A804}" srcOrd="6" destOrd="0" presId="urn:microsoft.com/office/officeart/2005/8/layout/vList2"/>
    <dgm:cxn modelId="{22DCCA41-CC02-463F-B9F4-A33ADEB5F5B9}" type="presParOf" srcId="{7E574752-2903-4E72-8A50-9A044C7738BA}" destId="{5CB325A2-D15F-436B-9985-18F81AE3D08F}" srcOrd="7" destOrd="0" presId="urn:microsoft.com/office/officeart/2005/8/layout/vList2"/>
    <dgm:cxn modelId="{6EDEF4E3-240A-4480-91B5-CB41ADA17E31}" type="presParOf" srcId="{7E574752-2903-4E72-8A50-9A044C7738BA}" destId="{B7018FE4-97D1-45DA-8618-DFC1E3C236BC}"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792173-5847-466F-A132-6F4A3DFDD30C}"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80134A35-F1E9-4B61-BD60-5DFC347EC266}">
      <dgm:prSet/>
      <dgm:spPr/>
      <dgm:t>
        <a:bodyPr/>
        <a:lstStyle/>
        <a:p>
          <a:r>
            <a:rPr lang="en-US"/>
            <a:t>Aging population has increased the demand for In-Home Supportive Services (IHSS).  </a:t>
          </a:r>
        </a:p>
      </dgm:t>
    </dgm:pt>
    <dgm:pt modelId="{E792929A-3E99-4F79-9D58-7AE834EC1A32}" type="parTrans" cxnId="{15444495-C7DF-41BB-9936-ADCE9F44DA9F}">
      <dgm:prSet/>
      <dgm:spPr/>
      <dgm:t>
        <a:bodyPr/>
        <a:lstStyle/>
        <a:p>
          <a:endParaRPr lang="en-US"/>
        </a:p>
      </dgm:t>
    </dgm:pt>
    <dgm:pt modelId="{229DFA63-3072-43F5-A9EC-DCB36016C23F}" type="sibTrans" cxnId="{15444495-C7DF-41BB-9936-ADCE9F44DA9F}">
      <dgm:prSet phldrT="01" phldr="0"/>
      <dgm:spPr/>
      <dgm:t>
        <a:bodyPr/>
        <a:lstStyle/>
        <a:p>
          <a:r>
            <a:rPr lang="en-US"/>
            <a:t>01</a:t>
          </a:r>
        </a:p>
      </dgm:t>
    </dgm:pt>
    <dgm:pt modelId="{99A5B48A-7E9C-40AA-A13F-8CB57080091F}">
      <dgm:prSet/>
      <dgm:spPr/>
      <dgm:t>
        <a:bodyPr/>
        <a:lstStyle/>
        <a:p>
          <a:r>
            <a:rPr lang="en-US"/>
            <a:t>Potential providers encounter challenges in their enrollment process.  </a:t>
          </a:r>
        </a:p>
      </dgm:t>
    </dgm:pt>
    <dgm:pt modelId="{7078C238-C129-4319-9D95-BE467BEA603F}" type="parTrans" cxnId="{F6ED1986-4F78-480C-8CFE-4DD3DED19278}">
      <dgm:prSet/>
      <dgm:spPr/>
      <dgm:t>
        <a:bodyPr/>
        <a:lstStyle/>
        <a:p>
          <a:endParaRPr lang="en-US"/>
        </a:p>
      </dgm:t>
    </dgm:pt>
    <dgm:pt modelId="{784FD3B4-5858-4D23-AFBF-06E6EE2E895A}" type="sibTrans" cxnId="{F6ED1986-4F78-480C-8CFE-4DD3DED19278}">
      <dgm:prSet phldrT="02" phldr="0"/>
      <dgm:spPr/>
      <dgm:t>
        <a:bodyPr/>
        <a:lstStyle/>
        <a:p>
          <a:r>
            <a:rPr lang="en-US"/>
            <a:t>02</a:t>
          </a:r>
        </a:p>
      </dgm:t>
    </dgm:pt>
    <dgm:pt modelId="{D84F2ED3-BDA9-455B-A014-2B4A9498EABC}">
      <dgm:prSet/>
      <dgm:spPr/>
      <dgm:t>
        <a:bodyPr/>
        <a:lstStyle/>
        <a:p>
          <a:r>
            <a:rPr lang="en-US" dirty="0"/>
            <a:t>The Provider Assistance Team (PAT) was created to address the challenges of the provider enrollment process.  </a:t>
          </a:r>
        </a:p>
      </dgm:t>
    </dgm:pt>
    <dgm:pt modelId="{D37E38DD-C99B-49CB-815C-403825CD4129}" type="parTrans" cxnId="{678BAC41-4726-40D5-91A7-0500F518AEB7}">
      <dgm:prSet/>
      <dgm:spPr/>
      <dgm:t>
        <a:bodyPr/>
        <a:lstStyle/>
        <a:p>
          <a:endParaRPr lang="en-US"/>
        </a:p>
      </dgm:t>
    </dgm:pt>
    <dgm:pt modelId="{A20C44DA-F794-4089-9089-0D95635A82C8}" type="sibTrans" cxnId="{678BAC41-4726-40D5-91A7-0500F518AEB7}">
      <dgm:prSet phldrT="03" phldr="0"/>
      <dgm:spPr/>
      <dgm:t>
        <a:bodyPr/>
        <a:lstStyle/>
        <a:p>
          <a:r>
            <a:rPr lang="en-US"/>
            <a:t>03</a:t>
          </a:r>
        </a:p>
      </dgm:t>
    </dgm:pt>
    <dgm:pt modelId="{CF7E9D15-ACE7-4631-B24B-F419B6988B80}" type="pres">
      <dgm:prSet presAssocID="{87792173-5847-466F-A132-6F4A3DFDD30C}" presName="Name0" presStyleCnt="0">
        <dgm:presLayoutVars>
          <dgm:animLvl val="lvl"/>
          <dgm:resizeHandles val="exact"/>
        </dgm:presLayoutVars>
      </dgm:prSet>
      <dgm:spPr/>
    </dgm:pt>
    <dgm:pt modelId="{BC715FC1-4080-41C8-8069-C5399D904447}" type="pres">
      <dgm:prSet presAssocID="{80134A35-F1E9-4B61-BD60-5DFC347EC266}" presName="compositeNode" presStyleCnt="0">
        <dgm:presLayoutVars>
          <dgm:bulletEnabled val="1"/>
        </dgm:presLayoutVars>
      </dgm:prSet>
      <dgm:spPr/>
    </dgm:pt>
    <dgm:pt modelId="{054C435D-A117-4DDE-86CC-69405CB8150F}" type="pres">
      <dgm:prSet presAssocID="{80134A35-F1E9-4B61-BD60-5DFC347EC266}" presName="bgRect" presStyleLbl="alignNode1" presStyleIdx="0" presStyleCnt="3"/>
      <dgm:spPr/>
    </dgm:pt>
    <dgm:pt modelId="{36A910EE-70D2-4AF7-9712-2029AFA6AD3A}" type="pres">
      <dgm:prSet presAssocID="{229DFA63-3072-43F5-A9EC-DCB36016C23F}" presName="sibTransNodeRect" presStyleLbl="alignNode1" presStyleIdx="0" presStyleCnt="3">
        <dgm:presLayoutVars>
          <dgm:chMax val="0"/>
          <dgm:bulletEnabled val="1"/>
        </dgm:presLayoutVars>
      </dgm:prSet>
      <dgm:spPr/>
    </dgm:pt>
    <dgm:pt modelId="{7AFF09EF-733B-4240-A2C1-24FB18413908}" type="pres">
      <dgm:prSet presAssocID="{80134A35-F1E9-4B61-BD60-5DFC347EC266}" presName="nodeRect" presStyleLbl="alignNode1" presStyleIdx="0" presStyleCnt="3">
        <dgm:presLayoutVars>
          <dgm:bulletEnabled val="1"/>
        </dgm:presLayoutVars>
      </dgm:prSet>
      <dgm:spPr/>
    </dgm:pt>
    <dgm:pt modelId="{5E2540A3-1EC7-4676-820F-4EE0E14A9336}" type="pres">
      <dgm:prSet presAssocID="{229DFA63-3072-43F5-A9EC-DCB36016C23F}" presName="sibTrans" presStyleCnt="0"/>
      <dgm:spPr/>
    </dgm:pt>
    <dgm:pt modelId="{18CCBF5B-1EF8-4720-896B-6A6665E61CD0}" type="pres">
      <dgm:prSet presAssocID="{99A5B48A-7E9C-40AA-A13F-8CB57080091F}" presName="compositeNode" presStyleCnt="0">
        <dgm:presLayoutVars>
          <dgm:bulletEnabled val="1"/>
        </dgm:presLayoutVars>
      </dgm:prSet>
      <dgm:spPr/>
    </dgm:pt>
    <dgm:pt modelId="{6C6C4294-1C73-43D5-A493-920C9FF7324C}" type="pres">
      <dgm:prSet presAssocID="{99A5B48A-7E9C-40AA-A13F-8CB57080091F}" presName="bgRect" presStyleLbl="alignNode1" presStyleIdx="1" presStyleCnt="3"/>
      <dgm:spPr/>
    </dgm:pt>
    <dgm:pt modelId="{AFF4B5BF-2C66-4B54-B5B4-ED79AB936766}" type="pres">
      <dgm:prSet presAssocID="{784FD3B4-5858-4D23-AFBF-06E6EE2E895A}" presName="sibTransNodeRect" presStyleLbl="alignNode1" presStyleIdx="1" presStyleCnt="3">
        <dgm:presLayoutVars>
          <dgm:chMax val="0"/>
          <dgm:bulletEnabled val="1"/>
        </dgm:presLayoutVars>
      </dgm:prSet>
      <dgm:spPr/>
    </dgm:pt>
    <dgm:pt modelId="{67C58C3A-9B35-4179-9D43-38E65F1BAF09}" type="pres">
      <dgm:prSet presAssocID="{99A5B48A-7E9C-40AA-A13F-8CB57080091F}" presName="nodeRect" presStyleLbl="alignNode1" presStyleIdx="1" presStyleCnt="3">
        <dgm:presLayoutVars>
          <dgm:bulletEnabled val="1"/>
        </dgm:presLayoutVars>
      </dgm:prSet>
      <dgm:spPr/>
    </dgm:pt>
    <dgm:pt modelId="{009FDC65-AF9C-4D67-8622-D17A0C399710}" type="pres">
      <dgm:prSet presAssocID="{784FD3B4-5858-4D23-AFBF-06E6EE2E895A}" presName="sibTrans" presStyleCnt="0"/>
      <dgm:spPr/>
    </dgm:pt>
    <dgm:pt modelId="{A8778DCF-4990-4569-9BA3-141666510F5B}" type="pres">
      <dgm:prSet presAssocID="{D84F2ED3-BDA9-455B-A014-2B4A9498EABC}" presName="compositeNode" presStyleCnt="0">
        <dgm:presLayoutVars>
          <dgm:bulletEnabled val="1"/>
        </dgm:presLayoutVars>
      </dgm:prSet>
      <dgm:spPr/>
    </dgm:pt>
    <dgm:pt modelId="{933DAF50-D333-468E-9BB4-CAAB44E9DF7A}" type="pres">
      <dgm:prSet presAssocID="{D84F2ED3-BDA9-455B-A014-2B4A9498EABC}" presName="bgRect" presStyleLbl="alignNode1" presStyleIdx="2" presStyleCnt="3"/>
      <dgm:spPr/>
    </dgm:pt>
    <dgm:pt modelId="{34F5B43D-48CC-4A17-8E67-824BFAAE4AB9}" type="pres">
      <dgm:prSet presAssocID="{A20C44DA-F794-4089-9089-0D95635A82C8}" presName="sibTransNodeRect" presStyleLbl="alignNode1" presStyleIdx="2" presStyleCnt="3">
        <dgm:presLayoutVars>
          <dgm:chMax val="0"/>
          <dgm:bulletEnabled val="1"/>
        </dgm:presLayoutVars>
      </dgm:prSet>
      <dgm:spPr/>
    </dgm:pt>
    <dgm:pt modelId="{E063218C-FBFF-4844-BA3D-2F2E65108532}" type="pres">
      <dgm:prSet presAssocID="{D84F2ED3-BDA9-455B-A014-2B4A9498EABC}" presName="nodeRect" presStyleLbl="alignNode1" presStyleIdx="2" presStyleCnt="3">
        <dgm:presLayoutVars>
          <dgm:bulletEnabled val="1"/>
        </dgm:presLayoutVars>
      </dgm:prSet>
      <dgm:spPr/>
    </dgm:pt>
  </dgm:ptLst>
  <dgm:cxnLst>
    <dgm:cxn modelId="{4CB82B1E-FE6C-42F6-96D4-6ECAACA08911}" type="presOf" srcId="{80134A35-F1E9-4B61-BD60-5DFC347EC266}" destId="{054C435D-A117-4DDE-86CC-69405CB8150F}" srcOrd="0" destOrd="0" presId="urn:microsoft.com/office/officeart/2016/7/layout/LinearBlockProcessNumbered"/>
    <dgm:cxn modelId="{AF461320-79DD-4AB6-94D5-95AE6DAF1E69}" type="presOf" srcId="{D84F2ED3-BDA9-455B-A014-2B4A9498EABC}" destId="{E063218C-FBFF-4844-BA3D-2F2E65108532}" srcOrd="1" destOrd="0" presId="urn:microsoft.com/office/officeart/2016/7/layout/LinearBlockProcessNumbered"/>
    <dgm:cxn modelId="{73856F28-459F-43E0-9833-6CBC09CE2426}" type="presOf" srcId="{A20C44DA-F794-4089-9089-0D95635A82C8}" destId="{34F5B43D-48CC-4A17-8E67-824BFAAE4AB9}" srcOrd="0" destOrd="0" presId="urn:microsoft.com/office/officeart/2016/7/layout/LinearBlockProcessNumbered"/>
    <dgm:cxn modelId="{678BAC41-4726-40D5-91A7-0500F518AEB7}" srcId="{87792173-5847-466F-A132-6F4A3DFDD30C}" destId="{D84F2ED3-BDA9-455B-A014-2B4A9498EABC}" srcOrd="2" destOrd="0" parTransId="{D37E38DD-C99B-49CB-815C-403825CD4129}" sibTransId="{A20C44DA-F794-4089-9089-0D95635A82C8}"/>
    <dgm:cxn modelId="{F59A6A6D-9D8A-42F4-B5DC-9302F9C8A443}" type="presOf" srcId="{87792173-5847-466F-A132-6F4A3DFDD30C}" destId="{CF7E9D15-ACE7-4631-B24B-F419B6988B80}" srcOrd="0" destOrd="0" presId="urn:microsoft.com/office/officeart/2016/7/layout/LinearBlockProcessNumbered"/>
    <dgm:cxn modelId="{DAA88C74-72EE-44D4-B5DF-1049892EA46F}" type="presOf" srcId="{99A5B48A-7E9C-40AA-A13F-8CB57080091F}" destId="{6C6C4294-1C73-43D5-A493-920C9FF7324C}" srcOrd="0" destOrd="0" presId="urn:microsoft.com/office/officeart/2016/7/layout/LinearBlockProcessNumbered"/>
    <dgm:cxn modelId="{B213A378-8C4A-429F-A4A4-F5D8209ED8C3}" type="presOf" srcId="{D84F2ED3-BDA9-455B-A014-2B4A9498EABC}" destId="{933DAF50-D333-468E-9BB4-CAAB44E9DF7A}" srcOrd="0" destOrd="0" presId="urn:microsoft.com/office/officeart/2016/7/layout/LinearBlockProcessNumbered"/>
    <dgm:cxn modelId="{5859D879-D297-42E7-889A-E41878FA20D8}" type="presOf" srcId="{229DFA63-3072-43F5-A9EC-DCB36016C23F}" destId="{36A910EE-70D2-4AF7-9712-2029AFA6AD3A}" srcOrd="0" destOrd="0" presId="urn:microsoft.com/office/officeart/2016/7/layout/LinearBlockProcessNumbered"/>
    <dgm:cxn modelId="{F6ED1986-4F78-480C-8CFE-4DD3DED19278}" srcId="{87792173-5847-466F-A132-6F4A3DFDD30C}" destId="{99A5B48A-7E9C-40AA-A13F-8CB57080091F}" srcOrd="1" destOrd="0" parTransId="{7078C238-C129-4319-9D95-BE467BEA603F}" sibTransId="{784FD3B4-5858-4D23-AFBF-06E6EE2E895A}"/>
    <dgm:cxn modelId="{15444495-C7DF-41BB-9936-ADCE9F44DA9F}" srcId="{87792173-5847-466F-A132-6F4A3DFDD30C}" destId="{80134A35-F1E9-4B61-BD60-5DFC347EC266}" srcOrd="0" destOrd="0" parTransId="{E792929A-3E99-4F79-9D58-7AE834EC1A32}" sibTransId="{229DFA63-3072-43F5-A9EC-DCB36016C23F}"/>
    <dgm:cxn modelId="{F78027AA-6376-42AF-A90D-AF75E0CDEC52}" type="presOf" srcId="{80134A35-F1E9-4B61-BD60-5DFC347EC266}" destId="{7AFF09EF-733B-4240-A2C1-24FB18413908}" srcOrd="1" destOrd="0" presId="urn:microsoft.com/office/officeart/2016/7/layout/LinearBlockProcessNumbered"/>
    <dgm:cxn modelId="{4AEBC1C9-CB81-4232-ABC0-82F938CEFCEE}" type="presOf" srcId="{784FD3B4-5858-4D23-AFBF-06E6EE2E895A}" destId="{AFF4B5BF-2C66-4B54-B5B4-ED79AB936766}" srcOrd="0" destOrd="0" presId="urn:microsoft.com/office/officeart/2016/7/layout/LinearBlockProcessNumbered"/>
    <dgm:cxn modelId="{31EFC3CE-903E-4606-8623-4C7A29C2304B}" type="presOf" srcId="{99A5B48A-7E9C-40AA-A13F-8CB57080091F}" destId="{67C58C3A-9B35-4179-9D43-38E65F1BAF09}" srcOrd="1" destOrd="0" presId="urn:microsoft.com/office/officeart/2016/7/layout/LinearBlockProcessNumbered"/>
    <dgm:cxn modelId="{17E6E96B-4781-424F-9040-15A9453D8D6B}" type="presParOf" srcId="{CF7E9D15-ACE7-4631-B24B-F419B6988B80}" destId="{BC715FC1-4080-41C8-8069-C5399D904447}" srcOrd="0" destOrd="0" presId="urn:microsoft.com/office/officeart/2016/7/layout/LinearBlockProcessNumbered"/>
    <dgm:cxn modelId="{DFF99CA3-DD1D-472E-997C-F1BC6C5C2233}" type="presParOf" srcId="{BC715FC1-4080-41C8-8069-C5399D904447}" destId="{054C435D-A117-4DDE-86CC-69405CB8150F}" srcOrd="0" destOrd="0" presId="urn:microsoft.com/office/officeart/2016/7/layout/LinearBlockProcessNumbered"/>
    <dgm:cxn modelId="{D47602CC-60F8-4203-BDCA-C751CABA7CED}" type="presParOf" srcId="{BC715FC1-4080-41C8-8069-C5399D904447}" destId="{36A910EE-70D2-4AF7-9712-2029AFA6AD3A}" srcOrd="1" destOrd="0" presId="urn:microsoft.com/office/officeart/2016/7/layout/LinearBlockProcessNumbered"/>
    <dgm:cxn modelId="{2A61427B-A969-4141-BAAE-030BDF840036}" type="presParOf" srcId="{BC715FC1-4080-41C8-8069-C5399D904447}" destId="{7AFF09EF-733B-4240-A2C1-24FB18413908}" srcOrd="2" destOrd="0" presId="urn:microsoft.com/office/officeart/2016/7/layout/LinearBlockProcessNumbered"/>
    <dgm:cxn modelId="{81D081FD-A6B5-4C4A-B597-FE915DE0ECAB}" type="presParOf" srcId="{CF7E9D15-ACE7-4631-B24B-F419B6988B80}" destId="{5E2540A3-1EC7-4676-820F-4EE0E14A9336}" srcOrd="1" destOrd="0" presId="urn:microsoft.com/office/officeart/2016/7/layout/LinearBlockProcessNumbered"/>
    <dgm:cxn modelId="{E0620AB9-7D9C-4DF4-B0D7-4B714E333ACB}" type="presParOf" srcId="{CF7E9D15-ACE7-4631-B24B-F419B6988B80}" destId="{18CCBF5B-1EF8-4720-896B-6A6665E61CD0}" srcOrd="2" destOrd="0" presId="urn:microsoft.com/office/officeart/2016/7/layout/LinearBlockProcessNumbered"/>
    <dgm:cxn modelId="{4332E8BF-19C5-4941-8DA4-A7FFA4892CE9}" type="presParOf" srcId="{18CCBF5B-1EF8-4720-896B-6A6665E61CD0}" destId="{6C6C4294-1C73-43D5-A493-920C9FF7324C}" srcOrd="0" destOrd="0" presId="urn:microsoft.com/office/officeart/2016/7/layout/LinearBlockProcessNumbered"/>
    <dgm:cxn modelId="{CA0E3356-BEB4-4BFC-B27B-C46FDD0D8B8F}" type="presParOf" srcId="{18CCBF5B-1EF8-4720-896B-6A6665E61CD0}" destId="{AFF4B5BF-2C66-4B54-B5B4-ED79AB936766}" srcOrd="1" destOrd="0" presId="urn:microsoft.com/office/officeart/2016/7/layout/LinearBlockProcessNumbered"/>
    <dgm:cxn modelId="{D8DB6410-0CC9-460C-A376-59260BF2A420}" type="presParOf" srcId="{18CCBF5B-1EF8-4720-896B-6A6665E61CD0}" destId="{67C58C3A-9B35-4179-9D43-38E65F1BAF09}" srcOrd="2" destOrd="0" presId="urn:microsoft.com/office/officeart/2016/7/layout/LinearBlockProcessNumbered"/>
    <dgm:cxn modelId="{8002BE37-096C-4E0B-ABB6-04C6E916FDFD}" type="presParOf" srcId="{CF7E9D15-ACE7-4631-B24B-F419B6988B80}" destId="{009FDC65-AF9C-4D67-8622-D17A0C399710}" srcOrd="3" destOrd="0" presId="urn:microsoft.com/office/officeart/2016/7/layout/LinearBlockProcessNumbered"/>
    <dgm:cxn modelId="{D3AE21B5-415A-4C0A-9741-82991948A6F8}" type="presParOf" srcId="{CF7E9D15-ACE7-4631-B24B-F419B6988B80}" destId="{A8778DCF-4990-4569-9BA3-141666510F5B}" srcOrd="4" destOrd="0" presId="urn:microsoft.com/office/officeart/2016/7/layout/LinearBlockProcessNumbered"/>
    <dgm:cxn modelId="{842D960E-57B6-4754-957C-904116A068F3}" type="presParOf" srcId="{A8778DCF-4990-4569-9BA3-141666510F5B}" destId="{933DAF50-D333-468E-9BB4-CAAB44E9DF7A}" srcOrd="0" destOrd="0" presId="urn:microsoft.com/office/officeart/2016/7/layout/LinearBlockProcessNumbered"/>
    <dgm:cxn modelId="{EFD85A54-E733-4E65-9C69-8A557BFF067C}" type="presParOf" srcId="{A8778DCF-4990-4569-9BA3-141666510F5B}" destId="{34F5B43D-48CC-4A17-8E67-824BFAAE4AB9}" srcOrd="1" destOrd="0" presId="urn:microsoft.com/office/officeart/2016/7/layout/LinearBlockProcessNumbered"/>
    <dgm:cxn modelId="{DF229680-FF76-4114-BB31-08D5228F1416}" type="presParOf" srcId="{A8778DCF-4990-4569-9BA3-141666510F5B}" destId="{E063218C-FBFF-4844-BA3D-2F2E65108532}"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B3B75F-ED75-4177-ADCD-2BB98703354A}" type="doc">
      <dgm:prSet loTypeId="urn:microsoft.com/office/officeart/2005/8/layout/process5" loCatId="process" qsTypeId="urn:microsoft.com/office/officeart/2005/8/quickstyle/simple4" qsCatId="simple" csTypeId="urn:microsoft.com/office/officeart/2005/8/colors/accent0_3" csCatId="mainScheme" phldr="1"/>
      <dgm:spPr/>
      <dgm:t>
        <a:bodyPr/>
        <a:lstStyle/>
        <a:p>
          <a:endParaRPr lang="en-US"/>
        </a:p>
      </dgm:t>
    </dgm:pt>
    <dgm:pt modelId="{62F263F1-2775-488E-9FA6-EC2F360578A5}">
      <dgm:prSet/>
      <dgm:spPr/>
      <dgm:t>
        <a:bodyPr/>
        <a:lstStyle/>
        <a:p>
          <a:r>
            <a:rPr lang="en-US" dirty="0"/>
            <a:t>Elements which support management</a:t>
          </a:r>
        </a:p>
      </dgm:t>
    </dgm:pt>
    <dgm:pt modelId="{19F2BB0B-7A63-484F-B410-9F102EEF307F}" type="parTrans" cxnId="{5B726C02-ED36-430A-950F-674FE1647FFD}">
      <dgm:prSet/>
      <dgm:spPr/>
      <dgm:t>
        <a:bodyPr/>
        <a:lstStyle/>
        <a:p>
          <a:endParaRPr lang="en-US"/>
        </a:p>
      </dgm:t>
    </dgm:pt>
    <dgm:pt modelId="{668BE613-C5A6-42C4-AA34-105F2E1BAC05}" type="sibTrans" cxnId="{5B726C02-ED36-430A-950F-674FE1647FFD}">
      <dgm:prSet/>
      <dgm:spPr/>
      <dgm:t>
        <a:bodyPr/>
        <a:lstStyle/>
        <a:p>
          <a:endParaRPr lang="en-US"/>
        </a:p>
      </dgm:t>
    </dgm:pt>
    <dgm:pt modelId="{24DA1F6A-EAE6-485F-B555-F9CDEBECA924}">
      <dgm:prSet/>
      <dgm:spPr/>
      <dgm:t>
        <a:bodyPr/>
        <a:lstStyle/>
        <a:p>
          <a:r>
            <a:rPr lang="en-US" dirty="0"/>
            <a:t>Organizational Chart </a:t>
          </a:r>
        </a:p>
      </dgm:t>
    </dgm:pt>
    <dgm:pt modelId="{82D170FC-7534-4E97-8D90-559D58E58C9F}" type="parTrans" cxnId="{481AB32D-ABE7-469A-866A-A4182D6FA7CD}">
      <dgm:prSet/>
      <dgm:spPr/>
      <dgm:t>
        <a:bodyPr/>
        <a:lstStyle/>
        <a:p>
          <a:endParaRPr lang="en-US"/>
        </a:p>
      </dgm:t>
    </dgm:pt>
    <dgm:pt modelId="{0185C99B-846E-4522-9665-B80AC7A35A6D}" type="sibTrans" cxnId="{481AB32D-ABE7-469A-866A-A4182D6FA7CD}">
      <dgm:prSet/>
      <dgm:spPr/>
      <dgm:t>
        <a:bodyPr/>
        <a:lstStyle/>
        <a:p>
          <a:endParaRPr lang="en-US"/>
        </a:p>
      </dgm:t>
    </dgm:pt>
    <dgm:pt modelId="{70D97295-8DF1-4BEF-A571-C3F4E52ECA78}">
      <dgm:prSet/>
      <dgm:spPr/>
      <dgm:t>
        <a:bodyPr/>
        <a:lstStyle/>
        <a:p>
          <a:r>
            <a:rPr lang="en-US" dirty="0"/>
            <a:t>PAT Process Management </a:t>
          </a:r>
        </a:p>
      </dgm:t>
    </dgm:pt>
    <dgm:pt modelId="{35BDE747-DBD6-4ECC-BF1A-922C15EFD2E5}" type="parTrans" cxnId="{ACFCCA0D-2D1A-47DF-8C98-637622287C3F}">
      <dgm:prSet/>
      <dgm:spPr/>
      <dgm:t>
        <a:bodyPr/>
        <a:lstStyle/>
        <a:p>
          <a:endParaRPr lang="en-US"/>
        </a:p>
      </dgm:t>
    </dgm:pt>
    <dgm:pt modelId="{3347052A-BBE1-4485-8655-A7C5881228AD}" type="sibTrans" cxnId="{ACFCCA0D-2D1A-47DF-8C98-637622287C3F}">
      <dgm:prSet/>
      <dgm:spPr/>
      <dgm:t>
        <a:bodyPr/>
        <a:lstStyle/>
        <a:p>
          <a:endParaRPr lang="en-US"/>
        </a:p>
      </dgm:t>
    </dgm:pt>
    <dgm:pt modelId="{C2E7349A-EE7F-43E6-8EF0-7103EC823D88}">
      <dgm:prSet/>
      <dgm:spPr/>
      <dgm:t>
        <a:bodyPr/>
        <a:lstStyle/>
        <a:p>
          <a:r>
            <a:rPr lang="en-US"/>
            <a:t>Auditing </a:t>
          </a:r>
        </a:p>
      </dgm:t>
    </dgm:pt>
    <dgm:pt modelId="{92AB8AD0-AD17-4F16-8C27-DA926A1B5FF4}" type="parTrans" cxnId="{B9C430A3-F30D-4DF8-8EE8-130A84AFD5DE}">
      <dgm:prSet/>
      <dgm:spPr/>
      <dgm:t>
        <a:bodyPr/>
        <a:lstStyle/>
        <a:p>
          <a:endParaRPr lang="en-US"/>
        </a:p>
      </dgm:t>
    </dgm:pt>
    <dgm:pt modelId="{A316AD45-50E6-4364-9408-36A29AE4921D}" type="sibTrans" cxnId="{B9C430A3-F30D-4DF8-8EE8-130A84AFD5DE}">
      <dgm:prSet/>
      <dgm:spPr/>
      <dgm:t>
        <a:bodyPr/>
        <a:lstStyle/>
        <a:p>
          <a:endParaRPr lang="en-US"/>
        </a:p>
      </dgm:t>
    </dgm:pt>
    <dgm:pt modelId="{A8EB8E77-120D-44FF-845B-4460805C8667}" type="pres">
      <dgm:prSet presAssocID="{ECB3B75F-ED75-4177-ADCD-2BB98703354A}" presName="diagram" presStyleCnt="0">
        <dgm:presLayoutVars>
          <dgm:dir/>
          <dgm:resizeHandles val="exact"/>
        </dgm:presLayoutVars>
      </dgm:prSet>
      <dgm:spPr/>
    </dgm:pt>
    <dgm:pt modelId="{3C55376E-4321-46FB-83A8-4FC85D40B38C}" type="pres">
      <dgm:prSet presAssocID="{62F263F1-2775-488E-9FA6-EC2F360578A5}" presName="node" presStyleLbl="node1" presStyleIdx="0" presStyleCnt="1" custScaleX="110059" custLinFactNeighborX="8584" custLinFactNeighborY="54">
        <dgm:presLayoutVars>
          <dgm:bulletEnabled val="1"/>
        </dgm:presLayoutVars>
      </dgm:prSet>
      <dgm:spPr/>
    </dgm:pt>
  </dgm:ptLst>
  <dgm:cxnLst>
    <dgm:cxn modelId="{5B726C02-ED36-430A-950F-674FE1647FFD}" srcId="{ECB3B75F-ED75-4177-ADCD-2BB98703354A}" destId="{62F263F1-2775-488E-9FA6-EC2F360578A5}" srcOrd="0" destOrd="0" parTransId="{19F2BB0B-7A63-484F-B410-9F102EEF307F}" sibTransId="{668BE613-C5A6-42C4-AA34-105F2E1BAC05}"/>
    <dgm:cxn modelId="{ACFCCA0D-2D1A-47DF-8C98-637622287C3F}" srcId="{62F263F1-2775-488E-9FA6-EC2F360578A5}" destId="{70D97295-8DF1-4BEF-A571-C3F4E52ECA78}" srcOrd="1" destOrd="0" parTransId="{35BDE747-DBD6-4ECC-BF1A-922C15EFD2E5}" sibTransId="{3347052A-BBE1-4485-8655-A7C5881228AD}"/>
    <dgm:cxn modelId="{36284C19-88E5-4B51-B22A-66820ED35948}" type="presOf" srcId="{ECB3B75F-ED75-4177-ADCD-2BB98703354A}" destId="{A8EB8E77-120D-44FF-845B-4460805C8667}" srcOrd="0" destOrd="0" presId="urn:microsoft.com/office/officeart/2005/8/layout/process5"/>
    <dgm:cxn modelId="{481AB32D-ABE7-469A-866A-A4182D6FA7CD}" srcId="{62F263F1-2775-488E-9FA6-EC2F360578A5}" destId="{24DA1F6A-EAE6-485F-B555-F9CDEBECA924}" srcOrd="0" destOrd="0" parTransId="{82D170FC-7534-4E97-8D90-559D58E58C9F}" sibTransId="{0185C99B-846E-4522-9665-B80AC7A35A6D}"/>
    <dgm:cxn modelId="{B9C430A3-F30D-4DF8-8EE8-130A84AFD5DE}" srcId="{62F263F1-2775-488E-9FA6-EC2F360578A5}" destId="{C2E7349A-EE7F-43E6-8EF0-7103EC823D88}" srcOrd="2" destOrd="0" parTransId="{92AB8AD0-AD17-4F16-8C27-DA926A1B5FF4}" sibTransId="{A316AD45-50E6-4364-9408-36A29AE4921D}"/>
    <dgm:cxn modelId="{4290CCAC-F4A0-4B02-ADF2-46938C7B33DD}" type="presOf" srcId="{70D97295-8DF1-4BEF-A571-C3F4E52ECA78}" destId="{3C55376E-4321-46FB-83A8-4FC85D40B38C}" srcOrd="0" destOrd="2" presId="urn:microsoft.com/office/officeart/2005/8/layout/process5"/>
    <dgm:cxn modelId="{04AE04D2-20F1-4B2E-99D3-AE3FFF55F0FD}" type="presOf" srcId="{24DA1F6A-EAE6-485F-B555-F9CDEBECA924}" destId="{3C55376E-4321-46FB-83A8-4FC85D40B38C}" srcOrd="0" destOrd="1" presId="urn:microsoft.com/office/officeart/2005/8/layout/process5"/>
    <dgm:cxn modelId="{145A9ED4-984A-476C-8E61-F902598194A8}" type="presOf" srcId="{C2E7349A-EE7F-43E6-8EF0-7103EC823D88}" destId="{3C55376E-4321-46FB-83A8-4FC85D40B38C}" srcOrd="0" destOrd="3" presId="urn:microsoft.com/office/officeart/2005/8/layout/process5"/>
    <dgm:cxn modelId="{148A24F1-A4AD-44E8-A84F-10C226654EA2}" type="presOf" srcId="{62F263F1-2775-488E-9FA6-EC2F360578A5}" destId="{3C55376E-4321-46FB-83A8-4FC85D40B38C}" srcOrd="0" destOrd="0" presId="urn:microsoft.com/office/officeart/2005/8/layout/process5"/>
    <dgm:cxn modelId="{30AFB94E-0BC4-49BD-B3D2-2CE2806DCF3C}" type="presParOf" srcId="{A8EB8E77-120D-44FF-845B-4460805C8667}" destId="{3C55376E-4321-46FB-83A8-4FC85D40B38C}" srcOrd="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FF33A4-BA00-420B-9D6B-9202A59288D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40EFDDD-732D-40F0-85FD-5A1D65FA97B6}">
      <dgm:prSet/>
      <dgm:spPr/>
      <dgm:t>
        <a:bodyPr/>
        <a:lstStyle/>
        <a:p>
          <a:pPr>
            <a:lnSpc>
              <a:spcPct val="100000"/>
            </a:lnSpc>
            <a:defRPr cap="all"/>
          </a:pPr>
          <a:r>
            <a:rPr lang="en-US"/>
            <a:t>Productivity</a:t>
          </a:r>
        </a:p>
      </dgm:t>
    </dgm:pt>
    <dgm:pt modelId="{BDDB3FFD-93F5-4DED-BDA2-D4C9CFABC15A}" type="parTrans" cxnId="{83ABA607-CE0E-4AF9-A2A2-D5E0BC76A80C}">
      <dgm:prSet/>
      <dgm:spPr/>
      <dgm:t>
        <a:bodyPr/>
        <a:lstStyle/>
        <a:p>
          <a:endParaRPr lang="en-US"/>
        </a:p>
      </dgm:t>
    </dgm:pt>
    <dgm:pt modelId="{74BB7F3E-030E-4313-9B83-0F166CB5069F}" type="sibTrans" cxnId="{83ABA607-CE0E-4AF9-A2A2-D5E0BC76A80C}">
      <dgm:prSet/>
      <dgm:spPr/>
      <dgm:t>
        <a:bodyPr/>
        <a:lstStyle/>
        <a:p>
          <a:endParaRPr lang="en-US"/>
        </a:p>
      </dgm:t>
    </dgm:pt>
    <dgm:pt modelId="{0E69DC86-4D5D-4365-9889-707129CDB12D}">
      <dgm:prSet/>
      <dgm:spPr/>
      <dgm:t>
        <a:bodyPr/>
        <a:lstStyle/>
        <a:p>
          <a:pPr>
            <a:lnSpc>
              <a:spcPct val="100000"/>
            </a:lnSpc>
            <a:defRPr cap="all"/>
          </a:pPr>
          <a:r>
            <a:rPr lang="en-US"/>
            <a:t>Ticketing </a:t>
          </a:r>
        </a:p>
      </dgm:t>
    </dgm:pt>
    <dgm:pt modelId="{DE8FD633-DB32-4148-BCD7-188F2D4022FB}" type="parTrans" cxnId="{88B2762E-94BD-4F98-A3B6-63D3E085D724}">
      <dgm:prSet/>
      <dgm:spPr/>
      <dgm:t>
        <a:bodyPr/>
        <a:lstStyle/>
        <a:p>
          <a:endParaRPr lang="en-US"/>
        </a:p>
      </dgm:t>
    </dgm:pt>
    <dgm:pt modelId="{7FC9C784-7BA7-43B6-81BC-AF22B8AE96A3}" type="sibTrans" cxnId="{88B2762E-94BD-4F98-A3B6-63D3E085D724}">
      <dgm:prSet/>
      <dgm:spPr/>
      <dgm:t>
        <a:bodyPr/>
        <a:lstStyle/>
        <a:p>
          <a:endParaRPr lang="en-US"/>
        </a:p>
      </dgm:t>
    </dgm:pt>
    <dgm:pt modelId="{08EE2311-1AB8-44D0-BCEC-48127E7FDCED}">
      <dgm:prSet/>
      <dgm:spPr/>
      <dgm:t>
        <a:bodyPr/>
        <a:lstStyle/>
        <a:p>
          <a:pPr>
            <a:lnSpc>
              <a:spcPct val="100000"/>
            </a:lnSpc>
            <a:defRPr cap="all"/>
          </a:pPr>
          <a:r>
            <a:rPr lang="en-US"/>
            <a:t>Workflow management </a:t>
          </a:r>
        </a:p>
      </dgm:t>
    </dgm:pt>
    <dgm:pt modelId="{F0DFCAD5-45A8-44E7-99C2-4C8DEC83C408}" type="parTrans" cxnId="{B705CF56-880E-41F5-9B99-867DFCCA55DD}">
      <dgm:prSet/>
      <dgm:spPr/>
      <dgm:t>
        <a:bodyPr/>
        <a:lstStyle/>
        <a:p>
          <a:endParaRPr lang="en-US"/>
        </a:p>
      </dgm:t>
    </dgm:pt>
    <dgm:pt modelId="{C21C34DF-1467-4E9A-8398-E15D46B51649}" type="sibTrans" cxnId="{B705CF56-880E-41F5-9B99-867DFCCA55DD}">
      <dgm:prSet/>
      <dgm:spPr/>
      <dgm:t>
        <a:bodyPr/>
        <a:lstStyle/>
        <a:p>
          <a:endParaRPr lang="en-US"/>
        </a:p>
      </dgm:t>
    </dgm:pt>
    <dgm:pt modelId="{30D2ABAD-51B4-4982-BD0D-8F37F62974CB}">
      <dgm:prSet/>
      <dgm:spPr/>
      <dgm:t>
        <a:bodyPr/>
        <a:lstStyle/>
        <a:p>
          <a:pPr>
            <a:lnSpc>
              <a:spcPct val="100000"/>
            </a:lnSpc>
            <a:defRPr cap="all"/>
          </a:pPr>
          <a:r>
            <a:rPr lang="en-US"/>
            <a:t>Timeline report </a:t>
          </a:r>
        </a:p>
      </dgm:t>
    </dgm:pt>
    <dgm:pt modelId="{AD7E3B3E-4D2E-43DF-8B11-DB01D1350C0C}" type="parTrans" cxnId="{9AFD7A1A-5A66-4087-BAAA-99820D7849D2}">
      <dgm:prSet/>
      <dgm:spPr/>
      <dgm:t>
        <a:bodyPr/>
        <a:lstStyle/>
        <a:p>
          <a:endParaRPr lang="en-US"/>
        </a:p>
      </dgm:t>
    </dgm:pt>
    <dgm:pt modelId="{860C6BAE-72BA-438A-9F2C-7EC5FE224972}" type="sibTrans" cxnId="{9AFD7A1A-5A66-4087-BAAA-99820D7849D2}">
      <dgm:prSet/>
      <dgm:spPr/>
      <dgm:t>
        <a:bodyPr/>
        <a:lstStyle/>
        <a:p>
          <a:endParaRPr lang="en-US"/>
        </a:p>
      </dgm:t>
    </dgm:pt>
    <dgm:pt modelId="{6B4B1A38-A6E5-4FD8-80EF-5818B327BB08}" type="pres">
      <dgm:prSet presAssocID="{CDFF33A4-BA00-420B-9D6B-9202A59288D4}" presName="root" presStyleCnt="0">
        <dgm:presLayoutVars>
          <dgm:dir/>
          <dgm:resizeHandles val="exact"/>
        </dgm:presLayoutVars>
      </dgm:prSet>
      <dgm:spPr/>
    </dgm:pt>
    <dgm:pt modelId="{0C951BF1-946E-47F2-9553-1C4D1FE8154F}" type="pres">
      <dgm:prSet presAssocID="{340EFDDD-732D-40F0-85FD-5A1D65FA97B6}" presName="compNode" presStyleCnt="0"/>
      <dgm:spPr/>
    </dgm:pt>
    <dgm:pt modelId="{3A4380DA-E10D-46B1-8253-CABD1D736BD6}" type="pres">
      <dgm:prSet presAssocID="{340EFDDD-732D-40F0-85FD-5A1D65FA97B6}" presName="iconBgRect" presStyleLbl="bgShp" presStyleIdx="0" presStyleCnt="4"/>
      <dgm:spPr/>
    </dgm:pt>
    <dgm:pt modelId="{17AC717F-45F9-47F0-82A4-D0EDE2CD7F3D}" type="pres">
      <dgm:prSet presAssocID="{340EFDDD-732D-40F0-85FD-5A1D65FA97B6}"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AA3ED3F8-1A07-4619-B734-B534346F8C55}" type="pres">
      <dgm:prSet presAssocID="{340EFDDD-732D-40F0-85FD-5A1D65FA97B6}" presName="spaceRect" presStyleCnt="0"/>
      <dgm:spPr/>
    </dgm:pt>
    <dgm:pt modelId="{38268F67-DF60-4EBF-8231-A8606297ACA8}" type="pres">
      <dgm:prSet presAssocID="{340EFDDD-732D-40F0-85FD-5A1D65FA97B6}" presName="textRect" presStyleLbl="revTx" presStyleIdx="0" presStyleCnt="4">
        <dgm:presLayoutVars>
          <dgm:chMax val="1"/>
          <dgm:chPref val="1"/>
        </dgm:presLayoutVars>
      </dgm:prSet>
      <dgm:spPr/>
    </dgm:pt>
    <dgm:pt modelId="{98AB2B22-E0F8-41C0-AEDC-03B84149AA7D}" type="pres">
      <dgm:prSet presAssocID="{74BB7F3E-030E-4313-9B83-0F166CB5069F}" presName="sibTrans" presStyleCnt="0"/>
      <dgm:spPr/>
    </dgm:pt>
    <dgm:pt modelId="{AE5DB455-78E5-4623-BBA6-CE14EC93574A}" type="pres">
      <dgm:prSet presAssocID="{0E69DC86-4D5D-4365-9889-707129CDB12D}" presName="compNode" presStyleCnt="0"/>
      <dgm:spPr/>
    </dgm:pt>
    <dgm:pt modelId="{98D84C09-56C3-4F75-A5D6-7363C3F0D2B1}" type="pres">
      <dgm:prSet presAssocID="{0E69DC86-4D5D-4365-9889-707129CDB12D}" presName="iconBgRect" presStyleLbl="bgShp" presStyleIdx="1" presStyleCnt="4"/>
      <dgm:spPr/>
    </dgm:pt>
    <dgm:pt modelId="{D1BD63F2-7DF2-4D35-937F-B9B6EF55FAE1}" type="pres">
      <dgm:prSet presAssocID="{0E69DC86-4D5D-4365-9889-707129CDB12D}"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abel"/>
        </a:ext>
      </dgm:extLst>
    </dgm:pt>
    <dgm:pt modelId="{13F60471-DFE0-423F-BB44-756E22C1F347}" type="pres">
      <dgm:prSet presAssocID="{0E69DC86-4D5D-4365-9889-707129CDB12D}" presName="spaceRect" presStyleCnt="0"/>
      <dgm:spPr/>
    </dgm:pt>
    <dgm:pt modelId="{2B2307F4-2B65-4E6D-AE02-E7531DFEDACF}" type="pres">
      <dgm:prSet presAssocID="{0E69DC86-4D5D-4365-9889-707129CDB12D}" presName="textRect" presStyleLbl="revTx" presStyleIdx="1" presStyleCnt="4">
        <dgm:presLayoutVars>
          <dgm:chMax val="1"/>
          <dgm:chPref val="1"/>
        </dgm:presLayoutVars>
      </dgm:prSet>
      <dgm:spPr/>
    </dgm:pt>
    <dgm:pt modelId="{C04F9089-290B-4025-9AFE-D962D1EF37EE}" type="pres">
      <dgm:prSet presAssocID="{7FC9C784-7BA7-43B6-81BC-AF22B8AE96A3}" presName="sibTrans" presStyleCnt="0"/>
      <dgm:spPr/>
    </dgm:pt>
    <dgm:pt modelId="{5CD58F25-34F1-42EF-BE21-5818467CC32F}" type="pres">
      <dgm:prSet presAssocID="{08EE2311-1AB8-44D0-BCEC-48127E7FDCED}" presName="compNode" presStyleCnt="0"/>
      <dgm:spPr/>
    </dgm:pt>
    <dgm:pt modelId="{E6D23866-D495-43C9-9468-9476E1B87626}" type="pres">
      <dgm:prSet presAssocID="{08EE2311-1AB8-44D0-BCEC-48127E7FDCED}" presName="iconBgRect" presStyleLbl="bgShp" presStyleIdx="2" presStyleCnt="4"/>
      <dgm:spPr/>
    </dgm:pt>
    <dgm:pt modelId="{5FBE295C-8C16-4ED5-9DA5-21429FE5FB01}" type="pres">
      <dgm:prSet presAssocID="{08EE2311-1AB8-44D0-BCEC-48127E7FDCED}"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2A22D6B9-D8FD-4B65-A928-48A4F4203CC1}" type="pres">
      <dgm:prSet presAssocID="{08EE2311-1AB8-44D0-BCEC-48127E7FDCED}" presName="spaceRect" presStyleCnt="0"/>
      <dgm:spPr/>
    </dgm:pt>
    <dgm:pt modelId="{2B67660B-0A38-4BAB-A4C1-64E842FDB97D}" type="pres">
      <dgm:prSet presAssocID="{08EE2311-1AB8-44D0-BCEC-48127E7FDCED}" presName="textRect" presStyleLbl="revTx" presStyleIdx="2" presStyleCnt="4">
        <dgm:presLayoutVars>
          <dgm:chMax val="1"/>
          <dgm:chPref val="1"/>
        </dgm:presLayoutVars>
      </dgm:prSet>
      <dgm:spPr/>
    </dgm:pt>
    <dgm:pt modelId="{E16A7CEC-295A-402F-A7F2-48DEDB6A4D20}" type="pres">
      <dgm:prSet presAssocID="{C21C34DF-1467-4E9A-8398-E15D46B51649}" presName="sibTrans" presStyleCnt="0"/>
      <dgm:spPr/>
    </dgm:pt>
    <dgm:pt modelId="{775B605D-5F8C-461D-94A3-EE7CE76FC144}" type="pres">
      <dgm:prSet presAssocID="{30D2ABAD-51B4-4982-BD0D-8F37F62974CB}" presName="compNode" presStyleCnt="0"/>
      <dgm:spPr/>
    </dgm:pt>
    <dgm:pt modelId="{3534CAE2-D2E8-498B-AB96-291EF967389F}" type="pres">
      <dgm:prSet presAssocID="{30D2ABAD-51B4-4982-BD0D-8F37F62974CB}" presName="iconBgRect" presStyleLbl="bgShp" presStyleIdx="3" presStyleCnt="4"/>
      <dgm:spPr/>
    </dgm:pt>
    <dgm:pt modelId="{2F29FAC7-62A9-4C9D-9141-E4C38F086B61}" type="pres">
      <dgm:prSet presAssocID="{30D2ABAD-51B4-4982-BD0D-8F37F62974CB}"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580A9AFF-7A87-4F92-A524-C86F7E48A0BE}" type="pres">
      <dgm:prSet presAssocID="{30D2ABAD-51B4-4982-BD0D-8F37F62974CB}" presName="spaceRect" presStyleCnt="0"/>
      <dgm:spPr/>
    </dgm:pt>
    <dgm:pt modelId="{047F9E56-E069-4283-BE23-60103D4C93C2}" type="pres">
      <dgm:prSet presAssocID="{30D2ABAD-51B4-4982-BD0D-8F37F62974CB}" presName="textRect" presStyleLbl="revTx" presStyleIdx="3" presStyleCnt="4">
        <dgm:presLayoutVars>
          <dgm:chMax val="1"/>
          <dgm:chPref val="1"/>
        </dgm:presLayoutVars>
      </dgm:prSet>
      <dgm:spPr/>
    </dgm:pt>
  </dgm:ptLst>
  <dgm:cxnLst>
    <dgm:cxn modelId="{83ABA607-CE0E-4AF9-A2A2-D5E0BC76A80C}" srcId="{CDFF33A4-BA00-420B-9D6B-9202A59288D4}" destId="{340EFDDD-732D-40F0-85FD-5A1D65FA97B6}" srcOrd="0" destOrd="0" parTransId="{BDDB3FFD-93F5-4DED-BDA2-D4C9CFABC15A}" sibTransId="{74BB7F3E-030E-4313-9B83-0F166CB5069F}"/>
    <dgm:cxn modelId="{9AFD7A1A-5A66-4087-BAAA-99820D7849D2}" srcId="{CDFF33A4-BA00-420B-9D6B-9202A59288D4}" destId="{30D2ABAD-51B4-4982-BD0D-8F37F62974CB}" srcOrd="3" destOrd="0" parTransId="{AD7E3B3E-4D2E-43DF-8B11-DB01D1350C0C}" sibTransId="{860C6BAE-72BA-438A-9F2C-7EC5FE224972}"/>
    <dgm:cxn modelId="{88B2762E-94BD-4F98-A3B6-63D3E085D724}" srcId="{CDFF33A4-BA00-420B-9D6B-9202A59288D4}" destId="{0E69DC86-4D5D-4365-9889-707129CDB12D}" srcOrd="1" destOrd="0" parTransId="{DE8FD633-DB32-4148-BCD7-188F2D4022FB}" sibTransId="{7FC9C784-7BA7-43B6-81BC-AF22B8AE96A3}"/>
    <dgm:cxn modelId="{ABE0053F-BE55-4904-8FE2-A0C742CA7A2E}" type="presOf" srcId="{08EE2311-1AB8-44D0-BCEC-48127E7FDCED}" destId="{2B67660B-0A38-4BAB-A4C1-64E842FDB97D}" srcOrd="0" destOrd="0" presId="urn:microsoft.com/office/officeart/2018/5/layout/IconCircleLabelList"/>
    <dgm:cxn modelId="{090FBB60-A3EE-440C-9233-1C972F1E1E72}" type="presOf" srcId="{0E69DC86-4D5D-4365-9889-707129CDB12D}" destId="{2B2307F4-2B65-4E6D-AE02-E7531DFEDACF}" srcOrd="0" destOrd="0" presId="urn:microsoft.com/office/officeart/2018/5/layout/IconCircleLabelList"/>
    <dgm:cxn modelId="{32C11844-AF67-4113-82E1-8CB866617E33}" type="presOf" srcId="{340EFDDD-732D-40F0-85FD-5A1D65FA97B6}" destId="{38268F67-DF60-4EBF-8231-A8606297ACA8}" srcOrd="0" destOrd="0" presId="urn:microsoft.com/office/officeart/2018/5/layout/IconCircleLabelList"/>
    <dgm:cxn modelId="{B705CF56-880E-41F5-9B99-867DFCCA55DD}" srcId="{CDFF33A4-BA00-420B-9D6B-9202A59288D4}" destId="{08EE2311-1AB8-44D0-BCEC-48127E7FDCED}" srcOrd="2" destOrd="0" parTransId="{F0DFCAD5-45A8-44E7-99C2-4C8DEC83C408}" sibTransId="{C21C34DF-1467-4E9A-8398-E15D46B51649}"/>
    <dgm:cxn modelId="{FA47DECD-C997-4512-A4A6-D6C2BF9EF9C7}" type="presOf" srcId="{30D2ABAD-51B4-4982-BD0D-8F37F62974CB}" destId="{047F9E56-E069-4283-BE23-60103D4C93C2}" srcOrd="0" destOrd="0" presId="urn:microsoft.com/office/officeart/2018/5/layout/IconCircleLabelList"/>
    <dgm:cxn modelId="{513DE5EC-A8AA-49A5-96B0-2A3856EED22E}" type="presOf" srcId="{CDFF33A4-BA00-420B-9D6B-9202A59288D4}" destId="{6B4B1A38-A6E5-4FD8-80EF-5818B327BB08}" srcOrd="0" destOrd="0" presId="urn:microsoft.com/office/officeart/2018/5/layout/IconCircleLabelList"/>
    <dgm:cxn modelId="{570F0976-1CDC-4C51-8BDB-849D96F4B28D}" type="presParOf" srcId="{6B4B1A38-A6E5-4FD8-80EF-5818B327BB08}" destId="{0C951BF1-946E-47F2-9553-1C4D1FE8154F}" srcOrd="0" destOrd="0" presId="urn:microsoft.com/office/officeart/2018/5/layout/IconCircleLabelList"/>
    <dgm:cxn modelId="{314BA4FB-E402-4BCD-B4DE-6B2003BE02B9}" type="presParOf" srcId="{0C951BF1-946E-47F2-9553-1C4D1FE8154F}" destId="{3A4380DA-E10D-46B1-8253-CABD1D736BD6}" srcOrd="0" destOrd="0" presId="urn:microsoft.com/office/officeart/2018/5/layout/IconCircleLabelList"/>
    <dgm:cxn modelId="{7E98DF1A-6E05-4F56-8434-FB712D352628}" type="presParOf" srcId="{0C951BF1-946E-47F2-9553-1C4D1FE8154F}" destId="{17AC717F-45F9-47F0-82A4-D0EDE2CD7F3D}" srcOrd="1" destOrd="0" presId="urn:microsoft.com/office/officeart/2018/5/layout/IconCircleLabelList"/>
    <dgm:cxn modelId="{953D8AE0-9A09-424C-88A7-9D875ECA32BF}" type="presParOf" srcId="{0C951BF1-946E-47F2-9553-1C4D1FE8154F}" destId="{AA3ED3F8-1A07-4619-B734-B534346F8C55}" srcOrd="2" destOrd="0" presId="urn:microsoft.com/office/officeart/2018/5/layout/IconCircleLabelList"/>
    <dgm:cxn modelId="{E83ADC17-6230-4D2F-81B6-2EE91D23394B}" type="presParOf" srcId="{0C951BF1-946E-47F2-9553-1C4D1FE8154F}" destId="{38268F67-DF60-4EBF-8231-A8606297ACA8}" srcOrd="3" destOrd="0" presId="urn:microsoft.com/office/officeart/2018/5/layout/IconCircleLabelList"/>
    <dgm:cxn modelId="{F92B2649-6463-4AE2-B5D2-5A1BF983FCBE}" type="presParOf" srcId="{6B4B1A38-A6E5-4FD8-80EF-5818B327BB08}" destId="{98AB2B22-E0F8-41C0-AEDC-03B84149AA7D}" srcOrd="1" destOrd="0" presId="urn:microsoft.com/office/officeart/2018/5/layout/IconCircleLabelList"/>
    <dgm:cxn modelId="{D54EB067-BE50-4D42-A4DE-AFB4B817E19E}" type="presParOf" srcId="{6B4B1A38-A6E5-4FD8-80EF-5818B327BB08}" destId="{AE5DB455-78E5-4623-BBA6-CE14EC93574A}" srcOrd="2" destOrd="0" presId="urn:microsoft.com/office/officeart/2018/5/layout/IconCircleLabelList"/>
    <dgm:cxn modelId="{9F4A2332-E5B2-416E-A4BB-E0AD505E0AA4}" type="presParOf" srcId="{AE5DB455-78E5-4623-BBA6-CE14EC93574A}" destId="{98D84C09-56C3-4F75-A5D6-7363C3F0D2B1}" srcOrd="0" destOrd="0" presId="urn:microsoft.com/office/officeart/2018/5/layout/IconCircleLabelList"/>
    <dgm:cxn modelId="{02E6CA5A-6AF2-4774-966A-F6557E82EC01}" type="presParOf" srcId="{AE5DB455-78E5-4623-BBA6-CE14EC93574A}" destId="{D1BD63F2-7DF2-4D35-937F-B9B6EF55FAE1}" srcOrd="1" destOrd="0" presId="urn:microsoft.com/office/officeart/2018/5/layout/IconCircleLabelList"/>
    <dgm:cxn modelId="{E2E543F6-D7D2-432C-8B93-260D63DDA989}" type="presParOf" srcId="{AE5DB455-78E5-4623-BBA6-CE14EC93574A}" destId="{13F60471-DFE0-423F-BB44-756E22C1F347}" srcOrd="2" destOrd="0" presId="urn:microsoft.com/office/officeart/2018/5/layout/IconCircleLabelList"/>
    <dgm:cxn modelId="{A4CE65EA-26BD-4675-B2D2-3A6A25952B15}" type="presParOf" srcId="{AE5DB455-78E5-4623-BBA6-CE14EC93574A}" destId="{2B2307F4-2B65-4E6D-AE02-E7531DFEDACF}" srcOrd="3" destOrd="0" presId="urn:microsoft.com/office/officeart/2018/5/layout/IconCircleLabelList"/>
    <dgm:cxn modelId="{F2F79A18-EE54-4D0D-BDFF-A283125DB7C3}" type="presParOf" srcId="{6B4B1A38-A6E5-4FD8-80EF-5818B327BB08}" destId="{C04F9089-290B-4025-9AFE-D962D1EF37EE}" srcOrd="3" destOrd="0" presId="urn:microsoft.com/office/officeart/2018/5/layout/IconCircleLabelList"/>
    <dgm:cxn modelId="{6FDA5DD2-ACFB-469F-A34D-D7430F33C9FC}" type="presParOf" srcId="{6B4B1A38-A6E5-4FD8-80EF-5818B327BB08}" destId="{5CD58F25-34F1-42EF-BE21-5818467CC32F}" srcOrd="4" destOrd="0" presId="urn:microsoft.com/office/officeart/2018/5/layout/IconCircleLabelList"/>
    <dgm:cxn modelId="{75EB8F80-BECC-478C-AE9B-EF6E7A0F6D06}" type="presParOf" srcId="{5CD58F25-34F1-42EF-BE21-5818467CC32F}" destId="{E6D23866-D495-43C9-9468-9476E1B87626}" srcOrd="0" destOrd="0" presId="urn:microsoft.com/office/officeart/2018/5/layout/IconCircleLabelList"/>
    <dgm:cxn modelId="{C0E088BD-C2E8-45CB-9458-8B0D0182BA8F}" type="presParOf" srcId="{5CD58F25-34F1-42EF-BE21-5818467CC32F}" destId="{5FBE295C-8C16-4ED5-9DA5-21429FE5FB01}" srcOrd="1" destOrd="0" presId="urn:microsoft.com/office/officeart/2018/5/layout/IconCircleLabelList"/>
    <dgm:cxn modelId="{26E4F76E-E575-4AAC-8D00-9A4DA070D3D9}" type="presParOf" srcId="{5CD58F25-34F1-42EF-BE21-5818467CC32F}" destId="{2A22D6B9-D8FD-4B65-A928-48A4F4203CC1}" srcOrd="2" destOrd="0" presId="urn:microsoft.com/office/officeart/2018/5/layout/IconCircleLabelList"/>
    <dgm:cxn modelId="{E02F277B-D8FF-4A57-A997-B3C3176F088C}" type="presParOf" srcId="{5CD58F25-34F1-42EF-BE21-5818467CC32F}" destId="{2B67660B-0A38-4BAB-A4C1-64E842FDB97D}" srcOrd="3" destOrd="0" presId="urn:microsoft.com/office/officeart/2018/5/layout/IconCircleLabelList"/>
    <dgm:cxn modelId="{E192C922-8282-440A-82C9-8D5B169FC357}" type="presParOf" srcId="{6B4B1A38-A6E5-4FD8-80EF-5818B327BB08}" destId="{E16A7CEC-295A-402F-A7F2-48DEDB6A4D20}" srcOrd="5" destOrd="0" presId="urn:microsoft.com/office/officeart/2018/5/layout/IconCircleLabelList"/>
    <dgm:cxn modelId="{82E11139-9ECF-406C-AE1D-7A7F31D98FF1}" type="presParOf" srcId="{6B4B1A38-A6E5-4FD8-80EF-5818B327BB08}" destId="{775B605D-5F8C-461D-94A3-EE7CE76FC144}" srcOrd="6" destOrd="0" presId="urn:microsoft.com/office/officeart/2018/5/layout/IconCircleLabelList"/>
    <dgm:cxn modelId="{1F6C07E8-DFB2-4152-ACC0-049AF0E78206}" type="presParOf" srcId="{775B605D-5F8C-461D-94A3-EE7CE76FC144}" destId="{3534CAE2-D2E8-498B-AB96-291EF967389F}" srcOrd="0" destOrd="0" presId="urn:microsoft.com/office/officeart/2018/5/layout/IconCircleLabelList"/>
    <dgm:cxn modelId="{93CB6D10-E4DE-4A91-A861-41D81EC344B6}" type="presParOf" srcId="{775B605D-5F8C-461D-94A3-EE7CE76FC144}" destId="{2F29FAC7-62A9-4C9D-9141-E4C38F086B61}" srcOrd="1" destOrd="0" presId="urn:microsoft.com/office/officeart/2018/5/layout/IconCircleLabelList"/>
    <dgm:cxn modelId="{6823A9C8-D6FC-4595-A280-72DC68F7BE27}" type="presParOf" srcId="{775B605D-5F8C-461D-94A3-EE7CE76FC144}" destId="{580A9AFF-7A87-4F92-A524-C86F7E48A0BE}" srcOrd="2" destOrd="0" presId="urn:microsoft.com/office/officeart/2018/5/layout/IconCircleLabelList"/>
    <dgm:cxn modelId="{6ACF23DC-489D-4D5D-B5FF-CF145F86AF42}" type="presParOf" srcId="{775B605D-5F8C-461D-94A3-EE7CE76FC144}" destId="{047F9E56-E069-4283-BE23-60103D4C93C2}"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C492A9-A4EC-484D-8F9D-031C905F5582}" type="doc">
      <dgm:prSet loTypeId="urn:microsoft.com/office/officeart/2018/5/layout/CenteredIconLabelDescriptionList" loCatId="icon" qsTypeId="urn:microsoft.com/office/officeart/2005/8/quickstyle/simple1" qsCatId="simple" csTypeId="urn:microsoft.com/office/officeart/2018/5/colors/Iconchunking_neutralbg_accent6_2" csCatId="accent6" phldr="1"/>
      <dgm:spPr/>
      <dgm:t>
        <a:bodyPr/>
        <a:lstStyle/>
        <a:p>
          <a:endParaRPr lang="en-US"/>
        </a:p>
      </dgm:t>
    </dgm:pt>
    <dgm:pt modelId="{747109A3-7209-40C4-9030-0172E24B695B}">
      <dgm:prSet/>
      <dgm:spPr/>
      <dgm:t>
        <a:bodyPr/>
        <a:lstStyle/>
        <a:p>
          <a:pPr>
            <a:lnSpc>
              <a:spcPct val="100000"/>
            </a:lnSpc>
            <a:defRPr b="1"/>
          </a:pPr>
          <a:r>
            <a:rPr lang="en-US"/>
            <a:t>Department challenges</a:t>
          </a:r>
        </a:p>
      </dgm:t>
    </dgm:pt>
    <dgm:pt modelId="{BD046498-AB98-47DC-A156-19C06D6D90B8}" type="parTrans" cxnId="{D840F928-4CA7-4C1A-9FFB-7CAA770738A6}">
      <dgm:prSet/>
      <dgm:spPr/>
      <dgm:t>
        <a:bodyPr/>
        <a:lstStyle/>
        <a:p>
          <a:endParaRPr lang="en-US"/>
        </a:p>
      </dgm:t>
    </dgm:pt>
    <dgm:pt modelId="{03F54CB4-31D0-494E-8981-6482CEA4D40D}" type="sibTrans" cxnId="{D840F928-4CA7-4C1A-9FFB-7CAA770738A6}">
      <dgm:prSet/>
      <dgm:spPr/>
      <dgm:t>
        <a:bodyPr/>
        <a:lstStyle/>
        <a:p>
          <a:endParaRPr lang="en-US"/>
        </a:p>
      </dgm:t>
    </dgm:pt>
    <dgm:pt modelId="{8034D863-9659-4F13-A6EE-ABBB0B4A4B48}">
      <dgm:prSet/>
      <dgm:spPr/>
      <dgm:t>
        <a:bodyPr/>
        <a:lstStyle/>
        <a:p>
          <a:pPr>
            <a:lnSpc>
              <a:spcPct val="100000"/>
            </a:lnSpc>
          </a:pPr>
          <a:r>
            <a:rPr lang="en-US"/>
            <a:t>Staffing</a:t>
          </a:r>
        </a:p>
      </dgm:t>
    </dgm:pt>
    <dgm:pt modelId="{ED16A676-A637-4FCA-AA82-23AEEC509FCF}" type="parTrans" cxnId="{8FBADE8B-5928-465B-A50B-D3FF127D01B2}">
      <dgm:prSet/>
      <dgm:spPr/>
      <dgm:t>
        <a:bodyPr/>
        <a:lstStyle/>
        <a:p>
          <a:endParaRPr lang="en-US"/>
        </a:p>
      </dgm:t>
    </dgm:pt>
    <dgm:pt modelId="{4C2D5E71-6728-4056-BCC7-DF8EFE1DC9CA}" type="sibTrans" cxnId="{8FBADE8B-5928-465B-A50B-D3FF127D01B2}">
      <dgm:prSet/>
      <dgm:spPr/>
      <dgm:t>
        <a:bodyPr/>
        <a:lstStyle/>
        <a:p>
          <a:endParaRPr lang="en-US"/>
        </a:p>
      </dgm:t>
    </dgm:pt>
    <dgm:pt modelId="{18872A18-5E72-439B-897D-D0522614497A}">
      <dgm:prSet/>
      <dgm:spPr/>
      <dgm:t>
        <a:bodyPr/>
        <a:lstStyle/>
        <a:p>
          <a:pPr>
            <a:lnSpc>
              <a:spcPct val="100000"/>
            </a:lnSpc>
          </a:pPr>
          <a:r>
            <a:rPr lang="en-US"/>
            <a:t>Training</a:t>
          </a:r>
        </a:p>
      </dgm:t>
    </dgm:pt>
    <dgm:pt modelId="{9349E1EA-A81A-4BAD-86A2-51A883D20F8B}" type="parTrans" cxnId="{8D48807C-4CAA-43A5-8046-75BFA234FB21}">
      <dgm:prSet/>
      <dgm:spPr/>
      <dgm:t>
        <a:bodyPr/>
        <a:lstStyle/>
        <a:p>
          <a:endParaRPr lang="en-US"/>
        </a:p>
      </dgm:t>
    </dgm:pt>
    <dgm:pt modelId="{657EF9F2-1EF9-4D9B-AD72-7727D483A001}" type="sibTrans" cxnId="{8D48807C-4CAA-43A5-8046-75BFA234FB21}">
      <dgm:prSet/>
      <dgm:spPr/>
      <dgm:t>
        <a:bodyPr/>
        <a:lstStyle/>
        <a:p>
          <a:endParaRPr lang="en-US"/>
        </a:p>
      </dgm:t>
    </dgm:pt>
    <dgm:pt modelId="{0249C62F-A7F4-4DCB-8F21-7190ABEF2F94}">
      <dgm:prSet/>
      <dgm:spPr/>
      <dgm:t>
        <a:bodyPr/>
        <a:lstStyle/>
        <a:p>
          <a:pPr>
            <a:lnSpc>
              <a:spcPct val="100000"/>
            </a:lnSpc>
          </a:pPr>
          <a:r>
            <a:rPr lang="en-US"/>
            <a:t>Policy clarification</a:t>
          </a:r>
        </a:p>
      </dgm:t>
    </dgm:pt>
    <dgm:pt modelId="{43224F3A-3BEE-416F-B720-68BD705F7502}" type="parTrans" cxnId="{8E18CE42-939D-4537-A641-B3FA03D88BE1}">
      <dgm:prSet/>
      <dgm:spPr/>
      <dgm:t>
        <a:bodyPr/>
        <a:lstStyle/>
        <a:p>
          <a:endParaRPr lang="en-US"/>
        </a:p>
      </dgm:t>
    </dgm:pt>
    <dgm:pt modelId="{C143D0EA-A623-4706-87B0-F954C899A8EA}" type="sibTrans" cxnId="{8E18CE42-939D-4537-A641-B3FA03D88BE1}">
      <dgm:prSet/>
      <dgm:spPr/>
      <dgm:t>
        <a:bodyPr/>
        <a:lstStyle/>
        <a:p>
          <a:endParaRPr lang="en-US"/>
        </a:p>
      </dgm:t>
    </dgm:pt>
    <dgm:pt modelId="{2E1F0086-B612-4D8D-A10D-EFCE39490293}">
      <dgm:prSet/>
      <dgm:spPr/>
      <dgm:t>
        <a:bodyPr/>
        <a:lstStyle/>
        <a:p>
          <a:pPr>
            <a:lnSpc>
              <a:spcPct val="100000"/>
            </a:lnSpc>
          </a:pPr>
          <a:r>
            <a:rPr lang="en-US"/>
            <a:t>Provider focus for PAT</a:t>
          </a:r>
        </a:p>
      </dgm:t>
    </dgm:pt>
    <dgm:pt modelId="{756E6F7E-3FA4-4647-8012-ECAADE7D11DA}" type="parTrans" cxnId="{8DC46DA7-07FA-48ED-AB82-77C6CFCC6A15}">
      <dgm:prSet/>
      <dgm:spPr/>
      <dgm:t>
        <a:bodyPr/>
        <a:lstStyle/>
        <a:p>
          <a:endParaRPr lang="en-US"/>
        </a:p>
      </dgm:t>
    </dgm:pt>
    <dgm:pt modelId="{D0DCDC7C-4251-46CA-A738-49926EA53C9A}" type="sibTrans" cxnId="{8DC46DA7-07FA-48ED-AB82-77C6CFCC6A15}">
      <dgm:prSet/>
      <dgm:spPr/>
      <dgm:t>
        <a:bodyPr/>
        <a:lstStyle/>
        <a:p>
          <a:endParaRPr lang="en-US"/>
        </a:p>
      </dgm:t>
    </dgm:pt>
    <dgm:pt modelId="{371A9864-0062-42EA-98A8-99AA81C1F8E6}">
      <dgm:prSet/>
      <dgm:spPr/>
      <dgm:t>
        <a:bodyPr/>
        <a:lstStyle/>
        <a:p>
          <a:pPr>
            <a:lnSpc>
              <a:spcPct val="100000"/>
            </a:lnSpc>
          </a:pPr>
          <a:r>
            <a:rPr lang="en-US"/>
            <a:t>Own success</a:t>
          </a:r>
        </a:p>
      </dgm:t>
    </dgm:pt>
    <dgm:pt modelId="{52F89ED5-6B74-4916-ADA5-6F64A394E2CD}" type="parTrans" cxnId="{BB6ED3F2-8595-4132-BCE9-7E7BC36DF577}">
      <dgm:prSet/>
      <dgm:spPr/>
      <dgm:t>
        <a:bodyPr/>
        <a:lstStyle/>
        <a:p>
          <a:endParaRPr lang="en-US"/>
        </a:p>
      </dgm:t>
    </dgm:pt>
    <dgm:pt modelId="{CD96223F-3656-4B33-B403-42D5AC0FA777}" type="sibTrans" cxnId="{BB6ED3F2-8595-4132-BCE9-7E7BC36DF577}">
      <dgm:prSet/>
      <dgm:spPr/>
      <dgm:t>
        <a:bodyPr/>
        <a:lstStyle/>
        <a:p>
          <a:endParaRPr lang="en-US"/>
        </a:p>
      </dgm:t>
    </dgm:pt>
    <dgm:pt modelId="{DA9E559C-C7E7-43D3-AD46-832E7B643FBA}">
      <dgm:prSet/>
      <dgm:spPr/>
      <dgm:t>
        <a:bodyPr/>
        <a:lstStyle/>
        <a:p>
          <a:pPr>
            <a:lnSpc>
              <a:spcPct val="100000"/>
            </a:lnSpc>
            <a:defRPr b="1"/>
          </a:pPr>
          <a:r>
            <a:rPr lang="en-US"/>
            <a:t>Customer challenges</a:t>
          </a:r>
        </a:p>
      </dgm:t>
    </dgm:pt>
    <dgm:pt modelId="{4E58D537-E8D9-4A3B-9B59-D32FC8709FAA}" type="parTrans" cxnId="{56961E02-FDE0-45FC-8423-929B53E926DB}">
      <dgm:prSet/>
      <dgm:spPr/>
      <dgm:t>
        <a:bodyPr/>
        <a:lstStyle/>
        <a:p>
          <a:endParaRPr lang="en-US"/>
        </a:p>
      </dgm:t>
    </dgm:pt>
    <dgm:pt modelId="{0F3BEEF1-E798-45E2-8A3A-5A3AFCB361AD}" type="sibTrans" cxnId="{56961E02-FDE0-45FC-8423-929B53E926DB}">
      <dgm:prSet/>
      <dgm:spPr/>
      <dgm:t>
        <a:bodyPr/>
        <a:lstStyle/>
        <a:p>
          <a:endParaRPr lang="en-US"/>
        </a:p>
      </dgm:t>
    </dgm:pt>
    <dgm:pt modelId="{8A262730-BC0E-4503-AD24-F30C748ABEED}">
      <dgm:prSet/>
      <dgm:spPr/>
      <dgm:t>
        <a:bodyPr/>
        <a:lstStyle/>
        <a:p>
          <a:pPr>
            <a:lnSpc>
              <a:spcPct val="100000"/>
            </a:lnSpc>
            <a:defRPr b="1"/>
          </a:pPr>
          <a:r>
            <a:rPr lang="en-US"/>
            <a:t>Continued changes can feel overwhelming</a:t>
          </a:r>
        </a:p>
      </dgm:t>
    </dgm:pt>
    <dgm:pt modelId="{A94AACEE-F298-4CD2-94EE-4DF9B266BF7F}" type="parTrans" cxnId="{0D08FF6D-354C-46CE-8CAF-F861FFCEC7B9}">
      <dgm:prSet/>
      <dgm:spPr/>
      <dgm:t>
        <a:bodyPr/>
        <a:lstStyle/>
        <a:p>
          <a:endParaRPr lang="en-US"/>
        </a:p>
      </dgm:t>
    </dgm:pt>
    <dgm:pt modelId="{34232E91-EBAE-4775-918C-3D18FF4588FD}" type="sibTrans" cxnId="{0D08FF6D-354C-46CE-8CAF-F861FFCEC7B9}">
      <dgm:prSet/>
      <dgm:spPr/>
      <dgm:t>
        <a:bodyPr/>
        <a:lstStyle/>
        <a:p>
          <a:endParaRPr lang="en-US"/>
        </a:p>
      </dgm:t>
    </dgm:pt>
    <dgm:pt modelId="{3DB6266B-84D9-44E2-AF8A-BB2AA21B4DE3}">
      <dgm:prSet/>
      <dgm:spPr/>
      <dgm:t>
        <a:bodyPr/>
        <a:lstStyle/>
        <a:p>
          <a:pPr>
            <a:lnSpc>
              <a:spcPct val="100000"/>
            </a:lnSpc>
            <a:defRPr b="1"/>
          </a:pPr>
          <a:r>
            <a:rPr lang="en-US"/>
            <a:t>Technology</a:t>
          </a:r>
        </a:p>
      </dgm:t>
    </dgm:pt>
    <dgm:pt modelId="{48C8335F-0C50-43E0-AEE2-AAEC56EF7084}" type="parTrans" cxnId="{4FCAD48E-88A2-4D29-BAE8-55AD4F31D875}">
      <dgm:prSet/>
      <dgm:spPr/>
      <dgm:t>
        <a:bodyPr/>
        <a:lstStyle/>
        <a:p>
          <a:endParaRPr lang="en-US"/>
        </a:p>
      </dgm:t>
    </dgm:pt>
    <dgm:pt modelId="{E4BA06C5-C36B-47F1-9B4B-0B116AEED4EE}" type="sibTrans" cxnId="{4FCAD48E-88A2-4D29-BAE8-55AD4F31D875}">
      <dgm:prSet/>
      <dgm:spPr/>
      <dgm:t>
        <a:bodyPr/>
        <a:lstStyle/>
        <a:p>
          <a:endParaRPr lang="en-US"/>
        </a:p>
      </dgm:t>
    </dgm:pt>
    <dgm:pt modelId="{6162A6CC-8FA5-45A6-B771-B6D44C0AE406}">
      <dgm:prSet/>
      <dgm:spPr/>
      <dgm:t>
        <a:bodyPr/>
        <a:lstStyle/>
        <a:p>
          <a:pPr>
            <a:lnSpc>
              <a:spcPct val="100000"/>
            </a:lnSpc>
          </a:pPr>
          <a:r>
            <a:rPr lang="en-US"/>
            <a:t>PEARS/video challenges</a:t>
          </a:r>
        </a:p>
      </dgm:t>
    </dgm:pt>
    <dgm:pt modelId="{EEB165C9-0681-40DA-A23B-D8554BF73C29}" type="parTrans" cxnId="{94805C97-2772-4E4D-9907-D3FEF206C2A3}">
      <dgm:prSet/>
      <dgm:spPr/>
      <dgm:t>
        <a:bodyPr/>
        <a:lstStyle/>
        <a:p>
          <a:endParaRPr lang="en-US"/>
        </a:p>
      </dgm:t>
    </dgm:pt>
    <dgm:pt modelId="{A6ED5A70-A4FA-44A8-9F53-D937A80915D5}" type="sibTrans" cxnId="{94805C97-2772-4E4D-9907-D3FEF206C2A3}">
      <dgm:prSet/>
      <dgm:spPr/>
      <dgm:t>
        <a:bodyPr/>
        <a:lstStyle/>
        <a:p>
          <a:endParaRPr lang="en-US"/>
        </a:p>
      </dgm:t>
    </dgm:pt>
    <dgm:pt modelId="{D5006EB6-13BD-45C0-A93C-4C4E5C0D2214}">
      <dgm:prSet/>
      <dgm:spPr/>
      <dgm:t>
        <a:bodyPr/>
        <a:lstStyle/>
        <a:p>
          <a:pPr>
            <a:lnSpc>
              <a:spcPct val="100000"/>
            </a:lnSpc>
          </a:pPr>
          <a:r>
            <a:rPr lang="en-US"/>
            <a:t>Customer technology awareness and access</a:t>
          </a:r>
        </a:p>
      </dgm:t>
    </dgm:pt>
    <dgm:pt modelId="{2B939136-5E48-4EDB-9875-DF3A42E51C1B}" type="parTrans" cxnId="{F0159E54-41E5-435B-9A44-E957B166482F}">
      <dgm:prSet/>
      <dgm:spPr/>
      <dgm:t>
        <a:bodyPr/>
        <a:lstStyle/>
        <a:p>
          <a:endParaRPr lang="en-US"/>
        </a:p>
      </dgm:t>
    </dgm:pt>
    <dgm:pt modelId="{44370066-A8B1-42DB-8F73-F8723DC14A4F}" type="sibTrans" cxnId="{F0159E54-41E5-435B-9A44-E957B166482F}">
      <dgm:prSet/>
      <dgm:spPr/>
      <dgm:t>
        <a:bodyPr/>
        <a:lstStyle/>
        <a:p>
          <a:endParaRPr lang="en-US"/>
        </a:p>
      </dgm:t>
    </dgm:pt>
    <dgm:pt modelId="{6D483A0A-8205-4143-B0EB-89DEC7BD5B28}" type="pres">
      <dgm:prSet presAssocID="{5FC492A9-A4EC-484D-8F9D-031C905F5582}" presName="root" presStyleCnt="0">
        <dgm:presLayoutVars>
          <dgm:dir/>
          <dgm:resizeHandles val="exact"/>
        </dgm:presLayoutVars>
      </dgm:prSet>
      <dgm:spPr/>
    </dgm:pt>
    <dgm:pt modelId="{D0075D3E-F9A4-4D61-B717-C67FEA993328}" type="pres">
      <dgm:prSet presAssocID="{747109A3-7209-40C4-9030-0172E24B695B}" presName="compNode" presStyleCnt="0"/>
      <dgm:spPr/>
    </dgm:pt>
    <dgm:pt modelId="{308029AD-05C8-4202-8FC3-6C6D27BA4BF2}" type="pres">
      <dgm:prSet presAssocID="{747109A3-7209-40C4-9030-0172E24B695B}"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60FF0706-574D-44F0-8732-7EED77025971}" type="pres">
      <dgm:prSet presAssocID="{747109A3-7209-40C4-9030-0172E24B695B}" presName="iconSpace" presStyleCnt="0"/>
      <dgm:spPr/>
    </dgm:pt>
    <dgm:pt modelId="{643D7FF9-B405-4199-9E11-B713A5598A4F}" type="pres">
      <dgm:prSet presAssocID="{747109A3-7209-40C4-9030-0172E24B695B}" presName="parTx" presStyleLbl="revTx" presStyleIdx="0" presStyleCnt="8">
        <dgm:presLayoutVars>
          <dgm:chMax val="0"/>
          <dgm:chPref val="0"/>
        </dgm:presLayoutVars>
      </dgm:prSet>
      <dgm:spPr/>
    </dgm:pt>
    <dgm:pt modelId="{BC9B3DBD-67E8-4EF7-B2B0-9B6C64D8776F}" type="pres">
      <dgm:prSet presAssocID="{747109A3-7209-40C4-9030-0172E24B695B}" presName="txSpace" presStyleCnt="0"/>
      <dgm:spPr/>
    </dgm:pt>
    <dgm:pt modelId="{E7141AE4-5912-49F6-9912-063332854ABE}" type="pres">
      <dgm:prSet presAssocID="{747109A3-7209-40C4-9030-0172E24B695B}" presName="desTx" presStyleLbl="revTx" presStyleIdx="1" presStyleCnt="8">
        <dgm:presLayoutVars/>
      </dgm:prSet>
      <dgm:spPr/>
    </dgm:pt>
    <dgm:pt modelId="{50F36744-0130-4C32-AD0A-F9C01FE3A91B}" type="pres">
      <dgm:prSet presAssocID="{03F54CB4-31D0-494E-8981-6482CEA4D40D}" presName="sibTrans" presStyleCnt="0"/>
      <dgm:spPr/>
    </dgm:pt>
    <dgm:pt modelId="{E82B19E9-EAB7-4B94-8E1A-AE587921EAB7}" type="pres">
      <dgm:prSet presAssocID="{DA9E559C-C7E7-43D3-AD46-832E7B643FBA}" presName="compNode" presStyleCnt="0"/>
      <dgm:spPr/>
    </dgm:pt>
    <dgm:pt modelId="{DCE236FB-CC38-4C4D-903F-561C19F37D75}" type="pres">
      <dgm:prSet presAssocID="{DA9E559C-C7E7-43D3-AD46-832E7B643FBA}"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d Face with No Fill"/>
        </a:ext>
      </dgm:extLst>
    </dgm:pt>
    <dgm:pt modelId="{BCB332E4-5BC9-4894-9892-C36BB26AFF1F}" type="pres">
      <dgm:prSet presAssocID="{DA9E559C-C7E7-43D3-AD46-832E7B643FBA}" presName="iconSpace" presStyleCnt="0"/>
      <dgm:spPr/>
    </dgm:pt>
    <dgm:pt modelId="{7123DF61-220E-449F-AE35-E37FB92BEA14}" type="pres">
      <dgm:prSet presAssocID="{DA9E559C-C7E7-43D3-AD46-832E7B643FBA}" presName="parTx" presStyleLbl="revTx" presStyleIdx="2" presStyleCnt="8">
        <dgm:presLayoutVars>
          <dgm:chMax val="0"/>
          <dgm:chPref val="0"/>
        </dgm:presLayoutVars>
      </dgm:prSet>
      <dgm:spPr/>
    </dgm:pt>
    <dgm:pt modelId="{1EE3D0ED-FDC8-4720-81C3-CFBB3510BB39}" type="pres">
      <dgm:prSet presAssocID="{DA9E559C-C7E7-43D3-AD46-832E7B643FBA}" presName="txSpace" presStyleCnt="0"/>
      <dgm:spPr/>
    </dgm:pt>
    <dgm:pt modelId="{C5E2B192-5331-4F28-849B-2B5BE1F06702}" type="pres">
      <dgm:prSet presAssocID="{DA9E559C-C7E7-43D3-AD46-832E7B643FBA}" presName="desTx" presStyleLbl="revTx" presStyleIdx="3" presStyleCnt="8">
        <dgm:presLayoutVars/>
      </dgm:prSet>
      <dgm:spPr/>
    </dgm:pt>
    <dgm:pt modelId="{19E3904B-D0DC-4B51-A015-9DC4250CA57D}" type="pres">
      <dgm:prSet presAssocID="{0F3BEEF1-E798-45E2-8A3A-5A3AFCB361AD}" presName="sibTrans" presStyleCnt="0"/>
      <dgm:spPr/>
    </dgm:pt>
    <dgm:pt modelId="{F4DFDDE4-28A3-46C6-98C6-117599D8ECFC}" type="pres">
      <dgm:prSet presAssocID="{8A262730-BC0E-4503-AD24-F30C748ABEED}" presName="compNode" presStyleCnt="0"/>
      <dgm:spPr/>
    </dgm:pt>
    <dgm:pt modelId="{ED490A67-5E8C-4BD1-8B39-2516BA12B918}" type="pres">
      <dgm:prSet presAssocID="{8A262730-BC0E-4503-AD24-F30C748ABEED}"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pple"/>
        </a:ext>
      </dgm:extLst>
    </dgm:pt>
    <dgm:pt modelId="{62F7F0EA-56B0-4FC1-A91B-D8FDC9E90EDE}" type="pres">
      <dgm:prSet presAssocID="{8A262730-BC0E-4503-AD24-F30C748ABEED}" presName="iconSpace" presStyleCnt="0"/>
      <dgm:spPr/>
    </dgm:pt>
    <dgm:pt modelId="{9C2F234F-95DC-4957-9523-0EE5F76012F9}" type="pres">
      <dgm:prSet presAssocID="{8A262730-BC0E-4503-AD24-F30C748ABEED}" presName="parTx" presStyleLbl="revTx" presStyleIdx="4" presStyleCnt="8">
        <dgm:presLayoutVars>
          <dgm:chMax val="0"/>
          <dgm:chPref val="0"/>
        </dgm:presLayoutVars>
      </dgm:prSet>
      <dgm:spPr/>
    </dgm:pt>
    <dgm:pt modelId="{B163A503-F683-41D7-A26A-B473305F96AE}" type="pres">
      <dgm:prSet presAssocID="{8A262730-BC0E-4503-AD24-F30C748ABEED}" presName="txSpace" presStyleCnt="0"/>
      <dgm:spPr/>
    </dgm:pt>
    <dgm:pt modelId="{837F952E-5BF8-4D22-98C6-3489BE0E3264}" type="pres">
      <dgm:prSet presAssocID="{8A262730-BC0E-4503-AD24-F30C748ABEED}" presName="desTx" presStyleLbl="revTx" presStyleIdx="5" presStyleCnt="8">
        <dgm:presLayoutVars/>
      </dgm:prSet>
      <dgm:spPr/>
    </dgm:pt>
    <dgm:pt modelId="{147F9ECC-A522-4FF0-82F8-CD4A34261106}" type="pres">
      <dgm:prSet presAssocID="{34232E91-EBAE-4775-918C-3D18FF4588FD}" presName="sibTrans" presStyleCnt="0"/>
      <dgm:spPr/>
    </dgm:pt>
    <dgm:pt modelId="{9F7F6341-81E8-4FE1-8403-A84ED03C411C}" type="pres">
      <dgm:prSet presAssocID="{3DB6266B-84D9-44E2-AF8A-BB2AA21B4DE3}" presName="compNode" presStyleCnt="0"/>
      <dgm:spPr/>
    </dgm:pt>
    <dgm:pt modelId="{F83ABBE6-8D2A-4CE8-98F8-0069983E05BE}" type="pres">
      <dgm:prSet presAssocID="{3DB6266B-84D9-44E2-AF8A-BB2AA21B4DE3}" presName="iconRect" presStyleLbl="node1" presStyleIdx="3" presStyleCnt="4"/>
      <dgm:spPr>
        <a:ln>
          <a:noFill/>
        </a:ln>
      </dgm:spPr>
    </dgm:pt>
    <dgm:pt modelId="{0E9B004F-6E66-4B68-B912-27446DD1A1EF}" type="pres">
      <dgm:prSet presAssocID="{3DB6266B-84D9-44E2-AF8A-BB2AA21B4DE3}" presName="iconSpace" presStyleCnt="0"/>
      <dgm:spPr/>
    </dgm:pt>
    <dgm:pt modelId="{6B332BE3-32C5-4C93-867D-15E83909A041}" type="pres">
      <dgm:prSet presAssocID="{3DB6266B-84D9-44E2-AF8A-BB2AA21B4DE3}" presName="parTx" presStyleLbl="revTx" presStyleIdx="6" presStyleCnt="8">
        <dgm:presLayoutVars>
          <dgm:chMax val="0"/>
          <dgm:chPref val="0"/>
        </dgm:presLayoutVars>
      </dgm:prSet>
      <dgm:spPr/>
    </dgm:pt>
    <dgm:pt modelId="{3DC96D53-67F3-4C1B-A39A-73ED072F8AEC}" type="pres">
      <dgm:prSet presAssocID="{3DB6266B-84D9-44E2-AF8A-BB2AA21B4DE3}" presName="txSpace" presStyleCnt="0"/>
      <dgm:spPr/>
    </dgm:pt>
    <dgm:pt modelId="{337B6619-640D-45E9-AFE5-FCD8C30B9792}" type="pres">
      <dgm:prSet presAssocID="{3DB6266B-84D9-44E2-AF8A-BB2AA21B4DE3}" presName="desTx" presStyleLbl="revTx" presStyleIdx="7" presStyleCnt="8">
        <dgm:presLayoutVars/>
      </dgm:prSet>
      <dgm:spPr/>
    </dgm:pt>
  </dgm:ptLst>
  <dgm:cxnLst>
    <dgm:cxn modelId="{56961E02-FDE0-45FC-8423-929B53E926DB}" srcId="{5FC492A9-A4EC-484D-8F9D-031C905F5582}" destId="{DA9E559C-C7E7-43D3-AD46-832E7B643FBA}" srcOrd="1" destOrd="0" parTransId="{4E58D537-E8D9-4A3B-9B59-D32FC8709FAA}" sibTransId="{0F3BEEF1-E798-45E2-8A3A-5A3AFCB361AD}"/>
    <dgm:cxn modelId="{B1031317-E8F3-4109-A6B1-603DBDAA7B0B}" type="presOf" srcId="{8A262730-BC0E-4503-AD24-F30C748ABEED}" destId="{9C2F234F-95DC-4957-9523-0EE5F76012F9}" srcOrd="0" destOrd="0" presId="urn:microsoft.com/office/officeart/2018/5/layout/CenteredIconLabelDescriptionList"/>
    <dgm:cxn modelId="{D840F928-4CA7-4C1A-9FFB-7CAA770738A6}" srcId="{5FC492A9-A4EC-484D-8F9D-031C905F5582}" destId="{747109A3-7209-40C4-9030-0172E24B695B}" srcOrd="0" destOrd="0" parTransId="{BD046498-AB98-47DC-A156-19C06D6D90B8}" sibTransId="{03F54CB4-31D0-494E-8981-6482CEA4D40D}"/>
    <dgm:cxn modelId="{448CB32D-928B-40C4-8E70-B171DFEB6216}" type="presOf" srcId="{5FC492A9-A4EC-484D-8F9D-031C905F5582}" destId="{6D483A0A-8205-4143-B0EB-89DEC7BD5B28}" srcOrd="0" destOrd="0" presId="urn:microsoft.com/office/officeart/2018/5/layout/CenteredIconLabelDescriptionList"/>
    <dgm:cxn modelId="{4F5C2C30-BDB9-48E9-982B-382CD24E22EB}" type="presOf" srcId="{0249C62F-A7F4-4DCB-8F21-7190ABEF2F94}" destId="{E7141AE4-5912-49F6-9912-063332854ABE}" srcOrd="0" destOrd="2" presId="urn:microsoft.com/office/officeart/2018/5/layout/CenteredIconLabelDescriptionList"/>
    <dgm:cxn modelId="{FE27B931-1BA7-4D37-A338-E207284ADB29}" type="presOf" srcId="{3DB6266B-84D9-44E2-AF8A-BB2AA21B4DE3}" destId="{6B332BE3-32C5-4C93-867D-15E83909A041}" srcOrd="0" destOrd="0" presId="urn:microsoft.com/office/officeart/2018/5/layout/CenteredIconLabelDescriptionList"/>
    <dgm:cxn modelId="{A76B393C-C3F7-4CC1-A8FD-3451A2E397F8}" type="presOf" srcId="{D5006EB6-13BD-45C0-A93C-4C4E5C0D2214}" destId="{337B6619-640D-45E9-AFE5-FCD8C30B9792}" srcOrd="0" destOrd="1" presId="urn:microsoft.com/office/officeart/2018/5/layout/CenteredIconLabelDescriptionList"/>
    <dgm:cxn modelId="{FC89155C-AB4C-41D1-9BF2-1672106B7F89}" type="presOf" srcId="{6162A6CC-8FA5-45A6-B771-B6D44C0AE406}" destId="{337B6619-640D-45E9-AFE5-FCD8C30B9792}" srcOrd="0" destOrd="0" presId="urn:microsoft.com/office/officeart/2018/5/layout/CenteredIconLabelDescriptionList"/>
    <dgm:cxn modelId="{8E18CE42-939D-4537-A641-B3FA03D88BE1}" srcId="{747109A3-7209-40C4-9030-0172E24B695B}" destId="{0249C62F-A7F4-4DCB-8F21-7190ABEF2F94}" srcOrd="2" destOrd="0" parTransId="{43224F3A-3BEE-416F-B720-68BD705F7502}" sibTransId="{C143D0EA-A623-4706-87B0-F954C899A8EA}"/>
    <dgm:cxn modelId="{87AC1943-A189-4B11-8443-C41EEC8DF84F}" type="presOf" srcId="{371A9864-0062-42EA-98A8-99AA81C1F8E6}" destId="{E7141AE4-5912-49F6-9912-063332854ABE}" srcOrd="0" destOrd="4" presId="urn:microsoft.com/office/officeart/2018/5/layout/CenteredIconLabelDescriptionList"/>
    <dgm:cxn modelId="{A4445D46-A978-42B8-9A92-595B26E4E8FA}" type="presOf" srcId="{747109A3-7209-40C4-9030-0172E24B695B}" destId="{643D7FF9-B405-4199-9E11-B713A5598A4F}" srcOrd="0" destOrd="0" presId="urn:microsoft.com/office/officeart/2018/5/layout/CenteredIconLabelDescriptionList"/>
    <dgm:cxn modelId="{0D08FF6D-354C-46CE-8CAF-F861FFCEC7B9}" srcId="{5FC492A9-A4EC-484D-8F9D-031C905F5582}" destId="{8A262730-BC0E-4503-AD24-F30C748ABEED}" srcOrd="2" destOrd="0" parTransId="{A94AACEE-F298-4CD2-94EE-4DF9B266BF7F}" sibTransId="{34232E91-EBAE-4775-918C-3D18FF4588FD}"/>
    <dgm:cxn modelId="{A4895F73-4CB6-4975-85FF-46FA29D3B2AE}" type="presOf" srcId="{18872A18-5E72-439B-897D-D0522614497A}" destId="{E7141AE4-5912-49F6-9912-063332854ABE}" srcOrd="0" destOrd="1" presId="urn:microsoft.com/office/officeart/2018/5/layout/CenteredIconLabelDescriptionList"/>
    <dgm:cxn modelId="{F0159E54-41E5-435B-9A44-E957B166482F}" srcId="{3DB6266B-84D9-44E2-AF8A-BB2AA21B4DE3}" destId="{D5006EB6-13BD-45C0-A93C-4C4E5C0D2214}" srcOrd="1" destOrd="0" parTransId="{2B939136-5E48-4EDB-9875-DF3A42E51C1B}" sibTransId="{44370066-A8B1-42DB-8F73-F8723DC14A4F}"/>
    <dgm:cxn modelId="{8D48807C-4CAA-43A5-8046-75BFA234FB21}" srcId="{747109A3-7209-40C4-9030-0172E24B695B}" destId="{18872A18-5E72-439B-897D-D0522614497A}" srcOrd="1" destOrd="0" parTransId="{9349E1EA-A81A-4BAD-86A2-51A883D20F8B}" sibTransId="{657EF9F2-1EF9-4D9B-AD72-7727D483A001}"/>
    <dgm:cxn modelId="{8FBADE8B-5928-465B-A50B-D3FF127D01B2}" srcId="{747109A3-7209-40C4-9030-0172E24B695B}" destId="{8034D863-9659-4F13-A6EE-ABBB0B4A4B48}" srcOrd="0" destOrd="0" parTransId="{ED16A676-A637-4FCA-AA82-23AEEC509FCF}" sibTransId="{4C2D5E71-6728-4056-BCC7-DF8EFE1DC9CA}"/>
    <dgm:cxn modelId="{4FCAD48E-88A2-4D29-BAE8-55AD4F31D875}" srcId="{5FC492A9-A4EC-484D-8F9D-031C905F5582}" destId="{3DB6266B-84D9-44E2-AF8A-BB2AA21B4DE3}" srcOrd="3" destOrd="0" parTransId="{48C8335F-0C50-43E0-AEE2-AAEC56EF7084}" sibTransId="{E4BA06C5-C36B-47F1-9B4B-0B116AEED4EE}"/>
    <dgm:cxn modelId="{94805C97-2772-4E4D-9907-D3FEF206C2A3}" srcId="{3DB6266B-84D9-44E2-AF8A-BB2AA21B4DE3}" destId="{6162A6CC-8FA5-45A6-B771-B6D44C0AE406}" srcOrd="0" destOrd="0" parTransId="{EEB165C9-0681-40DA-A23B-D8554BF73C29}" sibTransId="{A6ED5A70-A4FA-44A8-9F53-D937A80915D5}"/>
    <dgm:cxn modelId="{7FF84E9B-ED3A-4159-A539-E9E3BFAB69A3}" type="presOf" srcId="{DA9E559C-C7E7-43D3-AD46-832E7B643FBA}" destId="{7123DF61-220E-449F-AE35-E37FB92BEA14}" srcOrd="0" destOrd="0" presId="urn:microsoft.com/office/officeart/2018/5/layout/CenteredIconLabelDescriptionList"/>
    <dgm:cxn modelId="{AFC66AA1-25B6-4904-A172-1E63D558FC99}" type="presOf" srcId="{8034D863-9659-4F13-A6EE-ABBB0B4A4B48}" destId="{E7141AE4-5912-49F6-9912-063332854ABE}" srcOrd="0" destOrd="0" presId="urn:microsoft.com/office/officeart/2018/5/layout/CenteredIconLabelDescriptionList"/>
    <dgm:cxn modelId="{54C71BA4-774A-419D-87B4-22D5E8285011}" type="presOf" srcId="{2E1F0086-B612-4D8D-A10D-EFCE39490293}" destId="{E7141AE4-5912-49F6-9912-063332854ABE}" srcOrd="0" destOrd="3" presId="urn:microsoft.com/office/officeart/2018/5/layout/CenteredIconLabelDescriptionList"/>
    <dgm:cxn modelId="{8DC46DA7-07FA-48ED-AB82-77C6CFCC6A15}" srcId="{747109A3-7209-40C4-9030-0172E24B695B}" destId="{2E1F0086-B612-4D8D-A10D-EFCE39490293}" srcOrd="3" destOrd="0" parTransId="{756E6F7E-3FA4-4647-8012-ECAADE7D11DA}" sibTransId="{D0DCDC7C-4251-46CA-A738-49926EA53C9A}"/>
    <dgm:cxn modelId="{BB6ED3F2-8595-4132-BCE9-7E7BC36DF577}" srcId="{747109A3-7209-40C4-9030-0172E24B695B}" destId="{371A9864-0062-42EA-98A8-99AA81C1F8E6}" srcOrd="4" destOrd="0" parTransId="{52F89ED5-6B74-4916-ADA5-6F64A394E2CD}" sibTransId="{CD96223F-3656-4B33-B403-42D5AC0FA777}"/>
    <dgm:cxn modelId="{B92529F3-1408-4944-9400-8E03A655A907}" type="presParOf" srcId="{6D483A0A-8205-4143-B0EB-89DEC7BD5B28}" destId="{D0075D3E-F9A4-4D61-B717-C67FEA993328}" srcOrd="0" destOrd="0" presId="urn:microsoft.com/office/officeart/2018/5/layout/CenteredIconLabelDescriptionList"/>
    <dgm:cxn modelId="{4B85F28D-5D6E-4927-8402-B0BA82DFE1F9}" type="presParOf" srcId="{D0075D3E-F9A4-4D61-B717-C67FEA993328}" destId="{308029AD-05C8-4202-8FC3-6C6D27BA4BF2}" srcOrd="0" destOrd="0" presId="urn:microsoft.com/office/officeart/2018/5/layout/CenteredIconLabelDescriptionList"/>
    <dgm:cxn modelId="{237A5563-6A06-4853-BEA1-0E7C5755BF27}" type="presParOf" srcId="{D0075D3E-F9A4-4D61-B717-C67FEA993328}" destId="{60FF0706-574D-44F0-8732-7EED77025971}" srcOrd="1" destOrd="0" presId="urn:microsoft.com/office/officeart/2018/5/layout/CenteredIconLabelDescriptionList"/>
    <dgm:cxn modelId="{8E707AC0-6D14-45B5-818E-6870C5D6D5EF}" type="presParOf" srcId="{D0075D3E-F9A4-4D61-B717-C67FEA993328}" destId="{643D7FF9-B405-4199-9E11-B713A5598A4F}" srcOrd="2" destOrd="0" presId="urn:microsoft.com/office/officeart/2018/5/layout/CenteredIconLabelDescriptionList"/>
    <dgm:cxn modelId="{1EE47266-C320-462E-B569-BBD0ED04E591}" type="presParOf" srcId="{D0075D3E-F9A4-4D61-B717-C67FEA993328}" destId="{BC9B3DBD-67E8-4EF7-B2B0-9B6C64D8776F}" srcOrd="3" destOrd="0" presId="urn:microsoft.com/office/officeart/2018/5/layout/CenteredIconLabelDescriptionList"/>
    <dgm:cxn modelId="{45B0D456-F69A-4921-94F8-91EFA767D8CD}" type="presParOf" srcId="{D0075D3E-F9A4-4D61-B717-C67FEA993328}" destId="{E7141AE4-5912-49F6-9912-063332854ABE}" srcOrd="4" destOrd="0" presId="urn:microsoft.com/office/officeart/2018/5/layout/CenteredIconLabelDescriptionList"/>
    <dgm:cxn modelId="{D6FFE083-2CBE-4E54-A842-069A773BB34B}" type="presParOf" srcId="{6D483A0A-8205-4143-B0EB-89DEC7BD5B28}" destId="{50F36744-0130-4C32-AD0A-F9C01FE3A91B}" srcOrd="1" destOrd="0" presId="urn:microsoft.com/office/officeart/2018/5/layout/CenteredIconLabelDescriptionList"/>
    <dgm:cxn modelId="{41CC677F-8032-40D1-B929-C850093DB067}" type="presParOf" srcId="{6D483A0A-8205-4143-B0EB-89DEC7BD5B28}" destId="{E82B19E9-EAB7-4B94-8E1A-AE587921EAB7}" srcOrd="2" destOrd="0" presId="urn:microsoft.com/office/officeart/2018/5/layout/CenteredIconLabelDescriptionList"/>
    <dgm:cxn modelId="{B020DE0F-BE6C-4072-A8F3-40032935E68B}" type="presParOf" srcId="{E82B19E9-EAB7-4B94-8E1A-AE587921EAB7}" destId="{DCE236FB-CC38-4C4D-903F-561C19F37D75}" srcOrd="0" destOrd="0" presId="urn:microsoft.com/office/officeart/2018/5/layout/CenteredIconLabelDescriptionList"/>
    <dgm:cxn modelId="{B5A7B36F-1DAF-48EE-B9E3-C37110548C35}" type="presParOf" srcId="{E82B19E9-EAB7-4B94-8E1A-AE587921EAB7}" destId="{BCB332E4-5BC9-4894-9892-C36BB26AFF1F}" srcOrd="1" destOrd="0" presId="urn:microsoft.com/office/officeart/2018/5/layout/CenteredIconLabelDescriptionList"/>
    <dgm:cxn modelId="{36916B87-D9B6-452C-83F1-BF9BA911956D}" type="presParOf" srcId="{E82B19E9-EAB7-4B94-8E1A-AE587921EAB7}" destId="{7123DF61-220E-449F-AE35-E37FB92BEA14}" srcOrd="2" destOrd="0" presId="urn:microsoft.com/office/officeart/2018/5/layout/CenteredIconLabelDescriptionList"/>
    <dgm:cxn modelId="{BA3C4FEC-6153-4B59-8B39-BD974EAA517B}" type="presParOf" srcId="{E82B19E9-EAB7-4B94-8E1A-AE587921EAB7}" destId="{1EE3D0ED-FDC8-4720-81C3-CFBB3510BB39}" srcOrd="3" destOrd="0" presId="urn:microsoft.com/office/officeart/2018/5/layout/CenteredIconLabelDescriptionList"/>
    <dgm:cxn modelId="{5509E16D-7B5F-4E1A-BFEE-B0854D085AFF}" type="presParOf" srcId="{E82B19E9-EAB7-4B94-8E1A-AE587921EAB7}" destId="{C5E2B192-5331-4F28-849B-2B5BE1F06702}" srcOrd="4" destOrd="0" presId="urn:microsoft.com/office/officeart/2018/5/layout/CenteredIconLabelDescriptionList"/>
    <dgm:cxn modelId="{2A1AAB6A-544D-4CF7-9210-01A19C6C0A35}" type="presParOf" srcId="{6D483A0A-8205-4143-B0EB-89DEC7BD5B28}" destId="{19E3904B-D0DC-4B51-A015-9DC4250CA57D}" srcOrd="3" destOrd="0" presId="urn:microsoft.com/office/officeart/2018/5/layout/CenteredIconLabelDescriptionList"/>
    <dgm:cxn modelId="{A260BF30-CB2E-40F1-9D5D-6A07A3827251}" type="presParOf" srcId="{6D483A0A-8205-4143-B0EB-89DEC7BD5B28}" destId="{F4DFDDE4-28A3-46C6-98C6-117599D8ECFC}" srcOrd="4" destOrd="0" presId="urn:microsoft.com/office/officeart/2018/5/layout/CenteredIconLabelDescriptionList"/>
    <dgm:cxn modelId="{5923CB89-E9E5-460B-AB08-1731450BA5D7}" type="presParOf" srcId="{F4DFDDE4-28A3-46C6-98C6-117599D8ECFC}" destId="{ED490A67-5E8C-4BD1-8B39-2516BA12B918}" srcOrd="0" destOrd="0" presId="urn:microsoft.com/office/officeart/2018/5/layout/CenteredIconLabelDescriptionList"/>
    <dgm:cxn modelId="{16CFE2DF-D4FF-4B5C-A584-5835367CB619}" type="presParOf" srcId="{F4DFDDE4-28A3-46C6-98C6-117599D8ECFC}" destId="{62F7F0EA-56B0-4FC1-A91B-D8FDC9E90EDE}" srcOrd="1" destOrd="0" presId="urn:microsoft.com/office/officeart/2018/5/layout/CenteredIconLabelDescriptionList"/>
    <dgm:cxn modelId="{9A866324-33A8-4FF4-8899-77C861B96753}" type="presParOf" srcId="{F4DFDDE4-28A3-46C6-98C6-117599D8ECFC}" destId="{9C2F234F-95DC-4957-9523-0EE5F76012F9}" srcOrd="2" destOrd="0" presId="urn:microsoft.com/office/officeart/2018/5/layout/CenteredIconLabelDescriptionList"/>
    <dgm:cxn modelId="{279DF815-ADB7-48CC-950C-623E5956CC3F}" type="presParOf" srcId="{F4DFDDE4-28A3-46C6-98C6-117599D8ECFC}" destId="{B163A503-F683-41D7-A26A-B473305F96AE}" srcOrd="3" destOrd="0" presId="urn:microsoft.com/office/officeart/2018/5/layout/CenteredIconLabelDescriptionList"/>
    <dgm:cxn modelId="{C44F2D9E-5226-4B5A-A66A-EE8601A6FB0C}" type="presParOf" srcId="{F4DFDDE4-28A3-46C6-98C6-117599D8ECFC}" destId="{837F952E-5BF8-4D22-98C6-3489BE0E3264}" srcOrd="4" destOrd="0" presId="urn:microsoft.com/office/officeart/2018/5/layout/CenteredIconLabelDescriptionList"/>
    <dgm:cxn modelId="{2BDC9766-5E87-4532-B6EA-B9CA880C5268}" type="presParOf" srcId="{6D483A0A-8205-4143-B0EB-89DEC7BD5B28}" destId="{147F9ECC-A522-4FF0-82F8-CD4A34261106}" srcOrd="5" destOrd="0" presId="urn:microsoft.com/office/officeart/2018/5/layout/CenteredIconLabelDescriptionList"/>
    <dgm:cxn modelId="{1BCA8432-8C15-4DAB-993E-BFD7D78D1F53}" type="presParOf" srcId="{6D483A0A-8205-4143-B0EB-89DEC7BD5B28}" destId="{9F7F6341-81E8-4FE1-8403-A84ED03C411C}" srcOrd="6" destOrd="0" presId="urn:microsoft.com/office/officeart/2018/5/layout/CenteredIconLabelDescriptionList"/>
    <dgm:cxn modelId="{C4199CF0-5539-4A28-B3EA-24E40A05672F}" type="presParOf" srcId="{9F7F6341-81E8-4FE1-8403-A84ED03C411C}" destId="{F83ABBE6-8D2A-4CE8-98F8-0069983E05BE}" srcOrd="0" destOrd="0" presId="urn:microsoft.com/office/officeart/2018/5/layout/CenteredIconLabelDescriptionList"/>
    <dgm:cxn modelId="{86C07E42-090D-4853-8F2C-83330A8CD797}" type="presParOf" srcId="{9F7F6341-81E8-4FE1-8403-A84ED03C411C}" destId="{0E9B004F-6E66-4B68-B912-27446DD1A1EF}" srcOrd="1" destOrd="0" presId="urn:microsoft.com/office/officeart/2018/5/layout/CenteredIconLabelDescriptionList"/>
    <dgm:cxn modelId="{9B35F70C-7EA3-4BC4-8E95-25D28D86FE4F}" type="presParOf" srcId="{9F7F6341-81E8-4FE1-8403-A84ED03C411C}" destId="{6B332BE3-32C5-4C93-867D-15E83909A041}" srcOrd="2" destOrd="0" presId="urn:microsoft.com/office/officeart/2018/5/layout/CenteredIconLabelDescriptionList"/>
    <dgm:cxn modelId="{FE8B1E24-3801-45B1-8C44-5444005B7E8A}" type="presParOf" srcId="{9F7F6341-81E8-4FE1-8403-A84ED03C411C}" destId="{3DC96D53-67F3-4C1B-A39A-73ED072F8AEC}" srcOrd="3" destOrd="0" presId="urn:microsoft.com/office/officeart/2018/5/layout/CenteredIconLabelDescriptionList"/>
    <dgm:cxn modelId="{F9A99C4B-CD33-4694-9885-BB82C68001B1}" type="presParOf" srcId="{9F7F6341-81E8-4FE1-8403-A84ED03C411C}" destId="{337B6619-640D-45E9-AFE5-FCD8C30B9792}"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AA918F-3191-4B10-B308-1DB60ED54128}" type="doc">
      <dgm:prSet loTypeId="urn:microsoft.com/office/officeart/2016/7/layout/RepeatingBendingProcessNew" loCatId="process" qsTypeId="urn:microsoft.com/office/officeart/2005/8/quickstyle/simple4" qsCatId="simple" csTypeId="urn:microsoft.com/office/officeart/2005/8/colors/colorful1" csCatId="colorful"/>
      <dgm:spPr/>
      <dgm:t>
        <a:bodyPr/>
        <a:lstStyle/>
        <a:p>
          <a:endParaRPr lang="en-US"/>
        </a:p>
      </dgm:t>
    </dgm:pt>
    <dgm:pt modelId="{3681C88D-E9D7-49A0-801A-3B1EE6052315}">
      <dgm:prSet/>
      <dgm:spPr/>
      <dgm:t>
        <a:bodyPr/>
        <a:lstStyle/>
        <a:p>
          <a:r>
            <a:rPr lang="en-US"/>
            <a:t>Telework flexibility </a:t>
          </a:r>
        </a:p>
      </dgm:t>
    </dgm:pt>
    <dgm:pt modelId="{1D9EF517-D386-421E-833C-EA5D10F8C213}" type="parTrans" cxnId="{C57EEB36-3F64-4371-860B-EE8B9696D1B8}">
      <dgm:prSet/>
      <dgm:spPr/>
      <dgm:t>
        <a:bodyPr/>
        <a:lstStyle/>
        <a:p>
          <a:endParaRPr lang="en-US"/>
        </a:p>
      </dgm:t>
    </dgm:pt>
    <dgm:pt modelId="{A32CF4EF-B8C8-482F-989B-662C7F0F3508}" type="sibTrans" cxnId="{C57EEB36-3F64-4371-860B-EE8B9696D1B8}">
      <dgm:prSet/>
      <dgm:spPr/>
      <dgm:t>
        <a:bodyPr/>
        <a:lstStyle/>
        <a:p>
          <a:endParaRPr lang="en-US"/>
        </a:p>
      </dgm:t>
    </dgm:pt>
    <dgm:pt modelId="{17379CDE-93DC-46CF-B3BF-B8B9BFD84C1F}">
      <dgm:prSet/>
      <dgm:spPr/>
      <dgm:t>
        <a:bodyPr/>
        <a:lstStyle/>
        <a:p>
          <a:r>
            <a:rPr lang="en-US"/>
            <a:t>Team building </a:t>
          </a:r>
        </a:p>
      </dgm:t>
    </dgm:pt>
    <dgm:pt modelId="{5F6ACF4B-BEAA-4A7D-A25C-801BD7188057}" type="parTrans" cxnId="{22DB2EEF-5CDA-4AB1-9AD7-71CC3FE6AF7F}">
      <dgm:prSet/>
      <dgm:spPr/>
      <dgm:t>
        <a:bodyPr/>
        <a:lstStyle/>
        <a:p>
          <a:endParaRPr lang="en-US"/>
        </a:p>
      </dgm:t>
    </dgm:pt>
    <dgm:pt modelId="{0070ED14-32F4-48E0-AA13-EEC038730542}" type="sibTrans" cxnId="{22DB2EEF-5CDA-4AB1-9AD7-71CC3FE6AF7F}">
      <dgm:prSet/>
      <dgm:spPr/>
      <dgm:t>
        <a:bodyPr/>
        <a:lstStyle/>
        <a:p>
          <a:endParaRPr lang="en-US"/>
        </a:p>
      </dgm:t>
    </dgm:pt>
    <dgm:pt modelId="{C015DB3F-EC8E-4FB2-83E1-1F3C66A15E7A}">
      <dgm:prSet/>
      <dgm:spPr/>
      <dgm:t>
        <a:bodyPr/>
        <a:lstStyle/>
        <a:p>
          <a:r>
            <a:rPr lang="en-US"/>
            <a:t>PAT team member of the week/month</a:t>
          </a:r>
        </a:p>
      </dgm:t>
    </dgm:pt>
    <dgm:pt modelId="{CEEEDFB5-5F46-4436-A7AB-FFB88593DDA6}" type="parTrans" cxnId="{E8273BCB-2E38-491D-8440-E95BC2FAC786}">
      <dgm:prSet/>
      <dgm:spPr/>
      <dgm:t>
        <a:bodyPr/>
        <a:lstStyle/>
        <a:p>
          <a:endParaRPr lang="en-US"/>
        </a:p>
      </dgm:t>
    </dgm:pt>
    <dgm:pt modelId="{15215DAE-8B5B-4032-8467-1E6B541D378E}" type="sibTrans" cxnId="{E8273BCB-2E38-491D-8440-E95BC2FAC786}">
      <dgm:prSet/>
      <dgm:spPr/>
      <dgm:t>
        <a:bodyPr/>
        <a:lstStyle/>
        <a:p>
          <a:endParaRPr lang="en-US"/>
        </a:p>
      </dgm:t>
    </dgm:pt>
    <dgm:pt modelId="{9416D599-6DE6-4B99-99B3-532244627684}">
      <dgm:prSet/>
      <dgm:spPr/>
      <dgm:t>
        <a:bodyPr/>
        <a:lstStyle/>
        <a:p>
          <a:r>
            <a:rPr lang="en-US"/>
            <a:t>Providing clear staff expectations</a:t>
          </a:r>
        </a:p>
      </dgm:t>
    </dgm:pt>
    <dgm:pt modelId="{5FD0DEE2-283D-437D-B29E-EB582F36A71D}" type="parTrans" cxnId="{ECB9EB81-3D50-4887-94C4-44C0D40F76DC}">
      <dgm:prSet/>
      <dgm:spPr/>
      <dgm:t>
        <a:bodyPr/>
        <a:lstStyle/>
        <a:p>
          <a:endParaRPr lang="en-US"/>
        </a:p>
      </dgm:t>
    </dgm:pt>
    <dgm:pt modelId="{E7C88981-0F76-49C5-A6B1-CC6693D11229}" type="sibTrans" cxnId="{ECB9EB81-3D50-4887-94C4-44C0D40F76DC}">
      <dgm:prSet/>
      <dgm:spPr/>
      <dgm:t>
        <a:bodyPr/>
        <a:lstStyle/>
        <a:p>
          <a:endParaRPr lang="en-US"/>
        </a:p>
      </dgm:t>
    </dgm:pt>
    <dgm:pt modelId="{76C87C71-3C4F-4152-9F42-E6BF3875F50D}">
      <dgm:prSet/>
      <dgm:spPr/>
      <dgm:t>
        <a:bodyPr/>
        <a:lstStyle/>
        <a:p>
          <a:r>
            <a:rPr lang="en-US"/>
            <a:t>Option for in person assistance</a:t>
          </a:r>
        </a:p>
      </dgm:t>
    </dgm:pt>
    <dgm:pt modelId="{454CF654-8B2E-4751-876B-582BA41AE4B3}" type="parTrans" cxnId="{EBABF422-D5C3-41E2-8BB3-3A7E8C4C31F1}">
      <dgm:prSet/>
      <dgm:spPr/>
      <dgm:t>
        <a:bodyPr/>
        <a:lstStyle/>
        <a:p>
          <a:endParaRPr lang="en-US"/>
        </a:p>
      </dgm:t>
    </dgm:pt>
    <dgm:pt modelId="{8875DE92-56C1-47C0-A628-ADD93AA8366C}" type="sibTrans" cxnId="{EBABF422-D5C3-41E2-8BB3-3A7E8C4C31F1}">
      <dgm:prSet/>
      <dgm:spPr/>
      <dgm:t>
        <a:bodyPr/>
        <a:lstStyle/>
        <a:p>
          <a:endParaRPr lang="en-US"/>
        </a:p>
      </dgm:t>
    </dgm:pt>
    <dgm:pt modelId="{FE234B3F-F39E-4CC6-94D2-E7FA9621102F}">
      <dgm:prSet/>
      <dgm:spPr/>
      <dgm:t>
        <a:bodyPr/>
        <a:lstStyle/>
        <a:p>
          <a:r>
            <a:rPr lang="en-US" dirty="0"/>
            <a:t>Clear processes and policies</a:t>
          </a:r>
        </a:p>
      </dgm:t>
    </dgm:pt>
    <dgm:pt modelId="{5DEA8F9F-BE5B-48D4-ABDC-E8E1ABDABE70}" type="parTrans" cxnId="{D0070EB7-5041-4A67-8270-1F9464C2967C}">
      <dgm:prSet/>
      <dgm:spPr/>
      <dgm:t>
        <a:bodyPr/>
        <a:lstStyle/>
        <a:p>
          <a:endParaRPr lang="en-US"/>
        </a:p>
      </dgm:t>
    </dgm:pt>
    <dgm:pt modelId="{583AB742-DF03-45A9-BC35-9EA38B852F68}" type="sibTrans" cxnId="{D0070EB7-5041-4A67-8270-1F9464C2967C}">
      <dgm:prSet/>
      <dgm:spPr/>
      <dgm:t>
        <a:bodyPr/>
        <a:lstStyle/>
        <a:p>
          <a:endParaRPr lang="en-US"/>
        </a:p>
      </dgm:t>
    </dgm:pt>
    <dgm:pt modelId="{5BDE733E-5B66-4CA5-824B-665204BE8962}">
      <dgm:prSet/>
      <dgm:spPr/>
      <dgm:t>
        <a:bodyPr/>
        <a:lstStyle/>
        <a:p>
          <a:r>
            <a:rPr lang="en-US"/>
            <a:t>Clear communication </a:t>
          </a:r>
        </a:p>
      </dgm:t>
    </dgm:pt>
    <dgm:pt modelId="{B4D2FC24-A712-4386-86E8-668BB1A55AD2}" type="parTrans" cxnId="{E09F35CE-F27D-41AD-846D-9C580BF7DEA5}">
      <dgm:prSet/>
      <dgm:spPr/>
      <dgm:t>
        <a:bodyPr/>
        <a:lstStyle/>
        <a:p>
          <a:endParaRPr lang="en-US"/>
        </a:p>
      </dgm:t>
    </dgm:pt>
    <dgm:pt modelId="{4EAFB6C0-2310-4A14-BAE9-5BA3F4E78ED5}" type="sibTrans" cxnId="{E09F35CE-F27D-41AD-846D-9C580BF7DEA5}">
      <dgm:prSet/>
      <dgm:spPr/>
      <dgm:t>
        <a:bodyPr/>
        <a:lstStyle/>
        <a:p>
          <a:endParaRPr lang="en-US"/>
        </a:p>
      </dgm:t>
    </dgm:pt>
    <dgm:pt modelId="{9E646A73-AC84-4178-A043-A7C9416BA8DE}" type="pres">
      <dgm:prSet presAssocID="{7BAA918F-3191-4B10-B308-1DB60ED54128}" presName="Name0" presStyleCnt="0">
        <dgm:presLayoutVars>
          <dgm:dir/>
          <dgm:resizeHandles val="exact"/>
        </dgm:presLayoutVars>
      </dgm:prSet>
      <dgm:spPr/>
    </dgm:pt>
    <dgm:pt modelId="{A31661B8-0E63-47B2-8B39-34C246D15507}" type="pres">
      <dgm:prSet presAssocID="{3681C88D-E9D7-49A0-801A-3B1EE6052315}" presName="node" presStyleLbl="node1" presStyleIdx="0" presStyleCnt="7">
        <dgm:presLayoutVars>
          <dgm:bulletEnabled val="1"/>
        </dgm:presLayoutVars>
      </dgm:prSet>
      <dgm:spPr/>
    </dgm:pt>
    <dgm:pt modelId="{9ABABF33-DFA7-45B0-81F2-0E02DCCD53C2}" type="pres">
      <dgm:prSet presAssocID="{A32CF4EF-B8C8-482F-989B-662C7F0F3508}" presName="sibTrans" presStyleLbl="sibTrans1D1" presStyleIdx="0" presStyleCnt="6"/>
      <dgm:spPr/>
    </dgm:pt>
    <dgm:pt modelId="{481DF8BB-DA99-43D6-A44C-42438532147F}" type="pres">
      <dgm:prSet presAssocID="{A32CF4EF-B8C8-482F-989B-662C7F0F3508}" presName="connectorText" presStyleLbl="sibTrans1D1" presStyleIdx="0" presStyleCnt="6"/>
      <dgm:spPr/>
    </dgm:pt>
    <dgm:pt modelId="{DFD9ED52-79D9-4E1D-BC52-CE7E78CCAD6B}" type="pres">
      <dgm:prSet presAssocID="{17379CDE-93DC-46CF-B3BF-B8B9BFD84C1F}" presName="node" presStyleLbl="node1" presStyleIdx="1" presStyleCnt="7">
        <dgm:presLayoutVars>
          <dgm:bulletEnabled val="1"/>
        </dgm:presLayoutVars>
      </dgm:prSet>
      <dgm:spPr/>
    </dgm:pt>
    <dgm:pt modelId="{71B6C092-E454-4D30-BC7B-6CDFD6F381D2}" type="pres">
      <dgm:prSet presAssocID="{0070ED14-32F4-48E0-AA13-EEC038730542}" presName="sibTrans" presStyleLbl="sibTrans1D1" presStyleIdx="1" presStyleCnt="6"/>
      <dgm:spPr/>
    </dgm:pt>
    <dgm:pt modelId="{7EBBDF23-92E5-4569-9AE2-4D34F6A29B97}" type="pres">
      <dgm:prSet presAssocID="{0070ED14-32F4-48E0-AA13-EEC038730542}" presName="connectorText" presStyleLbl="sibTrans1D1" presStyleIdx="1" presStyleCnt="6"/>
      <dgm:spPr/>
    </dgm:pt>
    <dgm:pt modelId="{418DCF89-B2A8-4557-A5FE-B0ED4022BB0D}" type="pres">
      <dgm:prSet presAssocID="{C015DB3F-EC8E-4FB2-83E1-1F3C66A15E7A}" presName="node" presStyleLbl="node1" presStyleIdx="2" presStyleCnt="7">
        <dgm:presLayoutVars>
          <dgm:bulletEnabled val="1"/>
        </dgm:presLayoutVars>
      </dgm:prSet>
      <dgm:spPr/>
    </dgm:pt>
    <dgm:pt modelId="{EC525436-32D5-4D8B-828A-DA6CF9BBF511}" type="pres">
      <dgm:prSet presAssocID="{15215DAE-8B5B-4032-8467-1E6B541D378E}" presName="sibTrans" presStyleLbl="sibTrans1D1" presStyleIdx="2" presStyleCnt="6"/>
      <dgm:spPr/>
    </dgm:pt>
    <dgm:pt modelId="{6D0CE28C-88DD-4547-A1FB-B2D3CA9A1498}" type="pres">
      <dgm:prSet presAssocID="{15215DAE-8B5B-4032-8467-1E6B541D378E}" presName="connectorText" presStyleLbl="sibTrans1D1" presStyleIdx="2" presStyleCnt="6"/>
      <dgm:spPr/>
    </dgm:pt>
    <dgm:pt modelId="{A9D01524-2E17-4F44-B8C7-B3F8242524B2}" type="pres">
      <dgm:prSet presAssocID="{9416D599-6DE6-4B99-99B3-532244627684}" presName="node" presStyleLbl="node1" presStyleIdx="3" presStyleCnt="7">
        <dgm:presLayoutVars>
          <dgm:bulletEnabled val="1"/>
        </dgm:presLayoutVars>
      </dgm:prSet>
      <dgm:spPr/>
    </dgm:pt>
    <dgm:pt modelId="{44F84CBE-AAD9-4492-A878-6F8DC2FC6B51}" type="pres">
      <dgm:prSet presAssocID="{E7C88981-0F76-49C5-A6B1-CC6693D11229}" presName="sibTrans" presStyleLbl="sibTrans1D1" presStyleIdx="3" presStyleCnt="6"/>
      <dgm:spPr/>
    </dgm:pt>
    <dgm:pt modelId="{B74A7073-5553-4C8A-8209-6D004CD1D729}" type="pres">
      <dgm:prSet presAssocID="{E7C88981-0F76-49C5-A6B1-CC6693D11229}" presName="connectorText" presStyleLbl="sibTrans1D1" presStyleIdx="3" presStyleCnt="6"/>
      <dgm:spPr/>
    </dgm:pt>
    <dgm:pt modelId="{C1630EE2-68E2-410A-9F6A-8367470642F4}" type="pres">
      <dgm:prSet presAssocID="{76C87C71-3C4F-4152-9F42-E6BF3875F50D}" presName="node" presStyleLbl="node1" presStyleIdx="4" presStyleCnt="7">
        <dgm:presLayoutVars>
          <dgm:bulletEnabled val="1"/>
        </dgm:presLayoutVars>
      </dgm:prSet>
      <dgm:spPr/>
    </dgm:pt>
    <dgm:pt modelId="{83EEA6FC-AD2D-4050-849E-ED7845EE7A23}" type="pres">
      <dgm:prSet presAssocID="{8875DE92-56C1-47C0-A628-ADD93AA8366C}" presName="sibTrans" presStyleLbl="sibTrans1D1" presStyleIdx="4" presStyleCnt="6"/>
      <dgm:spPr/>
    </dgm:pt>
    <dgm:pt modelId="{8394DDBF-8A9A-468D-BFE7-85A3E8EDDBCD}" type="pres">
      <dgm:prSet presAssocID="{8875DE92-56C1-47C0-A628-ADD93AA8366C}" presName="connectorText" presStyleLbl="sibTrans1D1" presStyleIdx="4" presStyleCnt="6"/>
      <dgm:spPr/>
    </dgm:pt>
    <dgm:pt modelId="{75A75F30-84A1-438B-97A8-576F8B6AEE53}" type="pres">
      <dgm:prSet presAssocID="{FE234B3F-F39E-4CC6-94D2-E7FA9621102F}" presName="node" presStyleLbl="node1" presStyleIdx="5" presStyleCnt="7">
        <dgm:presLayoutVars>
          <dgm:bulletEnabled val="1"/>
        </dgm:presLayoutVars>
      </dgm:prSet>
      <dgm:spPr/>
    </dgm:pt>
    <dgm:pt modelId="{C6820F74-7555-4FF3-B401-562D98F2C0E7}" type="pres">
      <dgm:prSet presAssocID="{583AB742-DF03-45A9-BC35-9EA38B852F68}" presName="sibTrans" presStyleLbl="sibTrans1D1" presStyleIdx="5" presStyleCnt="6"/>
      <dgm:spPr/>
    </dgm:pt>
    <dgm:pt modelId="{A590DD6F-45C9-476B-892D-BC2C22B66437}" type="pres">
      <dgm:prSet presAssocID="{583AB742-DF03-45A9-BC35-9EA38B852F68}" presName="connectorText" presStyleLbl="sibTrans1D1" presStyleIdx="5" presStyleCnt="6"/>
      <dgm:spPr/>
    </dgm:pt>
    <dgm:pt modelId="{1C67C1EF-B889-4241-BB12-84DA4C883B28}" type="pres">
      <dgm:prSet presAssocID="{5BDE733E-5B66-4CA5-824B-665204BE8962}" presName="node" presStyleLbl="node1" presStyleIdx="6" presStyleCnt="7">
        <dgm:presLayoutVars>
          <dgm:bulletEnabled val="1"/>
        </dgm:presLayoutVars>
      </dgm:prSet>
      <dgm:spPr/>
    </dgm:pt>
  </dgm:ptLst>
  <dgm:cxnLst>
    <dgm:cxn modelId="{247DD80B-6EC8-40F6-9896-D4FDA823F8EA}" type="presOf" srcId="{E7C88981-0F76-49C5-A6B1-CC6693D11229}" destId="{44F84CBE-AAD9-4492-A878-6F8DC2FC6B51}" srcOrd="0" destOrd="0" presId="urn:microsoft.com/office/officeart/2016/7/layout/RepeatingBendingProcessNew"/>
    <dgm:cxn modelId="{EBABF422-D5C3-41E2-8BB3-3A7E8C4C31F1}" srcId="{7BAA918F-3191-4B10-B308-1DB60ED54128}" destId="{76C87C71-3C4F-4152-9F42-E6BF3875F50D}" srcOrd="4" destOrd="0" parTransId="{454CF654-8B2E-4751-876B-582BA41AE4B3}" sibTransId="{8875DE92-56C1-47C0-A628-ADD93AA8366C}"/>
    <dgm:cxn modelId="{AE32B924-534F-4284-ACA8-B1B96ED00A2F}" type="presOf" srcId="{7BAA918F-3191-4B10-B308-1DB60ED54128}" destId="{9E646A73-AC84-4178-A043-A7C9416BA8DE}" srcOrd="0" destOrd="0" presId="urn:microsoft.com/office/officeart/2016/7/layout/RepeatingBendingProcessNew"/>
    <dgm:cxn modelId="{E3AABF36-C5FF-491E-98EF-582650B37CAD}" type="presOf" srcId="{8875DE92-56C1-47C0-A628-ADD93AA8366C}" destId="{8394DDBF-8A9A-468D-BFE7-85A3E8EDDBCD}" srcOrd="1" destOrd="0" presId="urn:microsoft.com/office/officeart/2016/7/layout/RepeatingBendingProcessNew"/>
    <dgm:cxn modelId="{C57EEB36-3F64-4371-860B-EE8B9696D1B8}" srcId="{7BAA918F-3191-4B10-B308-1DB60ED54128}" destId="{3681C88D-E9D7-49A0-801A-3B1EE6052315}" srcOrd="0" destOrd="0" parTransId="{1D9EF517-D386-421E-833C-EA5D10F8C213}" sibTransId="{A32CF4EF-B8C8-482F-989B-662C7F0F3508}"/>
    <dgm:cxn modelId="{B42F0F38-2F36-4DDB-A7DA-1B81CC149887}" type="presOf" srcId="{A32CF4EF-B8C8-482F-989B-662C7F0F3508}" destId="{9ABABF33-DFA7-45B0-81F2-0E02DCCD53C2}" srcOrd="0" destOrd="0" presId="urn:microsoft.com/office/officeart/2016/7/layout/RepeatingBendingProcessNew"/>
    <dgm:cxn modelId="{CC297F5C-A305-4D77-A635-5C717AA91A74}" type="presOf" srcId="{15215DAE-8B5B-4032-8467-1E6B541D378E}" destId="{EC525436-32D5-4D8B-828A-DA6CF9BBF511}" srcOrd="0" destOrd="0" presId="urn:microsoft.com/office/officeart/2016/7/layout/RepeatingBendingProcessNew"/>
    <dgm:cxn modelId="{BE89D35D-DA4B-4313-AE5B-047E26EA5B3D}" type="presOf" srcId="{5BDE733E-5B66-4CA5-824B-665204BE8962}" destId="{1C67C1EF-B889-4241-BB12-84DA4C883B28}" srcOrd="0" destOrd="0" presId="urn:microsoft.com/office/officeart/2016/7/layout/RepeatingBendingProcessNew"/>
    <dgm:cxn modelId="{376B9B61-2099-473C-A0CF-3B8B440CCC11}" type="presOf" srcId="{15215DAE-8B5B-4032-8467-1E6B541D378E}" destId="{6D0CE28C-88DD-4547-A1FB-B2D3CA9A1498}" srcOrd="1" destOrd="0" presId="urn:microsoft.com/office/officeart/2016/7/layout/RepeatingBendingProcessNew"/>
    <dgm:cxn modelId="{8E38C445-B633-46C0-BCA5-02F56E29A68E}" type="presOf" srcId="{0070ED14-32F4-48E0-AA13-EEC038730542}" destId="{71B6C092-E454-4D30-BC7B-6CDFD6F381D2}" srcOrd="0" destOrd="0" presId="urn:microsoft.com/office/officeart/2016/7/layout/RepeatingBendingProcessNew"/>
    <dgm:cxn modelId="{F82ECD56-2578-4956-B04C-18D49BC1C96C}" type="presOf" srcId="{9416D599-6DE6-4B99-99B3-532244627684}" destId="{A9D01524-2E17-4F44-B8C7-B3F8242524B2}" srcOrd="0" destOrd="0" presId="urn:microsoft.com/office/officeart/2016/7/layout/RepeatingBendingProcessNew"/>
    <dgm:cxn modelId="{CD0D5D7A-FC12-4892-B9CB-C1D51CD108C4}" type="presOf" srcId="{8875DE92-56C1-47C0-A628-ADD93AA8366C}" destId="{83EEA6FC-AD2D-4050-849E-ED7845EE7A23}" srcOrd="0" destOrd="0" presId="urn:microsoft.com/office/officeart/2016/7/layout/RepeatingBendingProcessNew"/>
    <dgm:cxn modelId="{ECB9EB81-3D50-4887-94C4-44C0D40F76DC}" srcId="{7BAA918F-3191-4B10-B308-1DB60ED54128}" destId="{9416D599-6DE6-4B99-99B3-532244627684}" srcOrd="3" destOrd="0" parTransId="{5FD0DEE2-283D-437D-B29E-EB582F36A71D}" sibTransId="{E7C88981-0F76-49C5-A6B1-CC6693D11229}"/>
    <dgm:cxn modelId="{5FB83F85-7564-43AC-9CFB-4CF4940DE46F}" type="presOf" srcId="{3681C88D-E9D7-49A0-801A-3B1EE6052315}" destId="{A31661B8-0E63-47B2-8B39-34C246D15507}" srcOrd="0" destOrd="0" presId="urn:microsoft.com/office/officeart/2016/7/layout/RepeatingBendingProcessNew"/>
    <dgm:cxn modelId="{8D979F86-B416-489E-80B4-7689B91876C3}" type="presOf" srcId="{583AB742-DF03-45A9-BC35-9EA38B852F68}" destId="{C6820F74-7555-4FF3-B401-562D98F2C0E7}" srcOrd="0" destOrd="0" presId="urn:microsoft.com/office/officeart/2016/7/layout/RepeatingBendingProcessNew"/>
    <dgm:cxn modelId="{D34FFEA6-453B-4A69-B161-B9E34B0AE997}" type="presOf" srcId="{17379CDE-93DC-46CF-B3BF-B8B9BFD84C1F}" destId="{DFD9ED52-79D9-4E1D-BC52-CE7E78CCAD6B}" srcOrd="0" destOrd="0" presId="urn:microsoft.com/office/officeart/2016/7/layout/RepeatingBendingProcessNew"/>
    <dgm:cxn modelId="{451C84AB-A30F-4E08-9295-7285462F7E3B}" type="presOf" srcId="{E7C88981-0F76-49C5-A6B1-CC6693D11229}" destId="{B74A7073-5553-4C8A-8209-6D004CD1D729}" srcOrd="1" destOrd="0" presId="urn:microsoft.com/office/officeart/2016/7/layout/RepeatingBendingProcessNew"/>
    <dgm:cxn modelId="{2D583DB4-75F0-4E71-A2BA-98A6114B0F5C}" type="presOf" srcId="{A32CF4EF-B8C8-482F-989B-662C7F0F3508}" destId="{481DF8BB-DA99-43D6-A44C-42438532147F}" srcOrd="1" destOrd="0" presId="urn:microsoft.com/office/officeart/2016/7/layout/RepeatingBendingProcessNew"/>
    <dgm:cxn modelId="{D0070EB7-5041-4A67-8270-1F9464C2967C}" srcId="{7BAA918F-3191-4B10-B308-1DB60ED54128}" destId="{FE234B3F-F39E-4CC6-94D2-E7FA9621102F}" srcOrd="5" destOrd="0" parTransId="{5DEA8F9F-BE5B-48D4-ABDC-E8E1ABDABE70}" sibTransId="{583AB742-DF03-45A9-BC35-9EA38B852F68}"/>
    <dgm:cxn modelId="{9C207BC8-23E7-4B12-A1D5-4524A2E3AF2D}" type="presOf" srcId="{C015DB3F-EC8E-4FB2-83E1-1F3C66A15E7A}" destId="{418DCF89-B2A8-4557-A5FE-B0ED4022BB0D}" srcOrd="0" destOrd="0" presId="urn:microsoft.com/office/officeart/2016/7/layout/RepeatingBendingProcessNew"/>
    <dgm:cxn modelId="{E8273BCB-2E38-491D-8440-E95BC2FAC786}" srcId="{7BAA918F-3191-4B10-B308-1DB60ED54128}" destId="{C015DB3F-EC8E-4FB2-83E1-1F3C66A15E7A}" srcOrd="2" destOrd="0" parTransId="{CEEEDFB5-5F46-4436-A7AB-FFB88593DDA6}" sibTransId="{15215DAE-8B5B-4032-8467-1E6B541D378E}"/>
    <dgm:cxn modelId="{E09F35CE-F27D-41AD-846D-9C580BF7DEA5}" srcId="{7BAA918F-3191-4B10-B308-1DB60ED54128}" destId="{5BDE733E-5B66-4CA5-824B-665204BE8962}" srcOrd="6" destOrd="0" parTransId="{B4D2FC24-A712-4386-86E8-668BB1A55AD2}" sibTransId="{4EAFB6C0-2310-4A14-BAE9-5BA3F4E78ED5}"/>
    <dgm:cxn modelId="{DE0B40DA-DC31-4976-91F7-829726B2E759}" type="presOf" srcId="{FE234B3F-F39E-4CC6-94D2-E7FA9621102F}" destId="{75A75F30-84A1-438B-97A8-576F8B6AEE53}" srcOrd="0" destOrd="0" presId="urn:microsoft.com/office/officeart/2016/7/layout/RepeatingBendingProcessNew"/>
    <dgm:cxn modelId="{B701A9DD-EB34-4450-8455-AF6A4B4E8974}" type="presOf" srcId="{583AB742-DF03-45A9-BC35-9EA38B852F68}" destId="{A590DD6F-45C9-476B-892D-BC2C22B66437}" srcOrd="1" destOrd="0" presId="urn:microsoft.com/office/officeart/2016/7/layout/RepeatingBendingProcessNew"/>
    <dgm:cxn modelId="{B49E33EC-32E9-421B-8BEB-75CDF2C7B223}" type="presOf" srcId="{76C87C71-3C4F-4152-9F42-E6BF3875F50D}" destId="{C1630EE2-68E2-410A-9F6A-8367470642F4}" srcOrd="0" destOrd="0" presId="urn:microsoft.com/office/officeart/2016/7/layout/RepeatingBendingProcessNew"/>
    <dgm:cxn modelId="{22DB2EEF-5CDA-4AB1-9AD7-71CC3FE6AF7F}" srcId="{7BAA918F-3191-4B10-B308-1DB60ED54128}" destId="{17379CDE-93DC-46CF-B3BF-B8B9BFD84C1F}" srcOrd="1" destOrd="0" parTransId="{5F6ACF4B-BEAA-4A7D-A25C-801BD7188057}" sibTransId="{0070ED14-32F4-48E0-AA13-EEC038730542}"/>
    <dgm:cxn modelId="{36433AF4-2120-4E6C-9DC6-7A11E7E60204}" type="presOf" srcId="{0070ED14-32F4-48E0-AA13-EEC038730542}" destId="{7EBBDF23-92E5-4569-9AE2-4D34F6A29B97}" srcOrd="1" destOrd="0" presId="urn:microsoft.com/office/officeart/2016/7/layout/RepeatingBendingProcessNew"/>
    <dgm:cxn modelId="{AC76418E-ACBA-4FD7-9037-55251054CB3D}" type="presParOf" srcId="{9E646A73-AC84-4178-A043-A7C9416BA8DE}" destId="{A31661B8-0E63-47B2-8B39-34C246D15507}" srcOrd="0" destOrd="0" presId="urn:microsoft.com/office/officeart/2016/7/layout/RepeatingBendingProcessNew"/>
    <dgm:cxn modelId="{4E8C9699-33F7-446C-9497-E7F84C2B9941}" type="presParOf" srcId="{9E646A73-AC84-4178-A043-A7C9416BA8DE}" destId="{9ABABF33-DFA7-45B0-81F2-0E02DCCD53C2}" srcOrd="1" destOrd="0" presId="urn:microsoft.com/office/officeart/2016/7/layout/RepeatingBendingProcessNew"/>
    <dgm:cxn modelId="{2123496A-D021-4BF9-B5A1-B4F0D67EFD2F}" type="presParOf" srcId="{9ABABF33-DFA7-45B0-81F2-0E02DCCD53C2}" destId="{481DF8BB-DA99-43D6-A44C-42438532147F}" srcOrd="0" destOrd="0" presId="urn:microsoft.com/office/officeart/2016/7/layout/RepeatingBendingProcessNew"/>
    <dgm:cxn modelId="{DBDCC2A4-2993-4137-BE6F-10AFE8E9616C}" type="presParOf" srcId="{9E646A73-AC84-4178-A043-A7C9416BA8DE}" destId="{DFD9ED52-79D9-4E1D-BC52-CE7E78CCAD6B}" srcOrd="2" destOrd="0" presId="urn:microsoft.com/office/officeart/2016/7/layout/RepeatingBendingProcessNew"/>
    <dgm:cxn modelId="{10013371-E661-40E8-AEF0-20ECC1DF8180}" type="presParOf" srcId="{9E646A73-AC84-4178-A043-A7C9416BA8DE}" destId="{71B6C092-E454-4D30-BC7B-6CDFD6F381D2}" srcOrd="3" destOrd="0" presId="urn:microsoft.com/office/officeart/2016/7/layout/RepeatingBendingProcessNew"/>
    <dgm:cxn modelId="{8FB23763-FB22-4838-BC84-A2E145221E90}" type="presParOf" srcId="{71B6C092-E454-4D30-BC7B-6CDFD6F381D2}" destId="{7EBBDF23-92E5-4569-9AE2-4D34F6A29B97}" srcOrd="0" destOrd="0" presId="urn:microsoft.com/office/officeart/2016/7/layout/RepeatingBendingProcessNew"/>
    <dgm:cxn modelId="{1A8D0D5D-5BA7-4B7F-9737-E88F4386F387}" type="presParOf" srcId="{9E646A73-AC84-4178-A043-A7C9416BA8DE}" destId="{418DCF89-B2A8-4557-A5FE-B0ED4022BB0D}" srcOrd="4" destOrd="0" presId="urn:microsoft.com/office/officeart/2016/7/layout/RepeatingBendingProcessNew"/>
    <dgm:cxn modelId="{E7E1A202-3097-40E7-96C4-F4EE7D8F4DD7}" type="presParOf" srcId="{9E646A73-AC84-4178-A043-A7C9416BA8DE}" destId="{EC525436-32D5-4D8B-828A-DA6CF9BBF511}" srcOrd="5" destOrd="0" presId="urn:microsoft.com/office/officeart/2016/7/layout/RepeatingBendingProcessNew"/>
    <dgm:cxn modelId="{E4245AE6-2554-485B-BD93-96040D96A2B2}" type="presParOf" srcId="{EC525436-32D5-4D8B-828A-DA6CF9BBF511}" destId="{6D0CE28C-88DD-4547-A1FB-B2D3CA9A1498}" srcOrd="0" destOrd="0" presId="urn:microsoft.com/office/officeart/2016/7/layout/RepeatingBendingProcessNew"/>
    <dgm:cxn modelId="{83CEF286-A8C6-491E-BA88-D4525A4F56C9}" type="presParOf" srcId="{9E646A73-AC84-4178-A043-A7C9416BA8DE}" destId="{A9D01524-2E17-4F44-B8C7-B3F8242524B2}" srcOrd="6" destOrd="0" presId="urn:microsoft.com/office/officeart/2016/7/layout/RepeatingBendingProcessNew"/>
    <dgm:cxn modelId="{BE0F39B6-AEF3-4E29-BD00-9A18E4E85129}" type="presParOf" srcId="{9E646A73-AC84-4178-A043-A7C9416BA8DE}" destId="{44F84CBE-AAD9-4492-A878-6F8DC2FC6B51}" srcOrd="7" destOrd="0" presId="urn:microsoft.com/office/officeart/2016/7/layout/RepeatingBendingProcessNew"/>
    <dgm:cxn modelId="{4C39CA56-7012-4DAD-8E89-896F94E0A074}" type="presParOf" srcId="{44F84CBE-AAD9-4492-A878-6F8DC2FC6B51}" destId="{B74A7073-5553-4C8A-8209-6D004CD1D729}" srcOrd="0" destOrd="0" presId="urn:microsoft.com/office/officeart/2016/7/layout/RepeatingBendingProcessNew"/>
    <dgm:cxn modelId="{F48DF760-1F46-4ABF-A8D3-A58D85A32B97}" type="presParOf" srcId="{9E646A73-AC84-4178-A043-A7C9416BA8DE}" destId="{C1630EE2-68E2-410A-9F6A-8367470642F4}" srcOrd="8" destOrd="0" presId="urn:microsoft.com/office/officeart/2016/7/layout/RepeatingBendingProcessNew"/>
    <dgm:cxn modelId="{12615C7D-D72B-4935-823B-53FB0A38C7DA}" type="presParOf" srcId="{9E646A73-AC84-4178-A043-A7C9416BA8DE}" destId="{83EEA6FC-AD2D-4050-849E-ED7845EE7A23}" srcOrd="9" destOrd="0" presId="urn:microsoft.com/office/officeart/2016/7/layout/RepeatingBendingProcessNew"/>
    <dgm:cxn modelId="{12F79915-B857-402B-875B-02823BF54624}" type="presParOf" srcId="{83EEA6FC-AD2D-4050-849E-ED7845EE7A23}" destId="{8394DDBF-8A9A-468D-BFE7-85A3E8EDDBCD}" srcOrd="0" destOrd="0" presId="urn:microsoft.com/office/officeart/2016/7/layout/RepeatingBendingProcessNew"/>
    <dgm:cxn modelId="{EC577B84-CC8E-4BA0-AB70-6CBD86517CFA}" type="presParOf" srcId="{9E646A73-AC84-4178-A043-A7C9416BA8DE}" destId="{75A75F30-84A1-438B-97A8-576F8B6AEE53}" srcOrd="10" destOrd="0" presId="urn:microsoft.com/office/officeart/2016/7/layout/RepeatingBendingProcessNew"/>
    <dgm:cxn modelId="{94BA37CA-F2A7-404E-BBCF-22B1A1A60661}" type="presParOf" srcId="{9E646A73-AC84-4178-A043-A7C9416BA8DE}" destId="{C6820F74-7555-4FF3-B401-562D98F2C0E7}" srcOrd="11" destOrd="0" presId="urn:microsoft.com/office/officeart/2016/7/layout/RepeatingBendingProcessNew"/>
    <dgm:cxn modelId="{7DDE202B-73BB-46E1-AE34-B3DB5333D1A4}" type="presParOf" srcId="{C6820F74-7555-4FF3-B401-562D98F2C0E7}" destId="{A590DD6F-45C9-476B-892D-BC2C22B66437}" srcOrd="0" destOrd="0" presId="urn:microsoft.com/office/officeart/2016/7/layout/RepeatingBendingProcessNew"/>
    <dgm:cxn modelId="{86DFE2DC-2C2E-468D-9E7B-56A1821F5919}" type="presParOf" srcId="{9E646A73-AC84-4178-A043-A7C9416BA8DE}" destId="{1C67C1EF-B889-4241-BB12-84DA4C883B28}" srcOrd="12"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4E5BEE-66EF-466E-853C-EC15D6146C87}"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E86B4334-1525-426C-97A5-499E0C85C2D2}">
      <dgm:prSet/>
      <dgm:spPr/>
      <dgm:t>
        <a:bodyPr/>
        <a:lstStyle/>
        <a:p>
          <a:pPr rtl="0">
            <a:lnSpc>
              <a:spcPct val="100000"/>
            </a:lnSpc>
          </a:pPr>
          <a:r>
            <a:rPr lang="en-US" dirty="0"/>
            <a:t>Collaborative partnerships with the United Domestic Workers union, County Board Aides, and </a:t>
          </a:r>
          <a:r>
            <a:rPr lang="en-US" dirty="0">
              <a:latin typeface="Garamond" panose="02020404030301010803"/>
            </a:rPr>
            <a:t>Riverside County IHSS Advisory Committee</a:t>
          </a:r>
          <a:endParaRPr lang="en-US" dirty="0"/>
        </a:p>
      </dgm:t>
    </dgm:pt>
    <dgm:pt modelId="{43DCC13D-3968-4E0D-87AD-DE24BFF4BCE2}" type="parTrans" cxnId="{8CF57F2C-41A7-42CD-A890-CA0E6CFD7B2B}">
      <dgm:prSet/>
      <dgm:spPr/>
      <dgm:t>
        <a:bodyPr/>
        <a:lstStyle/>
        <a:p>
          <a:endParaRPr lang="en-US"/>
        </a:p>
      </dgm:t>
    </dgm:pt>
    <dgm:pt modelId="{DEE83851-2670-4E69-A8F3-A5E4D755C328}" type="sibTrans" cxnId="{8CF57F2C-41A7-42CD-A890-CA0E6CFD7B2B}">
      <dgm:prSet/>
      <dgm:spPr/>
      <dgm:t>
        <a:bodyPr/>
        <a:lstStyle/>
        <a:p>
          <a:endParaRPr lang="en-US"/>
        </a:p>
      </dgm:t>
    </dgm:pt>
    <dgm:pt modelId="{6C68D7E3-540A-4D86-BC4D-F161FBDC4614}">
      <dgm:prSet/>
      <dgm:spPr/>
      <dgm:t>
        <a:bodyPr/>
        <a:lstStyle/>
        <a:p>
          <a:pPr rtl="0">
            <a:lnSpc>
              <a:spcPct val="100000"/>
            </a:lnSpc>
          </a:pPr>
          <a:r>
            <a:rPr lang="en-US"/>
            <a:t>Operations and </a:t>
          </a:r>
          <a:r>
            <a:rPr lang="en-US">
              <a:latin typeface="Garamond" panose="02020404030301010803"/>
            </a:rPr>
            <a:t>Intake</a:t>
          </a:r>
          <a:r>
            <a:rPr lang="en-US"/>
            <a:t> </a:t>
          </a:r>
          <a:r>
            <a:rPr lang="en-US">
              <a:latin typeface="Garamond" panose="02020404030301010803"/>
            </a:rPr>
            <a:t>Flyers </a:t>
          </a:r>
          <a:endParaRPr lang="en-US"/>
        </a:p>
      </dgm:t>
    </dgm:pt>
    <dgm:pt modelId="{D67F721B-513E-411F-BCD4-AC5B3FE8142E}" type="parTrans" cxnId="{3A1E38E3-4CF4-40B2-B945-7AB6FC7D4538}">
      <dgm:prSet/>
      <dgm:spPr/>
      <dgm:t>
        <a:bodyPr/>
        <a:lstStyle/>
        <a:p>
          <a:endParaRPr lang="en-US"/>
        </a:p>
      </dgm:t>
    </dgm:pt>
    <dgm:pt modelId="{A6AC3519-60A2-42E3-9AF0-EA60FB46453A}" type="sibTrans" cxnId="{3A1E38E3-4CF4-40B2-B945-7AB6FC7D4538}">
      <dgm:prSet/>
      <dgm:spPr/>
      <dgm:t>
        <a:bodyPr/>
        <a:lstStyle/>
        <a:p>
          <a:endParaRPr lang="en-US"/>
        </a:p>
      </dgm:t>
    </dgm:pt>
    <dgm:pt modelId="{D06F21A6-C03F-4A4F-AB97-EF88A2932836}">
      <dgm:prSet/>
      <dgm:spPr/>
      <dgm:t>
        <a:bodyPr/>
        <a:lstStyle/>
        <a:p>
          <a:pPr>
            <a:lnSpc>
              <a:spcPct val="100000"/>
            </a:lnSpc>
          </a:pPr>
          <a:r>
            <a:rPr lang="en-US"/>
            <a:t>Public Authority</a:t>
          </a:r>
        </a:p>
      </dgm:t>
    </dgm:pt>
    <dgm:pt modelId="{891BB7FC-086D-494F-BE58-DC8BBBCEFAA8}" type="parTrans" cxnId="{2A1DAACD-F69F-4EB8-8A0C-B43E148EFDFC}">
      <dgm:prSet/>
      <dgm:spPr/>
      <dgm:t>
        <a:bodyPr/>
        <a:lstStyle/>
        <a:p>
          <a:endParaRPr lang="en-US"/>
        </a:p>
      </dgm:t>
    </dgm:pt>
    <dgm:pt modelId="{51175202-B950-4B2F-A344-C6CD6A605BBE}" type="sibTrans" cxnId="{2A1DAACD-F69F-4EB8-8A0C-B43E148EFDFC}">
      <dgm:prSet/>
      <dgm:spPr/>
      <dgm:t>
        <a:bodyPr/>
        <a:lstStyle/>
        <a:p>
          <a:endParaRPr lang="en-US"/>
        </a:p>
      </dgm:t>
    </dgm:pt>
    <dgm:pt modelId="{6DF26569-C243-41A0-8F39-98346565E357}" type="pres">
      <dgm:prSet presAssocID="{554E5BEE-66EF-466E-853C-EC15D6146C87}" presName="root" presStyleCnt="0">
        <dgm:presLayoutVars>
          <dgm:dir/>
          <dgm:resizeHandles val="exact"/>
        </dgm:presLayoutVars>
      </dgm:prSet>
      <dgm:spPr/>
    </dgm:pt>
    <dgm:pt modelId="{F75EEC63-2720-4650-851D-55384AFD8A91}" type="pres">
      <dgm:prSet presAssocID="{E86B4334-1525-426C-97A5-499E0C85C2D2}" presName="compNode" presStyleCnt="0"/>
      <dgm:spPr/>
    </dgm:pt>
    <dgm:pt modelId="{28968322-CEA4-4CB3-B4C8-343BB6EB7A19}" type="pres">
      <dgm:prSet presAssocID="{E86B4334-1525-426C-97A5-499E0C85C2D2}" presName="bgRect" presStyleLbl="bgShp" presStyleIdx="0" presStyleCnt="3"/>
      <dgm:spPr/>
    </dgm:pt>
    <dgm:pt modelId="{0D8AB082-78CB-4004-ABF8-1B183AE33A08}" type="pres">
      <dgm:prSet presAssocID="{E86B4334-1525-426C-97A5-499E0C85C2D2}"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F2370509-45EB-4721-B2CE-0CA838D8D67E}" type="pres">
      <dgm:prSet presAssocID="{E86B4334-1525-426C-97A5-499E0C85C2D2}" presName="spaceRect" presStyleCnt="0"/>
      <dgm:spPr/>
    </dgm:pt>
    <dgm:pt modelId="{129CB173-6554-4942-8F3D-188E0CBAA918}" type="pres">
      <dgm:prSet presAssocID="{E86B4334-1525-426C-97A5-499E0C85C2D2}" presName="parTx" presStyleLbl="revTx" presStyleIdx="0" presStyleCnt="3">
        <dgm:presLayoutVars>
          <dgm:chMax val="0"/>
          <dgm:chPref val="0"/>
        </dgm:presLayoutVars>
      </dgm:prSet>
      <dgm:spPr/>
    </dgm:pt>
    <dgm:pt modelId="{3DDC3CE5-9406-4B0C-AB25-2A86C094A1CB}" type="pres">
      <dgm:prSet presAssocID="{DEE83851-2670-4E69-A8F3-A5E4D755C328}" presName="sibTrans" presStyleCnt="0"/>
      <dgm:spPr/>
    </dgm:pt>
    <dgm:pt modelId="{5388E920-8499-4759-8D18-213A5D91AA0A}" type="pres">
      <dgm:prSet presAssocID="{6C68D7E3-540A-4D86-BC4D-F161FBDC4614}" presName="compNode" presStyleCnt="0"/>
      <dgm:spPr/>
    </dgm:pt>
    <dgm:pt modelId="{31FDE6F1-31D3-4369-B1BC-52C6215A3215}" type="pres">
      <dgm:prSet presAssocID="{6C68D7E3-540A-4D86-BC4D-F161FBDC4614}" presName="bgRect" presStyleLbl="bgShp" presStyleIdx="1" presStyleCnt="3"/>
      <dgm:spPr/>
    </dgm:pt>
    <dgm:pt modelId="{3293819D-925A-4DD1-AC26-2BE7BBB6A990}" type="pres">
      <dgm:prSet presAssocID="{6C68D7E3-540A-4D86-BC4D-F161FBDC4614}"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D9CB0837-4250-444F-A6E4-B7E9D5CC7003}" type="pres">
      <dgm:prSet presAssocID="{6C68D7E3-540A-4D86-BC4D-F161FBDC4614}" presName="spaceRect" presStyleCnt="0"/>
      <dgm:spPr/>
    </dgm:pt>
    <dgm:pt modelId="{0BA80E65-51A9-4115-A3D1-7799233671B1}" type="pres">
      <dgm:prSet presAssocID="{6C68D7E3-540A-4D86-BC4D-F161FBDC4614}" presName="parTx" presStyleLbl="revTx" presStyleIdx="1" presStyleCnt="3">
        <dgm:presLayoutVars>
          <dgm:chMax val="0"/>
          <dgm:chPref val="0"/>
        </dgm:presLayoutVars>
      </dgm:prSet>
      <dgm:spPr/>
    </dgm:pt>
    <dgm:pt modelId="{E9874539-0646-4116-A3CF-138E7F57BE26}" type="pres">
      <dgm:prSet presAssocID="{A6AC3519-60A2-42E3-9AF0-EA60FB46453A}" presName="sibTrans" presStyleCnt="0"/>
      <dgm:spPr/>
    </dgm:pt>
    <dgm:pt modelId="{482993E9-9E50-4C94-A622-439BD5A2AFBF}" type="pres">
      <dgm:prSet presAssocID="{D06F21A6-C03F-4A4F-AB97-EF88A2932836}" presName="compNode" presStyleCnt="0"/>
      <dgm:spPr/>
    </dgm:pt>
    <dgm:pt modelId="{4DC6B8D3-1C2B-4BDE-9D14-DE9365B12582}" type="pres">
      <dgm:prSet presAssocID="{D06F21A6-C03F-4A4F-AB97-EF88A2932836}" presName="bgRect" presStyleLbl="bgShp" presStyleIdx="2" presStyleCnt="3"/>
      <dgm:spPr/>
    </dgm:pt>
    <dgm:pt modelId="{F7C33522-C59F-4F80-AAEF-0A1B7EA280E1}" type="pres">
      <dgm:prSet presAssocID="{D06F21A6-C03F-4A4F-AB97-EF88A2932836}"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47DD3EB5-2B9E-4228-9D97-72A5B306478B}" type="pres">
      <dgm:prSet presAssocID="{D06F21A6-C03F-4A4F-AB97-EF88A2932836}" presName="spaceRect" presStyleCnt="0"/>
      <dgm:spPr/>
    </dgm:pt>
    <dgm:pt modelId="{F4DC7841-D351-40A8-AD6A-A444D8D68480}" type="pres">
      <dgm:prSet presAssocID="{D06F21A6-C03F-4A4F-AB97-EF88A2932836}" presName="parTx" presStyleLbl="revTx" presStyleIdx="2" presStyleCnt="3">
        <dgm:presLayoutVars>
          <dgm:chMax val="0"/>
          <dgm:chPref val="0"/>
        </dgm:presLayoutVars>
      </dgm:prSet>
      <dgm:spPr/>
    </dgm:pt>
  </dgm:ptLst>
  <dgm:cxnLst>
    <dgm:cxn modelId="{329BF514-65B2-4475-9617-77AD27F580BB}" type="presOf" srcId="{6C68D7E3-540A-4D86-BC4D-F161FBDC4614}" destId="{0BA80E65-51A9-4115-A3D1-7799233671B1}" srcOrd="0" destOrd="0" presId="urn:microsoft.com/office/officeart/2018/2/layout/IconVerticalSolidList"/>
    <dgm:cxn modelId="{8CF57F2C-41A7-42CD-A890-CA0E6CFD7B2B}" srcId="{554E5BEE-66EF-466E-853C-EC15D6146C87}" destId="{E86B4334-1525-426C-97A5-499E0C85C2D2}" srcOrd="0" destOrd="0" parTransId="{43DCC13D-3968-4E0D-87AD-DE24BFF4BCE2}" sibTransId="{DEE83851-2670-4E69-A8F3-A5E4D755C328}"/>
    <dgm:cxn modelId="{AEA0DC7F-C11E-4F87-9B4B-73BC64644FF7}" type="presOf" srcId="{E86B4334-1525-426C-97A5-499E0C85C2D2}" destId="{129CB173-6554-4942-8F3D-188E0CBAA918}" srcOrd="0" destOrd="0" presId="urn:microsoft.com/office/officeart/2018/2/layout/IconVerticalSolidList"/>
    <dgm:cxn modelId="{D13D23BD-358F-4C9E-927B-C072BCCFDCD5}" type="presOf" srcId="{554E5BEE-66EF-466E-853C-EC15D6146C87}" destId="{6DF26569-C243-41A0-8F39-98346565E357}" srcOrd="0" destOrd="0" presId="urn:microsoft.com/office/officeart/2018/2/layout/IconVerticalSolidList"/>
    <dgm:cxn modelId="{2A1DAACD-F69F-4EB8-8A0C-B43E148EFDFC}" srcId="{554E5BEE-66EF-466E-853C-EC15D6146C87}" destId="{D06F21A6-C03F-4A4F-AB97-EF88A2932836}" srcOrd="2" destOrd="0" parTransId="{891BB7FC-086D-494F-BE58-DC8BBBCEFAA8}" sibTransId="{51175202-B950-4B2F-A344-C6CD6A605BBE}"/>
    <dgm:cxn modelId="{80287DD1-1503-4CF4-BB37-824D8502DCD8}" type="presOf" srcId="{D06F21A6-C03F-4A4F-AB97-EF88A2932836}" destId="{F4DC7841-D351-40A8-AD6A-A444D8D68480}" srcOrd="0" destOrd="0" presId="urn:microsoft.com/office/officeart/2018/2/layout/IconVerticalSolidList"/>
    <dgm:cxn modelId="{3A1E38E3-4CF4-40B2-B945-7AB6FC7D4538}" srcId="{554E5BEE-66EF-466E-853C-EC15D6146C87}" destId="{6C68D7E3-540A-4D86-BC4D-F161FBDC4614}" srcOrd="1" destOrd="0" parTransId="{D67F721B-513E-411F-BCD4-AC5B3FE8142E}" sibTransId="{A6AC3519-60A2-42E3-9AF0-EA60FB46453A}"/>
    <dgm:cxn modelId="{C0626DCD-5FDB-45B5-8579-35B1729966E9}" type="presParOf" srcId="{6DF26569-C243-41A0-8F39-98346565E357}" destId="{F75EEC63-2720-4650-851D-55384AFD8A91}" srcOrd="0" destOrd="0" presId="urn:microsoft.com/office/officeart/2018/2/layout/IconVerticalSolidList"/>
    <dgm:cxn modelId="{72CAF9BC-B6D5-4912-8FCE-042A85E4683A}" type="presParOf" srcId="{F75EEC63-2720-4650-851D-55384AFD8A91}" destId="{28968322-CEA4-4CB3-B4C8-343BB6EB7A19}" srcOrd="0" destOrd="0" presId="urn:microsoft.com/office/officeart/2018/2/layout/IconVerticalSolidList"/>
    <dgm:cxn modelId="{36F684E8-6B28-4240-99FF-6204044C827C}" type="presParOf" srcId="{F75EEC63-2720-4650-851D-55384AFD8A91}" destId="{0D8AB082-78CB-4004-ABF8-1B183AE33A08}" srcOrd="1" destOrd="0" presId="urn:microsoft.com/office/officeart/2018/2/layout/IconVerticalSolidList"/>
    <dgm:cxn modelId="{1AA127B7-F739-4F6A-AF51-BAA6E5E6B4ED}" type="presParOf" srcId="{F75EEC63-2720-4650-851D-55384AFD8A91}" destId="{F2370509-45EB-4721-B2CE-0CA838D8D67E}" srcOrd="2" destOrd="0" presId="urn:microsoft.com/office/officeart/2018/2/layout/IconVerticalSolidList"/>
    <dgm:cxn modelId="{ACC0DFEC-729B-433F-9159-2BA5D5437996}" type="presParOf" srcId="{F75EEC63-2720-4650-851D-55384AFD8A91}" destId="{129CB173-6554-4942-8F3D-188E0CBAA918}" srcOrd="3" destOrd="0" presId="urn:microsoft.com/office/officeart/2018/2/layout/IconVerticalSolidList"/>
    <dgm:cxn modelId="{AB5B549E-A567-4C9C-8A3C-C4AE6CBFA023}" type="presParOf" srcId="{6DF26569-C243-41A0-8F39-98346565E357}" destId="{3DDC3CE5-9406-4B0C-AB25-2A86C094A1CB}" srcOrd="1" destOrd="0" presId="urn:microsoft.com/office/officeart/2018/2/layout/IconVerticalSolidList"/>
    <dgm:cxn modelId="{A6BE7F22-361A-43B0-9013-70404D9D3C78}" type="presParOf" srcId="{6DF26569-C243-41A0-8F39-98346565E357}" destId="{5388E920-8499-4759-8D18-213A5D91AA0A}" srcOrd="2" destOrd="0" presId="urn:microsoft.com/office/officeart/2018/2/layout/IconVerticalSolidList"/>
    <dgm:cxn modelId="{B9CD36EE-9635-419E-B3F9-6572207423D3}" type="presParOf" srcId="{5388E920-8499-4759-8D18-213A5D91AA0A}" destId="{31FDE6F1-31D3-4369-B1BC-52C6215A3215}" srcOrd="0" destOrd="0" presId="urn:microsoft.com/office/officeart/2018/2/layout/IconVerticalSolidList"/>
    <dgm:cxn modelId="{07F7A184-89A8-4A67-BD98-FACD4336301C}" type="presParOf" srcId="{5388E920-8499-4759-8D18-213A5D91AA0A}" destId="{3293819D-925A-4DD1-AC26-2BE7BBB6A990}" srcOrd="1" destOrd="0" presId="urn:microsoft.com/office/officeart/2018/2/layout/IconVerticalSolidList"/>
    <dgm:cxn modelId="{F0F54BA8-1B3E-41F9-A624-31E3BBA21FE3}" type="presParOf" srcId="{5388E920-8499-4759-8D18-213A5D91AA0A}" destId="{D9CB0837-4250-444F-A6E4-B7E9D5CC7003}" srcOrd="2" destOrd="0" presId="urn:microsoft.com/office/officeart/2018/2/layout/IconVerticalSolidList"/>
    <dgm:cxn modelId="{C6F92AA7-BBE1-4065-97BF-D2B6E8AB949B}" type="presParOf" srcId="{5388E920-8499-4759-8D18-213A5D91AA0A}" destId="{0BA80E65-51A9-4115-A3D1-7799233671B1}" srcOrd="3" destOrd="0" presId="urn:microsoft.com/office/officeart/2018/2/layout/IconVerticalSolidList"/>
    <dgm:cxn modelId="{832D5C9E-421A-4559-9B10-8BEC5820B206}" type="presParOf" srcId="{6DF26569-C243-41A0-8F39-98346565E357}" destId="{E9874539-0646-4116-A3CF-138E7F57BE26}" srcOrd="3" destOrd="0" presId="urn:microsoft.com/office/officeart/2018/2/layout/IconVerticalSolidList"/>
    <dgm:cxn modelId="{A1592205-2AA1-4F07-9910-C801C045EFF5}" type="presParOf" srcId="{6DF26569-C243-41A0-8F39-98346565E357}" destId="{482993E9-9E50-4C94-A622-439BD5A2AFBF}" srcOrd="4" destOrd="0" presId="urn:microsoft.com/office/officeart/2018/2/layout/IconVerticalSolidList"/>
    <dgm:cxn modelId="{808BAE87-0525-40E4-9C54-3161981DEE6A}" type="presParOf" srcId="{482993E9-9E50-4C94-A622-439BD5A2AFBF}" destId="{4DC6B8D3-1C2B-4BDE-9D14-DE9365B12582}" srcOrd="0" destOrd="0" presId="urn:microsoft.com/office/officeart/2018/2/layout/IconVerticalSolidList"/>
    <dgm:cxn modelId="{8B6362B3-4F74-4106-BBAA-CFD3A2B83AA4}" type="presParOf" srcId="{482993E9-9E50-4C94-A622-439BD5A2AFBF}" destId="{F7C33522-C59F-4F80-AAEF-0A1B7EA280E1}" srcOrd="1" destOrd="0" presId="urn:microsoft.com/office/officeart/2018/2/layout/IconVerticalSolidList"/>
    <dgm:cxn modelId="{6FCC3BE9-6FA4-4426-9643-799E7167CFF2}" type="presParOf" srcId="{482993E9-9E50-4C94-A622-439BD5A2AFBF}" destId="{47DD3EB5-2B9E-4228-9D97-72A5B306478B}" srcOrd="2" destOrd="0" presId="urn:microsoft.com/office/officeart/2018/2/layout/IconVerticalSolidList"/>
    <dgm:cxn modelId="{18D2A809-0BBD-4701-8D13-C7124B2806E1}" type="presParOf" srcId="{482993E9-9E50-4C94-A622-439BD5A2AFBF}" destId="{F4DC7841-D351-40A8-AD6A-A444D8D6848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5FBC406-54BE-4AC4-8A47-0D57FD07E9E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EC09EFB2-994C-4B56-89AB-DDBD21A10F7B}">
      <dgm:prSet/>
      <dgm:spPr/>
      <dgm:t>
        <a:bodyPr/>
        <a:lstStyle/>
        <a:p>
          <a:pPr rtl="0"/>
          <a:r>
            <a:rPr lang="en-US" dirty="0">
              <a:latin typeface="Garamond" panose="02020404030301010803"/>
            </a:rPr>
            <a:t>Started</a:t>
          </a:r>
          <a:r>
            <a:rPr lang="en-US" dirty="0"/>
            <a:t> with 20% of providers </a:t>
          </a:r>
          <a:r>
            <a:rPr lang="en-US" dirty="0">
              <a:latin typeface="Garamond" panose="02020404030301010803"/>
            </a:rPr>
            <a:t>present</a:t>
          </a:r>
          <a:r>
            <a:rPr lang="en-US" dirty="0"/>
            <a:t> at intake</a:t>
          </a:r>
          <a:r>
            <a:rPr lang="en-US" dirty="0">
              <a:latin typeface="Garamond" panose="02020404030301010803"/>
            </a:rPr>
            <a:t> </a:t>
          </a:r>
          <a:r>
            <a:rPr lang="en-US" dirty="0"/>
            <a:t> - I</a:t>
          </a:r>
          <a:r>
            <a:rPr lang="en-US" dirty="0">
              <a:latin typeface="Garamond" panose="02020404030301010803"/>
            </a:rPr>
            <a:t>ncreased</a:t>
          </a:r>
          <a:r>
            <a:rPr lang="en-US" dirty="0"/>
            <a:t> to 80%</a:t>
          </a:r>
        </a:p>
      </dgm:t>
    </dgm:pt>
    <dgm:pt modelId="{4C77F298-6384-4527-A733-86A018DF59AE}" type="parTrans" cxnId="{82298062-4D42-4A60-BA32-D4845751A7E1}">
      <dgm:prSet/>
      <dgm:spPr/>
      <dgm:t>
        <a:bodyPr/>
        <a:lstStyle/>
        <a:p>
          <a:endParaRPr lang="en-US"/>
        </a:p>
      </dgm:t>
    </dgm:pt>
    <dgm:pt modelId="{1DFEB40B-512B-4FE5-9D41-73919EBF42D9}" type="sibTrans" cxnId="{82298062-4D42-4A60-BA32-D4845751A7E1}">
      <dgm:prSet/>
      <dgm:spPr/>
      <dgm:t>
        <a:bodyPr/>
        <a:lstStyle/>
        <a:p>
          <a:endParaRPr lang="en-US"/>
        </a:p>
      </dgm:t>
    </dgm:pt>
    <dgm:pt modelId="{A215A2BC-8EA4-4371-B163-F07F141EF9CA}">
      <dgm:prSet/>
      <dgm:spPr/>
      <dgm:t>
        <a:bodyPr/>
        <a:lstStyle/>
        <a:p>
          <a:pPr rtl="0"/>
          <a:r>
            <a:rPr lang="en-US" dirty="0"/>
            <a:t>Between 90-100% of productivity</a:t>
          </a:r>
          <a:r>
            <a:rPr lang="en-US" dirty="0">
              <a:latin typeface="Garamond" panose="02020404030301010803"/>
            </a:rPr>
            <a:t> for staff</a:t>
          </a:r>
          <a:endParaRPr lang="en-US" dirty="0"/>
        </a:p>
      </dgm:t>
    </dgm:pt>
    <dgm:pt modelId="{6473FA04-BF94-44C6-BCB2-01AEE4BC17E4}" type="parTrans" cxnId="{ACC01958-213A-4D40-B006-9934DF7891D4}">
      <dgm:prSet/>
      <dgm:spPr/>
      <dgm:t>
        <a:bodyPr/>
        <a:lstStyle/>
        <a:p>
          <a:endParaRPr lang="en-US"/>
        </a:p>
      </dgm:t>
    </dgm:pt>
    <dgm:pt modelId="{09563D0E-DF20-43E6-A3A1-F3C29222DCE4}" type="sibTrans" cxnId="{ACC01958-213A-4D40-B006-9934DF7891D4}">
      <dgm:prSet/>
      <dgm:spPr/>
      <dgm:t>
        <a:bodyPr/>
        <a:lstStyle/>
        <a:p>
          <a:endParaRPr lang="en-US"/>
        </a:p>
      </dgm:t>
    </dgm:pt>
    <dgm:pt modelId="{4EDC3F3D-266E-4BAA-A6EF-C6F27B9743E6}">
      <dgm:prSet/>
      <dgm:spPr/>
      <dgm:t>
        <a:bodyPr/>
        <a:lstStyle/>
        <a:p>
          <a:pPr rtl="0"/>
          <a:r>
            <a:rPr lang="en-US" dirty="0"/>
            <a:t>Elimination of the backlog of unlinked providers</a:t>
          </a:r>
          <a:r>
            <a:rPr lang="en-US" dirty="0">
              <a:latin typeface="Garamond" panose="02020404030301010803"/>
            </a:rPr>
            <a:t> </a:t>
          </a:r>
          <a:endParaRPr lang="en-US" dirty="0"/>
        </a:p>
      </dgm:t>
    </dgm:pt>
    <dgm:pt modelId="{6CC8C947-4930-4388-A527-8EB189799EC5}" type="parTrans" cxnId="{F3E4CF67-C2AE-4C4A-B1F3-2E24F4FF172C}">
      <dgm:prSet/>
      <dgm:spPr/>
      <dgm:t>
        <a:bodyPr/>
        <a:lstStyle/>
        <a:p>
          <a:endParaRPr lang="en-US"/>
        </a:p>
      </dgm:t>
    </dgm:pt>
    <dgm:pt modelId="{640DEED7-EB5B-4A54-B1B4-3B23AC1EBA72}" type="sibTrans" cxnId="{F3E4CF67-C2AE-4C4A-B1F3-2E24F4FF172C}">
      <dgm:prSet/>
      <dgm:spPr/>
      <dgm:t>
        <a:bodyPr/>
        <a:lstStyle/>
        <a:p>
          <a:endParaRPr lang="en-US"/>
        </a:p>
      </dgm:t>
    </dgm:pt>
    <dgm:pt modelId="{A14EF56A-78B9-4AA0-9BBD-A87C21D384B1}">
      <dgm:prSet/>
      <dgm:spPr/>
      <dgm:t>
        <a:bodyPr/>
        <a:lstStyle/>
        <a:p>
          <a:pPr rtl="0"/>
          <a:r>
            <a:rPr lang="en-US" dirty="0">
              <a:latin typeface="Garamond" panose="02020404030301010803"/>
            </a:rPr>
            <a:t>Riverside County IHSS Advisory Committee</a:t>
          </a:r>
          <a:r>
            <a:rPr lang="en-US" dirty="0"/>
            <a:t> feedback</a:t>
          </a:r>
        </a:p>
      </dgm:t>
    </dgm:pt>
    <dgm:pt modelId="{6407AEF8-96BB-4143-9315-030E2AFAFF1D}" type="parTrans" cxnId="{0F49057C-8416-4091-B12B-BFA877DDAA4E}">
      <dgm:prSet/>
      <dgm:spPr/>
      <dgm:t>
        <a:bodyPr/>
        <a:lstStyle/>
        <a:p>
          <a:endParaRPr lang="en-US"/>
        </a:p>
      </dgm:t>
    </dgm:pt>
    <dgm:pt modelId="{0AEC22FC-350D-4F2E-885E-9A378591AEFD}" type="sibTrans" cxnId="{0F49057C-8416-4091-B12B-BFA877DDAA4E}">
      <dgm:prSet/>
      <dgm:spPr/>
      <dgm:t>
        <a:bodyPr/>
        <a:lstStyle/>
        <a:p>
          <a:endParaRPr lang="en-US"/>
        </a:p>
      </dgm:t>
    </dgm:pt>
    <dgm:pt modelId="{72E2F5A2-B015-4A03-A769-E37BCEB3C5B8}">
      <dgm:prSet/>
      <dgm:spPr/>
      <dgm:t>
        <a:bodyPr/>
        <a:lstStyle/>
        <a:p>
          <a:r>
            <a:rPr lang="en-US" dirty="0"/>
            <a:t>Increase of new registry providers for Public Authority</a:t>
          </a:r>
        </a:p>
      </dgm:t>
    </dgm:pt>
    <dgm:pt modelId="{4024E2EC-E54F-43CC-A85E-FD7F4BE28E17}" type="parTrans" cxnId="{93E92D84-C171-48C8-BE78-E74FF075C4E3}">
      <dgm:prSet/>
      <dgm:spPr/>
      <dgm:t>
        <a:bodyPr/>
        <a:lstStyle/>
        <a:p>
          <a:endParaRPr lang="en-US"/>
        </a:p>
      </dgm:t>
    </dgm:pt>
    <dgm:pt modelId="{52A750AF-9613-4251-899F-476A9DB6F57A}" type="sibTrans" cxnId="{93E92D84-C171-48C8-BE78-E74FF075C4E3}">
      <dgm:prSet/>
      <dgm:spPr/>
      <dgm:t>
        <a:bodyPr/>
        <a:lstStyle/>
        <a:p>
          <a:endParaRPr lang="en-US"/>
        </a:p>
      </dgm:t>
    </dgm:pt>
    <dgm:pt modelId="{3A1BDBCF-0433-47B4-B072-19ED1FE6D69C}">
      <dgm:prSet/>
      <dgm:spPr/>
      <dgm:t>
        <a:bodyPr/>
        <a:lstStyle/>
        <a:p>
          <a:r>
            <a:rPr lang="en-US" dirty="0" err="1"/>
            <a:t>NACo</a:t>
          </a:r>
          <a:r>
            <a:rPr lang="en-US" dirty="0"/>
            <a:t> Award</a:t>
          </a:r>
        </a:p>
      </dgm:t>
    </dgm:pt>
    <dgm:pt modelId="{A7DD4E7C-DB7F-45FE-BE4C-5BE0B169B787}" type="parTrans" cxnId="{0E754BCF-6CA1-4F08-BD2A-E664FD16AC26}">
      <dgm:prSet/>
      <dgm:spPr/>
      <dgm:t>
        <a:bodyPr/>
        <a:lstStyle/>
        <a:p>
          <a:endParaRPr lang="en-US"/>
        </a:p>
      </dgm:t>
    </dgm:pt>
    <dgm:pt modelId="{B73AD068-740B-49E6-9FFB-AF131F70DDEC}" type="sibTrans" cxnId="{0E754BCF-6CA1-4F08-BD2A-E664FD16AC26}">
      <dgm:prSet/>
      <dgm:spPr/>
      <dgm:t>
        <a:bodyPr/>
        <a:lstStyle/>
        <a:p>
          <a:endParaRPr lang="en-US"/>
        </a:p>
      </dgm:t>
    </dgm:pt>
    <dgm:pt modelId="{5BD33C36-F725-404B-9903-181DADA853BA}" type="pres">
      <dgm:prSet presAssocID="{F5FBC406-54BE-4AC4-8A47-0D57FD07E9EC}" presName="linear" presStyleCnt="0">
        <dgm:presLayoutVars>
          <dgm:animLvl val="lvl"/>
          <dgm:resizeHandles val="exact"/>
        </dgm:presLayoutVars>
      </dgm:prSet>
      <dgm:spPr/>
    </dgm:pt>
    <dgm:pt modelId="{90306F3D-E970-4BB4-913F-1E84B80AD7E6}" type="pres">
      <dgm:prSet presAssocID="{EC09EFB2-994C-4B56-89AB-DDBD21A10F7B}" presName="parentText" presStyleLbl="node1" presStyleIdx="0" presStyleCnt="6">
        <dgm:presLayoutVars>
          <dgm:chMax val="0"/>
          <dgm:bulletEnabled val="1"/>
        </dgm:presLayoutVars>
      </dgm:prSet>
      <dgm:spPr/>
    </dgm:pt>
    <dgm:pt modelId="{16356156-55CF-4D29-9510-6F15ABF7A975}" type="pres">
      <dgm:prSet presAssocID="{1DFEB40B-512B-4FE5-9D41-73919EBF42D9}" presName="spacer" presStyleCnt="0"/>
      <dgm:spPr/>
    </dgm:pt>
    <dgm:pt modelId="{B2C623A3-748A-4ABA-9E34-6F37C33AEAD0}" type="pres">
      <dgm:prSet presAssocID="{A215A2BC-8EA4-4371-B163-F07F141EF9CA}" presName="parentText" presStyleLbl="node1" presStyleIdx="1" presStyleCnt="6">
        <dgm:presLayoutVars>
          <dgm:chMax val="0"/>
          <dgm:bulletEnabled val="1"/>
        </dgm:presLayoutVars>
      </dgm:prSet>
      <dgm:spPr/>
    </dgm:pt>
    <dgm:pt modelId="{1D723115-7C30-43D1-90B3-0389CD68169E}" type="pres">
      <dgm:prSet presAssocID="{09563D0E-DF20-43E6-A3A1-F3C29222DCE4}" presName="spacer" presStyleCnt="0"/>
      <dgm:spPr/>
    </dgm:pt>
    <dgm:pt modelId="{71E4BAF2-C009-440B-8D54-B23E6335FD30}" type="pres">
      <dgm:prSet presAssocID="{4EDC3F3D-266E-4BAA-A6EF-C6F27B9743E6}" presName="parentText" presStyleLbl="node1" presStyleIdx="2" presStyleCnt="6">
        <dgm:presLayoutVars>
          <dgm:chMax val="0"/>
          <dgm:bulletEnabled val="1"/>
        </dgm:presLayoutVars>
      </dgm:prSet>
      <dgm:spPr/>
    </dgm:pt>
    <dgm:pt modelId="{6C770891-B84E-4E3F-9D9A-510569CA2A28}" type="pres">
      <dgm:prSet presAssocID="{640DEED7-EB5B-4A54-B1B4-3B23AC1EBA72}" presName="spacer" presStyleCnt="0"/>
      <dgm:spPr/>
    </dgm:pt>
    <dgm:pt modelId="{C75A28AE-AC69-4AF2-A7DD-0A2516547E0A}" type="pres">
      <dgm:prSet presAssocID="{A14EF56A-78B9-4AA0-9BBD-A87C21D384B1}" presName="parentText" presStyleLbl="node1" presStyleIdx="3" presStyleCnt="6">
        <dgm:presLayoutVars>
          <dgm:chMax val="0"/>
          <dgm:bulletEnabled val="1"/>
        </dgm:presLayoutVars>
      </dgm:prSet>
      <dgm:spPr/>
    </dgm:pt>
    <dgm:pt modelId="{3CAAB6A3-12E7-407B-BAF6-0C6E26BF7143}" type="pres">
      <dgm:prSet presAssocID="{0AEC22FC-350D-4F2E-885E-9A378591AEFD}" presName="spacer" presStyleCnt="0"/>
      <dgm:spPr/>
    </dgm:pt>
    <dgm:pt modelId="{C89AD842-A99B-4298-988A-D435891FE079}" type="pres">
      <dgm:prSet presAssocID="{72E2F5A2-B015-4A03-A769-E37BCEB3C5B8}" presName="parentText" presStyleLbl="node1" presStyleIdx="4" presStyleCnt="6">
        <dgm:presLayoutVars>
          <dgm:chMax val="0"/>
          <dgm:bulletEnabled val="1"/>
        </dgm:presLayoutVars>
      </dgm:prSet>
      <dgm:spPr/>
    </dgm:pt>
    <dgm:pt modelId="{603AC1F4-D349-41B6-A97C-D066C0E63299}" type="pres">
      <dgm:prSet presAssocID="{52A750AF-9613-4251-899F-476A9DB6F57A}" presName="spacer" presStyleCnt="0"/>
      <dgm:spPr/>
    </dgm:pt>
    <dgm:pt modelId="{4EB6BEE0-527C-466B-B989-D6D711C9FD08}" type="pres">
      <dgm:prSet presAssocID="{3A1BDBCF-0433-47B4-B072-19ED1FE6D69C}" presName="parentText" presStyleLbl="node1" presStyleIdx="5" presStyleCnt="6">
        <dgm:presLayoutVars>
          <dgm:chMax val="0"/>
          <dgm:bulletEnabled val="1"/>
        </dgm:presLayoutVars>
      </dgm:prSet>
      <dgm:spPr/>
    </dgm:pt>
  </dgm:ptLst>
  <dgm:cxnLst>
    <dgm:cxn modelId="{82D12024-2F38-497D-9B35-9BD0D57126E3}" type="presOf" srcId="{A215A2BC-8EA4-4371-B163-F07F141EF9CA}" destId="{B2C623A3-748A-4ABA-9E34-6F37C33AEAD0}" srcOrd="0" destOrd="0" presId="urn:microsoft.com/office/officeart/2005/8/layout/vList2"/>
    <dgm:cxn modelId="{C68D0638-D1D0-4A25-B03E-D6288063F9AF}" type="presOf" srcId="{EC09EFB2-994C-4B56-89AB-DDBD21A10F7B}" destId="{90306F3D-E970-4BB4-913F-1E84B80AD7E6}" srcOrd="0" destOrd="0" presId="urn:microsoft.com/office/officeart/2005/8/layout/vList2"/>
    <dgm:cxn modelId="{82298062-4D42-4A60-BA32-D4845751A7E1}" srcId="{F5FBC406-54BE-4AC4-8A47-0D57FD07E9EC}" destId="{EC09EFB2-994C-4B56-89AB-DDBD21A10F7B}" srcOrd="0" destOrd="0" parTransId="{4C77F298-6384-4527-A733-86A018DF59AE}" sibTransId="{1DFEB40B-512B-4FE5-9D41-73919EBF42D9}"/>
    <dgm:cxn modelId="{F3E4CF67-C2AE-4C4A-B1F3-2E24F4FF172C}" srcId="{F5FBC406-54BE-4AC4-8A47-0D57FD07E9EC}" destId="{4EDC3F3D-266E-4BAA-A6EF-C6F27B9743E6}" srcOrd="2" destOrd="0" parTransId="{6CC8C947-4930-4388-A527-8EB189799EC5}" sibTransId="{640DEED7-EB5B-4A54-B1B4-3B23AC1EBA72}"/>
    <dgm:cxn modelId="{ACC01958-213A-4D40-B006-9934DF7891D4}" srcId="{F5FBC406-54BE-4AC4-8A47-0D57FD07E9EC}" destId="{A215A2BC-8EA4-4371-B163-F07F141EF9CA}" srcOrd="1" destOrd="0" parTransId="{6473FA04-BF94-44C6-BCB2-01AEE4BC17E4}" sibTransId="{09563D0E-DF20-43E6-A3A1-F3C29222DCE4}"/>
    <dgm:cxn modelId="{2AEC0C5A-16B0-4433-99A6-1BB1F0D08183}" type="presOf" srcId="{72E2F5A2-B015-4A03-A769-E37BCEB3C5B8}" destId="{C89AD842-A99B-4298-988A-D435891FE079}" srcOrd="0" destOrd="0" presId="urn:microsoft.com/office/officeart/2005/8/layout/vList2"/>
    <dgm:cxn modelId="{0F49057C-8416-4091-B12B-BFA877DDAA4E}" srcId="{F5FBC406-54BE-4AC4-8A47-0D57FD07E9EC}" destId="{A14EF56A-78B9-4AA0-9BBD-A87C21D384B1}" srcOrd="3" destOrd="0" parTransId="{6407AEF8-96BB-4143-9315-030E2AFAFF1D}" sibTransId="{0AEC22FC-350D-4F2E-885E-9A378591AEFD}"/>
    <dgm:cxn modelId="{93E92D84-C171-48C8-BE78-E74FF075C4E3}" srcId="{F5FBC406-54BE-4AC4-8A47-0D57FD07E9EC}" destId="{72E2F5A2-B015-4A03-A769-E37BCEB3C5B8}" srcOrd="4" destOrd="0" parTransId="{4024E2EC-E54F-43CC-A85E-FD7F4BE28E17}" sibTransId="{52A750AF-9613-4251-899F-476A9DB6F57A}"/>
    <dgm:cxn modelId="{97BE5CA1-378F-4E26-8CE7-646499E89659}" type="presOf" srcId="{A14EF56A-78B9-4AA0-9BBD-A87C21D384B1}" destId="{C75A28AE-AC69-4AF2-A7DD-0A2516547E0A}" srcOrd="0" destOrd="0" presId="urn:microsoft.com/office/officeart/2005/8/layout/vList2"/>
    <dgm:cxn modelId="{D67A85B5-6951-4320-AB53-F527A118ABDF}" type="presOf" srcId="{3A1BDBCF-0433-47B4-B072-19ED1FE6D69C}" destId="{4EB6BEE0-527C-466B-B989-D6D711C9FD08}" srcOrd="0" destOrd="0" presId="urn:microsoft.com/office/officeart/2005/8/layout/vList2"/>
    <dgm:cxn modelId="{0389CBBE-81B1-4578-B572-DDFA6F3F8A75}" type="presOf" srcId="{F5FBC406-54BE-4AC4-8A47-0D57FD07E9EC}" destId="{5BD33C36-F725-404B-9903-181DADA853BA}" srcOrd="0" destOrd="0" presId="urn:microsoft.com/office/officeart/2005/8/layout/vList2"/>
    <dgm:cxn modelId="{0E754BCF-6CA1-4F08-BD2A-E664FD16AC26}" srcId="{F5FBC406-54BE-4AC4-8A47-0D57FD07E9EC}" destId="{3A1BDBCF-0433-47B4-B072-19ED1FE6D69C}" srcOrd="5" destOrd="0" parTransId="{A7DD4E7C-DB7F-45FE-BE4C-5BE0B169B787}" sibTransId="{B73AD068-740B-49E6-9FFB-AF131F70DDEC}"/>
    <dgm:cxn modelId="{FB8364D8-787F-477B-AFFF-6015961BCE39}" type="presOf" srcId="{4EDC3F3D-266E-4BAA-A6EF-C6F27B9743E6}" destId="{71E4BAF2-C009-440B-8D54-B23E6335FD30}" srcOrd="0" destOrd="0" presId="urn:microsoft.com/office/officeart/2005/8/layout/vList2"/>
    <dgm:cxn modelId="{C9D87C4B-599B-4004-A70E-8BA60568DF66}" type="presParOf" srcId="{5BD33C36-F725-404B-9903-181DADA853BA}" destId="{90306F3D-E970-4BB4-913F-1E84B80AD7E6}" srcOrd="0" destOrd="0" presId="urn:microsoft.com/office/officeart/2005/8/layout/vList2"/>
    <dgm:cxn modelId="{0E029DAC-5D3F-46F6-968D-FD86A135C694}" type="presParOf" srcId="{5BD33C36-F725-404B-9903-181DADA853BA}" destId="{16356156-55CF-4D29-9510-6F15ABF7A975}" srcOrd="1" destOrd="0" presId="urn:microsoft.com/office/officeart/2005/8/layout/vList2"/>
    <dgm:cxn modelId="{BE6A8375-28FF-463F-A556-118D7878CAA2}" type="presParOf" srcId="{5BD33C36-F725-404B-9903-181DADA853BA}" destId="{B2C623A3-748A-4ABA-9E34-6F37C33AEAD0}" srcOrd="2" destOrd="0" presId="urn:microsoft.com/office/officeart/2005/8/layout/vList2"/>
    <dgm:cxn modelId="{B555C905-76F0-459E-9C6B-75D191B7FC01}" type="presParOf" srcId="{5BD33C36-F725-404B-9903-181DADA853BA}" destId="{1D723115-7C30-43D1-90B3-0389CD68169E}" srcOrd="3" destOrd="0" presId="urn:microsoft.com/office/officeart/2005/8/layout/vList2"/>
    <dgm:cxn modelId="{3169CAB0-8ACF-48BE-8B61-F87F24EEE09D}" type="presParOf" srcId="{5BD33C36-F725-404B-9903-181DADA853BA}" destId="{71E4BAF2-C009-440B-8D54-B23E6335FD30}" srcOrd="4" destOrd="0" presId="urn:microsoft.com/office/officeart/2005/8/layout/vList2"/>
    <dgm:cxn modelId="{877E4FA8-029E-4F6E-AD9B-429E9244A693}" type="presParOf" srcId="{5BD33C36-F725-404B-9903-181DADA853BA}" destId="{6C770891-B84E-4E3F-9D9A-510569CA2A28}" srcOrd="5" destOrd="0" presId="urn:microsoft.com/office/officeart/2005/8/layout/vList2"/>
    <dgm:cxn modelId="{ADB27497-27E5-4CAA-85F5-A9506257E918}" type="presParOf" srcId="{5BD33C36-F725-404B-9903-181DADA853BA}" destId="{C75A28AE-AC69-4AF2-A7DD-0A2516547E0A}" srcOrd="6" destOrd="0" presId="urn:microsoft.com/office/officeart/2005/8/layout/vList2"/>
    <dgm:cxn modelId="{47E073BC-12B4-4BCE-8642-F67A28564640}" type="presParOf" srcId="{5BD33C36-F725-404B-9903-181DADA853BA}" destId="{3CAAB6A3-12E7-407B-BAF6-0C6E26BF7143}" srcOrd="7" destOrd="0" presId="urn:microsoft.com/office/officeart/2005/8/layout/vList2"/>
    <dgm:cxn modelId="{F284C267-A775-4A87-B2AE-65FD8ED65B19}" type="presParOf" srcId="{5BD33C36-F725-404B-9903-181DADA853BA}" destId="{C89AD842-A99B-4298-988A-D435891FE079}" srcOrd="8" destOrd="0" presId="urn:microsoft.com/office/officeart/2005/8/layout/vList2"/>
    <dgm:cxn modelId="{3CFF7574-B3FC-4802-9507-B6FFBC3F5F16}" type="presParOf" srcId="{5BD33C36-F725-404B-9903-181DADA853BA}" destId="{603AC1F4-D349-41B6-A97C-D066C0E63299}" srcOrd="9" destOrd="0" presId="urn:microsoft.com/office/officeart/2005/8/layout/vList2"/>
    <dgm:cxn modelId="{0139966A-4F08-4C2E-AD66-AB2134931FF4}" type="presParOf" srcId="{5BD33C36-F725-404B-9903-181DADA853BA}" destId="{4EB6BEE0-527C-466B-B989-D6D711C9FD08}"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69DD81E-DFAE-4016-8BF5-B8A376EE807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E40D1DC-35C7-4DCA-B51B-6E4DC88DF8AD}">
      <dgm:prSet/>
      <dgm:spPr/>
      <dgm:t>
        <a:bodyPr/>
        <a:lstStyle/>
        <a:p>
          <a:r>
            <a:rPr lang="en-US" dirty="0"/>
            <a:t>The demand for providers surged in part due to an increase in our aging population.</a:t>
          </a:r>
        </a:p>
      </dgm:t>
    </dgm:pt>
    <dgm:pt modelId="{F2208B9B-01CE-4ADF-B59C-0616126C2E4F}" type="parTrans" cxnId="{783E6AF7-D78B-4392-8349-B4A9AA883394}">
      <dgm:prSet/>
      <dgm:spPr/>
      <dgm:t>
        <a:bodyPr/>
        <a:lstStyle/>
        <a:p>
          <a:endParaRPr lang="en-US"/>
        </a:p>
      </dgm:t>
    </dgm:pt>
    <dgm:pt modelId="{51E20674-B71D-4889-A8BE-A876E7F998F2}" type="sibTrans" cxnId="{783E6AF7-D78B-4392-8349-B4A9AA883394}">
      <dgm:prSet/>
      <dgm:spPr/>
      <dgm:t>
        <a:bodyPr/>
        <a:lstStyle/>
        <a:p>
          <a:endParaRPr lang="en-US"/>
        </a:p>
      </dgm:t>
    </dgm:pt>
    <dgm:pt modelId="{67E2FD67-5760-45A4-BF71-6EAEB0F6389B}">
      <dgm:prSet/>
      <dgm:spPr/>
      <dgm:t>
        <a:bodyPr/>
        <a:lstStyle/>
        <a:p>
          <a:r>
            <a:rPr lang="en-US" dirty="0"/>
            <a:t>Enrollment procedures, processes, and pain points were addressed by using Lean </a:t>
          </a:r>
          <a:r>
            <a:rPr lang="en-US" dirty="0">
              <a:latin typeface="Garamond" panose="02020404030301010803"/>
            </a:rPr>
            <a:t>Six</a:t>
          </a:r>
          <a:r>
            <a:rPr lang="en-US" dirty="0"/>
            <a:t> </a:t>
          </a:r>
          <a:r>
            <a:rPr lang="en-US" dirty="0">
              <a:latin typeface="Garamond" panose="02020404030301010803"/>
            </a:rPr>
            <a:t>Sigma</a:t>
          </a:r>
          <a:r>
            <a:rPr lang="en-US" dirty="0"/>
            <a:t> to </a:t>
          </a:r>
          <a:r>
            <a:rPr lang="en-US" dirty="0">
              <a:latin typeface="Garamond" panose="02020404030301010803"/>
            </a:rPr>
            <a:t>outline and streamline the</a:t>
          </a:r>
          <a:r>
            <a:rPr lang="en-US" dirty="0"/>
            <a:t> process,</a:t>
          </a:r>
          <a:r>
            <a:rPr lang="en-US" dirty="0">
              <a:latin typeface="Garamond" panose="02020404030301010803"/>
            </a:rPr>
            <a:t> which resulted in</a:t>
          </a:r>
          <a:r>
            <a:rPr lang="en-US" dirty="0"/>
            <a:t> the Provider Assistance Team (PAT</a:t>
          </a:r>
          <a:r>
            <a:rPr lang="en-US" dirty="0">
              <a:latin typeface="Garamond" panose="02020404030301010803"/>
            </a:rPr>
            <a:t>)</a:t>
          </a:r>
          <a:r>
            <a:rPr lang="en-US" dirty="0"/>
            <a:t> </a:t>
          </a:r>
        </a:p>
      </dgm:t>
    </dgm:pt>
    <dgm:pt modelId="{0011B3E8-67E1-4696-A3C4-5BB4517C6177}" type="parTrans" cxnId="{58933E5A-A4A0-4F22-A917-34704D69896E}">
      <dgm:prSet/>
      <dgm:spPr/>
      <dgm:t>
        <a:bodyPr/>
        <a:lstStyle/>
        <a:p>
          <a:endParaRPr lang="en-US"/>
        </a:p>
      </dgm:t>
    </dgm:pt>
    <dgm:pt modelId="{D190E830-3528-4EB0-8FCE-8CA4CA0127F8}" type="sibTrans" cxnId="{58933E5A-A4A0-4F22-A917-34704D69896E}">
      <dgm:prSet/>
      <dgm:spPr/>
      <dgm:t>
        <a:bodyPr/>
        <a:lstStyle/>
        <a:p>
          <a:endParaRPr lang="en-US"/>
        </a:p>
      </dgm:t>
    </dgm:pt>
    <dgm:pt modelId="{AD0E343E-60BE-45B5-B7F2-1E3001D40E80}">
      <dgm:prSet/>
      <dgm:spPr/>
      <dgm:t>
        <a:bodyPr/>
        <a:lstStyle/>
        <a:p>
          <a:r>
            <a:rPr lang="en-US" dirty="0"/>
            <a:t>The use of technology increased our ability to reach and link a larger number of providers.</a:t>
          </a:r>
        </a:p>
      </dgm:t>
    </dgm:pt>
    <dgm:pt modelId="{F115B9F0-0B30-4B75-A18F-A24B9B4D3B43}" type="parTrans" cxnId="{71AC3909-70E4-4278-B8FE-8299407081DF}">
      <dgm:prSet/>
      <dgm:spPr/>
      <dgm:t>
        <a:bodyPr/>
        <a:lstStyle/>
        <a:p>
          <a:endParaRPr lang="en-US"/>
        </a:p>
      </dgm:t>
    </dgm:pt>
    <dgm:pt modelId="{5A1A0471-810C-421F-9637-13EB9FCBFC57}" type="sibTrans" cxnId="{71AC3909-70E4-4278-B8FE-8299407081DF}">
      <dgm:prSet/>
      <dgm:spPr/>
      <dgm:t>
        <a:bodyPr/>
        <a:lstStyle/>
        <a:p>
          <a:endParaRPr lang="en-US"/>
        </a:p>
      </dgm:t>
    </dgm:pt>
    <dgm:pt modelId="{6C6CF70F-E797-4D73-B322-7D431726C4DF}">
      <dgm:prSet/>
      <dgm:spPr/>
      <dgm:t>
        <a:bodyPr/>
        <a:lstStyle/>
        <a:p>
          <a:r>
            <a:rPr lang="en-US" dirty="0">
              <a:latin typeface="Garamond" panose="02020404030301010803"/>
            </a:rPr>
            <a:t>Collaboration</a:t>
          </a:r>
          <a:r>
            <a:rPr lang="en-US" dirty="0"/>
            <a:t> both within the Department, and outside to Community Partners, is important and </a:t>
          </a:r>
          <a:r>
            <a:rPr lang="en-US" dirty="0">
              <a:latin typeface="Garamond" panose="02020404030301010803"/>
            </a:rPr>
            <a:t>contributed</a:t>
          </a:r>
          <a:r>
            <a:rPr lang="en-US" dirty="0"/>
            <a:t> to the success of the project.</a:t>
          </a:r>
        </a:p>
      </dgm:t>
    </dgm:pt>
    <dgm:pt modelId="{AB24146B-B2DF-4061-968A-BF93E32226DC}" type="parTrans" cxnId="{9F607B36-E84D-4A7B-9021-83A1A604F7B2}">
      <dgm:prSet/>
      <dgm:spPr/>
      <dgm:t>
        <a:bodyPr/>
        <a:lstStyle/>
        <a:p>
          <a:endParaRPr lang="en-US"/>
        </a:p>
      </dgm:t>
    </dgm:pt>
    <dgm:pt modelId="{478AC210-55BF-4379-8A3B-92E1DDE35F0C}" type="sibTrans" cxnId="{9F607B36-E84D-4A7B-9021-83A1A604F7B2}">
      <dgm:prSet/>
      <dgm:spPr/>
      <dgm:t>
        <a:bodyPr/>
        <a:lstStyle/>
        <a:p>
          <a:endParaRPr lang="en-US"/>
        </a:p>
      </dgm:t>
    </dgm:pt>
    <dgm:pt modelId="{0659F411-F08E-4B66-99C8-28B5D8DA81F7}">
      <dgm:prSet/>
      <dgm:spPr/>
      <dgm:t>
        <a:bodyPr/>
        <a:lstStyle/>
        <a:p>
          <a:pPr rtl="0"/>
          <a:r>
            <a:rPr lang="en-US" dirty="0"/>
            <a:t>Quickly and appropriately linked providers help ensure the safety </a:t>
          </a:r>
          <a:r>
            <a:rPr lang="en-US" dirty="0">
              <a:latin typeface="Garamond" panose="02020404030301010803"/>
            </a:rPr>
            <a:t>of our</a:t>
          </a:r>
          <a:r>
            <a:rPr lang="en-US" dirty="0"/>
            <a:t> customers.  As such, it is our highest priority</a:t>
          </a:r>
          <a:r>
            <a:rPr lang="en-US" dirty="0">
              <a:latin typeface="Garamond" panose="02020404030301010803"/>
            </a:rPr>
            <a:t>.</a:t>
          </a:r>
          <a:endParaRPr lang="en-US" dirty="0"/>
        </a:p>
      </dgm:t>
    </dgm:pt>
    <dgm:pt modelId="{F6056582-20D5-4AE1-971B-6B7B03BF4AD0}" type="parTrans" cxnId="{9341DF51-4636-4943-89E3-9674E20D78A1}">
      <dgm:prSet/>
      <dgm:spPr/>
      <dgm:t>
        <a:bodyPr/>
        <a:lstStyle/>
        <a:p>
          <a:endParaRPr lang="en-US"/>
        </a:p>
      </dgm:t>
    </dgm:pt>
    <dgm:pt modelId="{A5FA078F-63D9-402B-81FC-1267CB06B742}" type="sibTrans" cxnId="{9341DF51-4636-4943-89E3-9674E20D78A1}">
      <dgm:prSet/>
      <dgm:spPr/>
      <dgm:t>
        <a:bodyPr/>
        <a:lstStyle/>
        <a:p>
          <a:endParaRPr lang="en-US"/>
        </a:p>
      </dgm:t>
    </dgm:pt>
    <dgm:pt modelId="{EE913917-8172-4645-8BD3-9B5A383A776C}" type="pres">
      <dgm:prSet presAssocID="{B69DD81E-DFAE-4016-8BF5-B8A376EE8078}" presName="linear" presStyleCnt="0">
        <dgm:presLayoutVars>
          <dgm:animLvl val="lvl"/>
          <dgm:resizeHandles val="exact"/>
        </dgm:presLayoutVars>
      </dgm:prSet>
      <dgm:spPr/>
    </dgm:pt>
    <dgm:pt modelId="{9F42953A-21AA-49A9-839E-CC72C17F8354}" type="pres">
      <dgm:prSet presAssocID="{5E40D1DC-35C7-4DCA-B51B-6E4DC88DF8AD}" presName="parentText" presStyleLbl="node1" presStyleIdx="0" presStyleCnt="5">
        <dgm:presLayoutVars>
          <dgm:chMax val="0"/>
          <dgm:bulletEnabled val="1"/>
        </dgm:presLayoutVars>
      </dgm:prSet>
      <dgm:spPr/>
    </dgm:pt>
    <dgm:pt modelId="{EA03125B-8AA3-4E79-A383-4A1F76AD5FF3}" type="pres">
      <dgm:prSet presAssocID="{51E20674-B71D-4889-A8BE-A876E7F998F2}" presName="spacer" presStyleCnt="0"/>
      <dgm:spPr/>
    </dgm:pt>
    <dgm:pt modelId="{DE3FC5E4-4507-42E4-B81F-0DD0D08D5273}" type="pres">
      <dgm:prSet presAssocID="{67E2FD67-5760-45A4-BF71-6EAEB0F6389B}" presName="parentText" presStyleLbl="node1" presStyleIdx="1" presStyleCnt="5">
        <dgm:presLayoutVars>
          <dgm:chMax val="0"/>
          <dgm:bulletEnabled val="1"/>
        </dgm:presLayoutVars>
      </dgm:prSet>
      <dgm:spPr/>
    </dgm:pt>
    <dgm:pt modelId="{D89ECCF8-DD64-44C5-BDA1-6BD7467D4306}" type="pres">
      <dgm:prSet presAssocID="{D190E830-3528-4EB0-8FCE-8CA4CA0127F8}" presName="spacer" presStyleCnt="0"/>
      <dgm:spPr/>
    </dgm:pt>
    <dgm:pt modelId="{E8E840E0-910C-481F-8E07-64CB00B5D654}" type="pres">
      <dgm:prSet presAssocID="{AD0E343E-60BE-45B5-B7F2-1E3001D40E80}" presName="parentText" presStyleLbl="node1" presStyleIdx="2" presStyleCnt="5">
        <dgm:presLayoutVars>
          <dgm:chMax val="0"/>
          <dgm:bulletEnabled val="1"/>
        </dgm:presLayoutVars>
      </dgm:prSet>
      <dgm:spPr/>
    </dgm:pt>
    <dgm:pt modelId="{59C8E814-B8B5-42E6-AA66-FE1DC314712A}" type="pres">
      <dgm:prSet presAssocID="{5A1A0471-810C-421F-9637-13EB9FCBFC57}" presName="spacer" presStyleCnt="0"/>
      <dgm:spPr/>
    </dgm:pt>
    <dgm:pt modelId="{80808C94-C1C5-4E4C-B1D3-6203D011EEC2}" type="pres">
      <dgm:prSet presAssocID="{6C6CF70F-E797-4D73-B322-7D431726C4DF}" presName="parentText" presStyleLbl="node1" presStyleIdx="3" presStyleCnt="5">
        <dgm:presLayoutVars>
          <dgm:chMax val="0"/>
          <dgm:bulletEnabled val="1"/>
        </dgm:presLayoutVars>
      </dgm:prSet>
      <dgm:spPr/>
    </dgm:pt>
    <dgm:pt modelId="{8B782A67-FC89-4338-AC95-FAD5303A3905}" type="pres">
      <dgm:prSet presAssocID="{478AC210-55BF-4379-8A3B-92E1DDE35F0C}" presName="spacer" presStyleCnt="0"/>
      <dgm:spPr/>
    </dgm:pt>
    <dgm:pt modelId="{B1B669A7-0749-4A94-BDB3-5439AB6D2413}" type="pres">
      <dgm:prSet presAssocID="{0659F411-F08E-4B66-99C8-28B5D8DA81F7}" presName="parentText" presStyleLbl="node1" presStyleIdx="4" presStyleCnt="5">
        <dgm:presLayoutVars>
          <dgm:chMax val="0"/>
          <dgm:bulletEnabled val="1"/>
        </dgm:presLayoutVars>
      </dgm:prSet>
      <dgm:spPr/>
    </dgm:pt>
  </dgm:ptLst>
  <dgm:cxnLst>
    <dgm:cxn modelId="{71AC3909-70E4-4278-B8FE-8299407081DF}" srcId="{B69DD81E-DFAE-4016-8BF5-B8A376EE8078}" destId="{AD0E343E-60BE-45B5-B7F2-1E3001D40E80}" srcOrd="2" destOrd="0" parTransId="{F115B9F0-0B30-4B75-A18F-A24B9B4D3B43}" sibTransId="{5A1A0471-810C-421F-9637-13EB9FCBFC57}"/>
    <dgm:cxn modelId="{73BBDF1E-A8E0-4031-B141-F7EFB53D042D}" type="presOf" srcId="{67E2FD67-5760-45A4-BF71-6EAEB0F6389B}" destId="{DE3FC5E4-4507-42E4-B81F-0DD0D08D5273}" srcOrd="0" destOrd="0" presId="urn:microsoft.com/office/officeart/2005/8/layout/vList2"/>
    <dgm:cxn modelId="{31C43123-B05B-4F31-B510-B91C03670849}" type="presOf" srcId="{5E40D1DC-35C7-4DCA-B51B-6E4DC88DF8AD}" destId="{9F42953A-21AA-49A9-839E-CC72C17F8354}" srcOrd="0" destOrd="0" presId="urn:microsoft.com/office/officeart/2005/8/layout/vList2"/>
    <dgm:cxn modelId="{47C4EC23-76CE-49E9-BC26-8E656B4D295C}" type="presOf" srcId="{AD0E343E-60BE-45B5-B7F2-1E3001D40E80}" destId="{E8E840E0-910C-481F-8E07-64CB00B5D654}" srcOrd="0" destOrd="0" presId="urn:microsoft.com/office/officeart/2005/8/layout/vList2"/>
    <dgm:cxn modelId="{9F607B36-E84D-4A7B-9021-83A1A604F7B2}" srcId="{B69DD81E-DFAE-4016-8BF5-B8A376EE8078}" destId="{6C6CF70F-E797-4D73-B322-7D431726C4DF}" srcOrd="3" destOrd="0" parTransId="{AB24146B-B2DF-4061-968A-BF93E32226DC}" sibTransId="{478AC210-55BF-4379-8A3B-92E1DDE35F0C}"/>
    <dgm:cxn modelId="{9341DF51-4636-4943-89E3-9674E20D78A1}" srcId="{B69DD81E-DFAE-4016-8BF5-B8A376EE8078}" destId="{0659F411-F08E-4B66-99C8-28B5D8DA81F7}" srcOrd="4" destOrd="0" parTransId="{F6056582-20D5-4AE1-971B-6B7B03BF4AD0}" sibTransId="{A5FA078F-63D9-402B-81FC-1267CB06B742}"/>
    <dgm:cxn modelId="{38B39655-DEAA-4452-BB3B-3B06A2B7FA16}" type="presOf" srcId="{0659F411-F08E-4B66-99C8-28B5D8DA81F7}" destId="{B1B669A7-0749-4A94-BDB3-5439AB6D2413}" srcOrd="0" destOrd="0" presId="urn:microsoft.com/office/officeart/2005/8/layout/vList2"/>
    <dgm:cxn modelId="{58933E5A-A4A0-4F22-A917-34704D69896E}" srcId="{B69DD81E-DFAE-4016-8BF5-B8A376EE8078}" destId="{67E2FD67-5760-45A4-BF71-6EAEB0F6389B}" srcOrd="1" destOrd="0" parTransId="{0011B3E8-67E1-4696-A3C4-5BB4517C6177}" sibTransId="{D190E830-3528-4EB0-8FCE-8CA4CA0127F8}"/>
    <dgm:cxn modelId="{FBF562A6-BE30-494C-9C37-DEFF6ACCE133}" type="presOf" srcId="{6C6CF70F-E797-4D73-B322-7D431726C4DF}" destId="{80808C94-C1C5-4E4C-B1D3-6203D011EEC2}" srcOrd="0" destOrd="0" presId="urn:microsoft.com/office/officeart/2005/8/layout/vList2"/>
    <dgm:cxn modelId="{C550C2CC-4E47-4963-AFBD-B2C03C5CD3BC}" type="presOf" srcId="{B69DD81E-DFAE-4016-8BF5-B8A376EE8078}" destId="{EE913917-8172-4645-8BD3-9B5A383A776C}" srcOrd="0" destOrd="0" presId="urn:microsoft.com/office/officeart/2005/8/layout/vList2"/>
    <dgm:cxn modelId="{783E6AF7-D78B-4392-8349-B4A9AA883394}" srcId="{B69DD81E-DFAE-4016-8BF5-B8A376EE8078}" destId="{5E40D1DC-35C7-4DCA-B51B-6E4DC88DF8AD}" srcOrd="0" destOrd="0" parTransId="{F2208B9B-01CE-4ADF-B59C-0616126C2E4F}" sibTransId="{51E20674-B71D-4889-A8BE-A876E7F998F2}"/>
    <dgm:cxn modelId="{E156EBFA-A284-4CBB-8115-E43F34B12391}" type="presParOf" srcId="{EE913917-8172-4645-8BD3-9B5A383A776C}" destId="{9F42953A-21AA-49A9-839E-CC72C17F8354}" srcOrd="0" destOrd="0" presId="urn:microsoft.com/office/officeart/2005/8/layout/vList2"/>
    <dgm:cxn modelId="{901CE4D9-437B-4316-971D-F5E4D747455F}" type="presParOf" srcId="{EE913917-8172-4645-8BD3-9B5A383A776C}" destId="{EA03125B-8AA3-4E79-A383-4A1F76AD5FF3}" srcOrd="1" destOrd="0" presId="urn:microsoft.com/office/officeart/2005/8/layout/vList2"/>
    <dgm:cxn modelId="{EA09D660-A888-43D9-8BD4-BBF65EFF9879}" type="presParOf" srcId="{EE913917-8172-4645-8BD3-9B5A383A776C}" destId="{DE3FC5E4-4507-42E4-B81F-0DD0D08D5273}" srcOrd="2" destOrd="0" presId="urn:microsoft.com/office/officeart/2005/8/layout/vList2"/>
    <dgm:cxn modelId="{ADF79925-C042-48D4-90B7-8B68D86CF043}" type="presParOf" srcId="{EE913917-8172-4645-8BD3-9B5A383A776C}" destId="{D89ECCF8-DD64-44C5-BDA1-6BD7467D4306}" srcOrd="3" destOrd="0" presId="urn:microsoft.com/office/officeart/2005/8/layout/vList2"/>
    <dgm:cxn modelId="{C537268E-2FA6-4D3E-BB85-10E16F560120}" type="presParOf" srcId="{EE913917-8172-4645-8BD3-9B5A383A776C}" destId="{E8E840E0-910C-481F-8E07-64CB00B5D654}" srcOrd="4" destOrd="0" presId="urn:microsoft.com/office/officeart/2005/8/layout/vList2"/>
    <dgm:cxn modelId="{573EE069-B29D-43FA-AB88-3B4F2862E188}" type="presParOf" srcId="{EE913917-8172-4645-8BD3-9B5A383A776C}" destId="{59C8E814-B8B5-42E6-AA66-FE1DC314712A}" srcOrd="5" destOrd="0" presId="urn:microsoft.com/office/officeart/2005/8/layout/vList2"/>
    <dgm:cxn modelId="{3B8CA392-1E13-44CD-9264-5EE7C5471018}" type="presParOf" srcId="{EE913917-8172-4645-8BD3-9B5A383A776C}" destId="{80808C94-C1C5-4E4C-B1D3-6203D011EEC2}" srcOrd="6" destOrd="0" presId="urn:microsoft.com/office/officeart/2005/8/layout/vList2"/>
    <dgm:cxn modelId="{D77A5A9A-D14A-4441-8251-EBC1135DCB90}" type="presParOf" srcId="{EE913917-8172-4645-8BD3-9B5A383A776C}" destId="{8B782A67-FC89-4338-AC95-FAD5303A3905}" srcOrd="7" destOrd="0" presId="urn:microsoft.com/office/officeart/2005/8/layout/vList2"/>
    <dgm:cxn modelId="{23094D46-6903-407C-B7B0-AD20DFD0DC3F}" type="presParOf" srcId="{EE913917-8172-4645-8BD3-9B5A383A776C}" destId="{B1B669A7-0749-4A94-BDB3-5439AB6D2413}"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20775-1309-4C5F-BA3C-21958F2F6415}">
      <dsp:nvSpPr>
        <dsp:cNvPr id="0" name=""/>
        <dsp:cNvSpPr/>
      </dsp:nvSpPr>
      <dsp:spPr>
        <a:xfrm>
          <a:off x="0" y="2262"/>
          <a:ext cx="4821035" cy="11464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03FF8D-15E4-4611-BD51-929439096441}">
      <dsp:nvSpPr>
        <dsp:cNvPr id="0" name=""/>
        <dsp:cNvSpPr/>
      </dsp:nvSpPr>
      <dsp:spPr>
        <a:xfrm>
          <a:off x="346797" y="260210"/>
          <a:ext cx="630540" cy="63054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4E353CF-1C8C-406C-B881-02BD031258DE}">
      <dsp:nvSpPr>
        <dsp:cNvPr id="0" name=""/>
        <dsp:cNvSpPr/>
      </dsp:nvSpPr>
      <dsp:spPr>
        <a:xfrm>
          <a:off x="1324136" y="2262"/>
          <a:ext cx="3496898" cy="1146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977900">
            <a:lnSpc>
              <a:spcPct val="100000"/>
            </a:lnSpc>
            <a:spcBef>
              <a:spcPct val="0"/>
            </a:spcBef>
            <a:spcAft>
              <a:spcPct val="35000"/>
            </a:spcAft>
            <a:buNone/>
          </a:pPr>
          <a:r>
            <a:rPr lang="en-US" sz="2200" kern="1200"/>
            <a:t>Deputy Director : Ryan Uhlenkott</a:t>
          </a:r>
        </a:p>
      </dsp:txBody>
      <dsp:txXfrm>
        <a:off x="1324136" y="2262"/>
        <a:ext cx="3496898" cy="1146438"/>
      </dsp:txXfrm>
    </dsp:sp>
    <dsp:sp modelId="{2D30F977-7B24-4EA8-A16B-B2F66D8CBD34}">
      <dsp:nvSpPr>
        <dsp:cNvPr id="0" name=""/>
        <dsp:cNvSpPr/>
      </dsp:nvSpPr>
      <dsp:spPr>
        <a:xfrm>
          <a:off x="0" y="1435309"/>
          <a:ext cx="4821035" cy="11464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6E1656-075B-43C2-813E-1E07DD5724B0}">
      <dsp:nvSpPr>
        <dsp:cNvPr id="0" name=""/>
        <dsp:cNvSpPr/>
      </dsp:nvSpPr>
      <dsp:spPr>
        <a:xfrm>
          <a:off x="346797" y="1693258"/>
          <a:ext cx="630540" cy="63054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461A8FA-9CC4-4436-B734-7AE8AEA12CBC}">
      <dsp:nvSpPr>
        <dsp:cNvPr id="0" name=""/>
        <dsp:cNvSpPr/>
      </dsp:nvSpPr>
      <dsp:spPr>
        <a:xfrm>
          <a:off x="1324136" y="1435309"/>
          <a:ext cx="3496898" cy="1146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977900">
            <a:lnSpc>
              <a:spcPct val="100000"/>
            </a:lnSpc>
            <a:spcBef>
              <a:spcPct val="0"/>
            </a:spcBef>
            <a:spcAft>
              <a:spcPct val="35000"/>
            </a:spcAft>
            <a:buNone/>
          </a:pPr>
          <a:r>
            <a:rPr lang="en-US" sz="2200" kern="1200"/>
            <a:t>Regional Manager: Angel Jaimes</a:t>
          </a:r>
        </a:p>
      </dsp:txBody>
      <dsp:txXfrm>
        <a:off x="1324136" y="1435309"/>
        <a:ext cx="3496898" cy="1146438"/>
      </dsp:txXfrm>
    </dsp:sp>
    <dsp:sp modelId="{F2B3957F-0EB8-4645-B4B3-B9D834A712D4}">
      <dsp:nvSpPr>
        <dsp:cNvPr id="0" name=""/>
        <dsp:cNvSpPr/>
      </dsp:nvSpPr>
      <dsp:spPr>
        <a:xfrm>
          <a:off x="0" y="2868357"/>
          <a:ext cx="4821035" cy="11464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0D74BA-B802-45E8-BAC8-3F5995AB08AE}">
      <dsp:nvSpPr>
        <dsp:cNvPr id="0" name=""/>
        <dsp:cNvSpPr/>
      </dsp:nvSpPr>
      <dsp:spPr>
        <a:xfrm>
          <a:off x="346797" y="3126305"/>
          <a:ext cx="630540" cy="63054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C2E59E1-2195-4108-A0EA-440DFB96278A}">
      <dsp:nvSpPr>
        <dsp:cNvPr id="0" name=""/>
        <dsp:cNvSpPr/>
      </dsp:nvSpPr>
      <dsp:spPr>
        <a:xfrm>
          <a:off x="1324136" y="2868357"/>
          <a:ext cx="3496898" cy="1146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977900">
            <a:lnSpc>
              <a:spcPct val="100000"/>
            </a:lnSpc>
            <a:spcBef>
              <a:spcPct val="0"/>
            </a:spcBef>
            <a:spcAft>
              <a:spcPct val="35000"/>
            </a:spcAft>
            <a:buNone/>
          </a:pPr>
          <a:r>
            <a:rPr lang="en-US" sz="2200" kern="1200"/>
            <a:t>Office Support Supervisor: Alicia </a:t>
          </a:r>
          <a:r>
            <a:rPr lang="en-US" sz="2200" kern="1200">
              <a:latin typeface="Garamond" panose="02020404030301010803"/>
            </a:rPr>
            <a:t>Mesa</a:t>
          </a:r>
          <a:endParaRPr lang="en-US" sz="2200" kern="1200"/>
        </a:p>
      </dsp:txBody>
      <dsp:txXfrm>
        <a:off x="1324136" y="2868357"/>
        <a:ext cx="3496898" cy="1146438"/>
      </dsp:txXfrm>
    </dsp:sp>
    <dsp:sp modelId="{036860AB-AD90-41F1-B486-455330542230}">
      <dsp:nvSpPr>
        <dsp:cNvPr id="0" name=""/>
        <dsp:cNvSpPr/>
      </dsp:nvSpPr>
      <dsp:spPr>
        <a:xfrm>
          <a:off x="0" y="4301404"/>
          <a:ext cx="4821035" cy="11464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073C55-385A-4F38-BEE6-945C52B4FCDD}">
      <dsp:nvSpPr>
        <dsp:cNvPr id="0" name=""/>
        <dsp:cNvSpPr/>
      </dsp:nvSpPr>
      <dsp:spPr>
        <a:xfrm>
          <a:off x="346797" y="4559353"/>
          <a:ext cx="630540" cy="63054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D4A7655-0761-4402-B0CE-A2F9853004DA}">
      <dsp:nvSpPr>
        <dsp:cNvPr id="0" name=""/>
        <dsp:cNvSpPr/>
      </dsp:nvSpPr>
      <dsp:spPr>
        <a:xfrm>
          <a:off x="1324136" y="4301404"/>
          <a:ext cx="3496898" cy="1146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977900">
            <a:lnSpc>
              <a:spcPct val="100000"/>
            </a:lnSpc>
            <a:spcBef>
              <a:spcPct val="0"/>
            </a:spcBef>
            <a:spcAft>
              <a:spcPct val="35000"/>
            </a:spcAft>
            <a:buNone/>
          </a:pPr>
          <a:r>
            <a:rPr lang="en-US" sz="2200" kern="1200"/>
            <a:t>Office Support Supervisor: Laura Castellon</a:t>
          </a:r>
        </a:p>
      </dsp:txBody>
      <dsp:txXfrm>
        <a:off x="1324136" y="4301404"/>
        <a:ext cx="3496898" cy="11464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A8B22-9E8F-48CE-9B09-B607C7B0CF64}">
      <dsp:nvSpPr>
        <dsp:cNvPr id="0" name=""/>
        <dsp:cNvSpPr/>
      </dsp:nvSpPr>
      <dsp:spPr>
        <a:xfrm>
          <a:off x="0" y="496347"/>
          <a:ext cx="7419861" cy="32760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Deputy Director : Ryan Uhlenkott</a:t>
          </a:r>
        </a:p>
      </dsp:txBody>
      <dsp:txXfrm>
        <a:off x="15992" y="512339"/>
        <a:ext cx="7387877" cy="295616"/>
      </dsp:txXfrm>
    </dsp:sp>
    <dsp:sp modelId="{35A0F933-C7D8-4DEE-9258-DE463E21C941}">
      <dsp:nvSpPr>
        <dsp:cNvPr id="0" name=""/>
        <dsp:cNvSpPr/>
      </dsp:nvSpPr>
      <dsp:spPr>
        <a:xfrm>
          <a:off x="0" y="823947"/>
          <a:ext cx="7419861"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581"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b="1" kern="1200">
              <a:solidFill>
                <a:srgbClr val="0070C0"/>
              </a:solidFill>
            </a:rPr>
            <a:t>E-mail:</a:t>
          </a:r>
          <a:r>
            <a:rPr lang="en-US" sz="1100" b="1" kern="1200">
              <a:solidFill>
                <a:schemeClr val="tx1"/>
              </a:solidFill>
            </a:rPr>
            <a:t> </a:t>
          </a:r>
          <a:r>
            <a:rPr lang="en-US" sz="1100" b="1" kern="120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RYuhlenk@RIVCO.ORG</a:t>
          </a:r>
          <a:endParaRPr lang="en-US" sz="1100" b="1" kern="1200">
            <a:solidFill>
              <a:schemeClr val="tx1"/>
            </a:solidFill>
          </a:endParaRPr>
        </a:p>
      </dsp:txBody>
      <dsp:txXfrm>
        <a:off x="0" y="823947"/>
        <a:ext cx="7419861" cy="231840"/>
      </dsp:txXfrm>
    </dsp:sp>
    <dsp:sp modelId="{CFB1E479-277D-40E2-B326-9D05AA0E4933}">
      <dsp:nvSpPr>
        <dsp:cNvPr id="0" name=""/>
        <dsp:cNvSpPr/>
      </dsp:nvSpPr>
      <dsp:spPr>
        <a:xfrm>
          <a:off x="0" y="1055787"/>
          <a:ext cx="7419861" cy="327600"/>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Regional Manager: Angel Jaimes</a:t>
          </a:r>
        </a:p>
      </dsp:txBody>
      <dsp:txXfrm>
        <a:off x="15992" y="1071779"/>
        <a:ext cx="7387877" cy="295616"/>
      </dsp:txXfrm>
    </dsp:sp>
    <dsp:sp modelId="{D08DA9A4-C77F-4CD5-A530-9227ADC2781B}">
      <dsp:nvSpPr>
        <dsp:cNvPr id="0" name=""/>
        <dsp:cNvSpPr/>
      </dsp:nvSpPr>
      <dsp:spPr>
        <a:xfrm>
          <a:off x="0" y="1383387"/>
          <a:ext cx="7419861"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581"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b="1" kern="1200">
              <a:solidFill>
                <a:srgbClr val="0070C0"/>
              </a:solidFill>
            </a:rPr>
            <a:t>E-mail:</a:t>
          </a:r>
          <a:r>
            <a:rPr lang="en-US" sz="1100" b="1" kern="1200">
              <a:solidFill>
                <a:schemeClr val="tx1"/>
              </a:solidFill>
            </a:rPr>
            <a:t> </a:t>
          </a:r>
          <a:r>
            <a:rPr lang="en-US" sz="1100" b="1" kern="120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AJaimes@RIVCO.ORG</a:t>
          </a:r>
          <a:endParaRPr lang="en-US" sz="1100" b="1" kern="1200">
            <a:solidFill>
              <a:schemeClr val="tx1"/>
            </a:solidFill>
          </a:endParaRPr>
        </a:p>
      </dsp:txBody>
      <dsp:txXfrm>
        <a:off x="0" y="1383387"/>
        <a:ext cx="7419861" cy="231840"/>
      </dsp:txXfrm>
    </dsp:sp>
    <dsp:sp modelId="{81F23DEA-A083-4082-B140-1BAEF0692AC6}">
      <dsp:nvSpPr>
        <dsp:cNvPr id="0" name=""/>
        <dsp:cNvSpPr/>
      </dsp:nvSpPr>
      <dsp:spPr>
        <a:xfrm>
          <a:off x="0" y="1615227"/>
          <a:ext cx="7419861" cy="327600"/>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Office Support Supervisor: Alicia </a:t>
          </a:r>
          <a:r>
            <a:rPr lang="en-US" sz="1400" kern="1200">
              <a:latin typeface="Garamond" panose="02020404030301010803"/>
            </a:rPr>
            <a:t>Mesa</a:t>
          </a:r>
          <a:endParaRPr lang="en-US" sz="1400" kern="1200"/>
        </a:p>
      </dsp:txBody>
      <dsp:txXfrm>
        <a:off x="15992" y="1631219"/>
        <a:ext cx="7387877" cy="295616"/>
      </dsp:txXfrm>
    </dsp:sp>
    <dsp:sp modelId="{DE34A909-3649-465D-8CBD-C96B8E29DA4B}">
      <dsp:nvSpPr>
        <dsp:cNvPr id="0" name=""/>
        <dsp:cNvSpPr/>
      </dsp:nvSpPr>
      <dsp:spPr>
        <a:xfrm>
          <a:off x="0" y="1942827"/>
          <a:ext cx="7419861"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581"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b="1" kern="1200">
              <a:solidFill>
                <a:srgbClr val="0070C0"/>
              </a:solidFill>
            </a:rPr>
            <a:t>E-mail:</a:t>
          </a:r>
          <a:r>
            <a:rPr lang="en-US" sz="1100" b="1" kern="1200">
              <a:solidFill>
                <a:schemeClr val="tx1"/>
              </a:solidFill>
            </a:rPr>
            <a:t> </a:t>
          </a:r>
          <a:r>
            <a:rPr lang="en-US" sz="1100" b="1" u="sng" kern="1200"/>
            <a:t>AliMesa@RIVCO.ORG</a:t>
          </a:r>
        </a:p>
      </dsp:txBody>
      <dsp:txXfrm>
        <a:off x="0" y="1942827"/>
        <a:ext cx="7419861" cy="231840"/>
      </dsp:txXfrm>
    </dsp:sp>
    <dsp:sp modelId="{0CA8EFDC-83B6-4CC6-A273-0A7E4353A804}">
      <dsp:nvSpPr>
        <dsp:cNvPr id="0" name=""/>
        <dsp:cNvSpPr/>
      </dsp:nvSpPr>
      <dsp:spPr>
        <a:xfrm>
          <a:off x="0" y="2174667"/>
          <a:ext cx="7419861" cy="327600"/>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Office Support Supervisor: Laura Castellon</a:t>
          </a:r>
        </a:p>
      </dsp:txBody>
      <dsp:txXfrm>
        <a:off x="15992" y="2190659"/>
        <a:ext cx="7387877" cy="295616"/>
      </dsp:txXfrm>
    </dsp:sp>
    <dsp:sp modelId="{5CB325A2-D15F-436B-9985-18F81AE3D08F}">
      <dsp:nvSpPr>
        <dsp:cNvPr id="0" name=""/>
        <dsp:cNvSpPr/>
      </dsp:nvSpPr>
      <dsp:spPr>
        <a:xfrm>
          <a:off x="0" y="2502267"/>
          <a:ext cx="7419861"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581"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b="1" kern="1200">
              <a:solidFill>
                <a:srgbClr val="0070C0"/>
              </a:solidFill>
            </a:rPr>
            <a:t>E-mail:</a:t>
          </a:r>
          <a:r>
            <a:rPr lang="en-US" sz="1100" b="1" kern="1200">
              <a:solidFill>
                <a:schemeClr val="tx1"/>
              </a:solidFill>
            </a:rPr>
            <a:t> </a:t>
          </a:r>
          <a:r>
            <a:rPr lang="en-US" sz="1100" b="1" kern="120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Lcastell@RIVCO.ORG</a:t>
          </a:r>
          <a:endParaRPr lang="en-US" sz="1100" b="1" kern="1200">
            <a:solidFill>
              <a:schemeClr val="tx1"/>
            </a:solidFill>
          </a:endParaRPr>
        </a:p>
      </dsp:txBody>
      <dsp:txXfrm>
        <a:off x="0" y="2502267"/>
        <a:ext cx="7419861" cy="231840"/>
      </dsp:txXfrm>
    </dsp:sp>
    <dsp:sp modelId="{B7018FE4-97D1-45DA-8618-DFC1E3C236BC}">
      <dsp:nvSpPr>
        <dsp:cNvPr id="0" name=""/>
        <dsp:cNvSpPr/>
      </dsp:nvSpPr>
      <dsp:spPr>
        <a:xfrm>
          <a:off x="0" y="2734107"/>
          <a:ext cx="7419861" cy="327600"/>
        </a:xfrm>
        <a:prstGeom prst="roundRect">
          <a:avLst/>
        </a:prstGeom>
        <a:solidFill>
          <a:schemeClr val="accent6">
            <a:hueOff val="0"/>
            <a:satOff val="0"/>
            <a:lumOff val="0"/>
            <a:alphaOff val="0"/>
          </a:schemeClr>
        </a:solidFill>
        <a:ln w="15875"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Inspirational quote: </a:t>
          </a:r>
          <a:r>
            <a:rPr lang="en-US" sz="1400" kern="1200" dirty="0">
              <a:solidFill>
                <a:schemeClr val="tx1"/>
              </a:solidFill>
            </a:rPr>
            <a:t>To care for those who once cared for us is one of the highest honors. - Tia Walker</a:t>
          </a:r>
        </a:p>
      </dsp:txBody>
      <dsp:txXfrm>
        <a:off x="15992" y="2750099"/>
        <a:ext cx="7387877" cy="2956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C435D-A117-4DDE-86CC-69405CB8150F}">
      <dsp:nvSpPr>
        <dsp:cNvPr id="0" name=""/>
        <dsp:cNvSpPr/>
      </dsp:nvSpPr>
      <dsp:spPr>
        <a:xfrm>
          <a:off x="562" y="70396"/>
          <a:ext cx="2278408" cy="2734090"/>
        </a:xfrm>
        <a:prstGeom prst="rect">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056" tIns="0" rIns="225056" bIns="330200" numCol="1" spcCol="1270" anchor="t" anchorCtr="0">
          <a:noAutofit/>
        </a:bodyPr>
        <a:lstStyle/>
        <a:p>
          <a:pPr marL="0" lvl="0" indent="0" algn="l" defTabSz="711200">
            <a:lnSpc>
              <a:spcPct val="90000"/>
            </a:lnSpc>
            <a:spcBef>
              <a:spcPct val="0"/>
            </a:spcBef>
            <a:spcAft>
              <a:spcPct val="35000"/>
            </a:spcAft>
            <a:buNone/>
          </a:pPr>
          <a:r>
            <a:rPr lang="en-US" sz="1600" kern="1200"/>
            <a:t>Aging population has increased the demand for In-Home Supportive Services (IHSS).  </a:t>
          </a:r>
        </a:p>
      </dsp:txBody>
      <dsp:txXfrm>
        <a:off x="562" y="1164032"/>
        <a:ext cx="2278408" cy="1640454"/>
      </dsp:txXfrm>
    </dsp:sp>
    <dsp:sp modelId="{36A910EE-70D2-4AF7-9712-2029AFA6AD3A}">
      <dsp:nvSpPr>
        <dsp:cNvPr id="0" name=""/>
        <dsp:cNvSpPr/>
      </dsp:nvSpPr>
      <dsp:spPr>
        <a:xfrm>
          <a:off x="562" y="70396"/>
          <a:ext cx="2278408" cy="1093636"/>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25056" tIns="165100" rIns="225056" bIns="165100" numCol="1" spcCol="1270" anchor="ctr" anchorCtr="0">
          <a:noAutofit/>
        </a:bodyPr>
        <a:lstStyle/>
        <a:p>
          <a:pPr marL="0" lvl="0" indent="0" algn="l" defTabSz="2578100">
            <a:lnSpc>
              <a:spcPct val="90000"/>
            </a:lnSpc>
            <a:spcBef>
              <a:spcPct val="0"/>
            </a:spcBef>
            <a:spcAft>
              <a:spcPct val="35000"/>
            </a:spcAft>
            <a:buNone/>
          </a:pPr>
          <a:r>
            <a:rPr lang="en-US" sz="5800" kern="1200"/>
            <a:t>01</a:t>
          </a:r>
        </a:p>
      </dsp:txBody>
      <dsp:txXfrm>
        <a:off x="562" y="70396"/>
        <a:ext cx="2278408" cy="1093636"/>
      </dsp:txXfrm>
    </dsp:sp>
    <dsp:sp modelId="{6C6C4294-1C73-43D5-A493-920C9FF7324C}">
      <dsp:nvSpPr>
        <dsp:cNvPr id="0" name=""/>
        <dsp:cNvSpPr/>
      </dsp:nvSpPr>
      <dsp:spPr>
        <a:xfrm>
          <a:off x="2461244" y="70396"/>
          <a:ext cx="2278408" cy="2734090"/>
        </a:xfrm>
        <a:prstGeom prst="rect">
          <a:avLst/>
        </a:prstGeom>
        <a:solidFill>
          <a:schemeClr val="accent5">
            <a:hueOff val="496582"/>
            <a:satOff val="288"/>
            <a:lumOff val="2843"/>
            <a:alphaOff val="0"/>
          </a:schemeClr>
        </a:solidFill>
        <a:ln w="15875" cap="rnd" cmpd="sng" algn="ctr">
          <a:solidFill>
            <a:schemeClr val="accent5">
              <a:hueOff val="496582"/>
              <a:satOff val="288"/>
              <a:lumOff val="284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056" tIns="0" rIns="225056" bIns="330200" numCol="1" spcCol="1270" anchor="t" anchorCtr="0">
          <a:noAutofit/>
        </a:bodyPr>
        <a:lstStyle/>
        <a:p>
          <a:pPr marL="0" lvl="0" indent="0" algn="l" defTabSz="711200">
            <a:lnSpc>
              <a:spcPct val="90000"/>
            </a:lnSpc>
            <a:spcBef>
              <a:spcPct val="0"/>
            </a:spcBef>
            <a:spcAft>
              <a:spcPct val="35000"/>
            </a:spcAft>
            <a:buNone/>
          </a:pPr>
          <a:r>
            <a:rPr lang="en-US" sz="1600" kern="1200"/>
            <a:t>Potential providers encounter challenges in their enrollment process.  </a:t>
          </a:r>
        </a:p>
      </dsp:txBody>
      <dsp:txXfrm>
        <a:off x="2461244" y="1164032"/>
        <a:ext cx="2278408" cy="1640454"/>
      </dsp:txXfrm>
    </dsp:sp>
    <dsp:sp modelId="{AFF4B5BF-2C66-4B54-B5B4-ED79AB936766}">
      <dsp:nvSpPr>
        <dsp:cNvPr id="0" name=""/>
        <dsp:cNvSpPr/>
      </dsp:nvSpPr>
      <dsp:spPr>
        <a:xfrm>
          <a:off x="2461244" y="70396"/>
          <a:ext cx="2278408" cy="1093636"/>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25056" tIns="165100" rIns="225056" bIns="165100" numCol="1" spcCol="1270" anchor="ctr" anchorCtr="0">
          <a:noAutofit/>
        </a:bodyPr>
        <a:lstStyle/>
        <a:p>
          <a:pPr marL="0" lvl="0" indent="0" algn="l" defTabSz="2578100">
            <a:lnSpc>
              <a:spcPct val="90000"/>
            </a:lnSpc>
            <a:spcBef>
              <a:spcPct val="0"/>
            </a:spcBef>
            <a:spcAft>
              <a:spcPct val="35000"/>
            </a:spcAft>
            <a:buNone/>
          </a:pPr>
          <a:r>
            <a:rPr lang="en-US" sz="5800" kern="1200"/>
            <a:t>02</a:t>
          </a:r>
        </a:p>
      </dsp:txBody>
      <dsp:txXfrm>
        <a:off x="2461244" y="70396"/>
        <a:ext cx="2278408" cy="1093636"/>
      </dsp:txXfrm>
    </dsp:sp>
    <dsp:sp modelId="{933DAF50-D333-468E-9BB4-CAAB44E9DF7A}">
      <dsp:nvSpPr>
        <dsp:cNvPr id="0" name=""/>
        <dsp:cNvSpPr/>
      </dsp:nvSpPr>
      <dsp:spPr>
        <a:xfrm>
          <a:off x="4921925" y="70396"/>
          <a:ext cx="2278408" cy="2734090"/>
        </a:xfrm>
        <a:prstGeom prst="rect">
          <a:avLst/>
        </a:prstGeom>
        <a:solidFill>
          <a:schemeClr val="accent5">
            <a:hueOff val="993165"/>
            <a:satOff val="576"/>
            <a:lumOff val="5686"/>
            <a:alphaOff val="0"/>
          </a:schemeClr>
        </a:solidFill>
        <a:ln w="15875" cap="rnd" cmpd="sng" algn="ctr">
          <a:solidFill>
            <a:schemeClr val="accent5">
              <a:hueOff val="993165"/>
              <a:satOff val="576"/>
              <a:lumOff val="5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056" tIns="0" rIns="225056" bIns="330200" numCol="1" spcCol="1270" anchor="t" anchorCtr="0">
          <a:noAutofit/>
        </a:bodyPr>
        <a:lstStyle/>
        <a:p>
          <a:pPr marL="0" lvl="0" indent="0" algn="l" defTabSz="711200">
            <a:lnSpc>
              <a:spcPct val="90000"/>
            </a:lnSpc>
            <a:spcBef>
              <a:spcPct val="0"/>
            </a:spcBef>
            <a:spcAft>
              <a:spcPct val="35000"/>
            </a:spcAft>
            <a:buNone/>
          </a:pPr>
          <a:r>
            <a:rPr lang="en-US" sz="1600" kern="1200" dirty="0"/>
            <a:t>The Provider Assistance Team (PAT) was created to address the challenges of the provider enrollment process.  </a:t>
          </a:r>
        </a:p>
      </dsp:txBody>
      <dsp:txXfrm>
        <a:off x="4921925" y="1164032"/>
        <a:ext cx="2278408" cy="1640454"/>
      </dsp:txXfrm>
    </dsp:sp>
    <dsp:sp modelId="{34F5B43D-48CC-4A17-8E67-824BFAAE4AB9}">
      <dsp:nvSpPr>
        <dsp:cNvPr id="0" name=""/>
        <dsp:cNvSpPr/>
      </dsp:nvSpPr>
      <dsp:spPr>
        <a:xfrm>
          <a:off x="4921925" y="70396"/>
          <a:ext cx="2278408" cy="1093636"/>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25056" tIns="165100" rIns="225056" bIns="165100" numCol="1" spcCol="1270" anchor="ctr" anchorCtr="0">
          <a:noAutofit/>
        </a:bodyPr>
        <a:lstStyle/>
        <a:p>
          <a:pPr marL="0" lvl="0" indent="0" algn="l" defTabSz="2578100">
            <a:lnSpc>
              <a:spcPct val="90000"/>
            </a:lnSpc>
            <a:spcBef>
              <a:spcPct val="0"/>
            </a:spcBef>
            <a:spcAft>
              <a:spcPct val="35000"/>
            </a:spcAft>
            <a:buNone/>
          </a:pPr>
          <a:r>
            <a:rPr lang="en-US" sz="5800" kern="1200"/>
            <a:t>03</a:t>
          </a:r>
        </a:p>
      </dsp:txBody>
      <dsp:txXfrm>
        <a:off x="4921925" y="70396"/>
        <a:ext cx="2278408" cy="10936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55376E-4321-46FB-83A8-4FC85D40B38C}">
      <dsp:nvSpPr>
        <dsp:cNvPr id="0" name=""/>
        <dsp:cNvSpPr/>
      </dsp:nvSpPr>
      <dsp:spPr>
        <a:xfrm>
          <a:off x="460259" y="757"/>
          <a:ext cx="6086590" cy="3318178"/>
        </a:xfrm>
        <a:prstGeom prst="roundRect">
          <a:avLst>
            <a:gd name="adj" fmla="val 10000"/>
          </a:avLst>
        </a:prstGeom>
        <a:blipFill rotWithShape="1">
          <a:blip xmlns:r="http://schemas.openxmlformats.org/officeDocument/2006/relationships" r:embed="rId1">
            <a:duotone>
              <a:schemeClr val="dk2">
                <a:hueOff val="0"/>
                <a:satOff val="0"/>
                <a:lumOff val="0"/>
                <a:alphaOff val="0"/>
                <a:shade val="74000"/>
                <a:satMod val="130000"/>
                <a:lumMod val="90000"/>
              </a:schemeClr>
              <a:schemeClr val="dk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Elements which support management</a:t>
          </a:r>
        </a:p>
        <a:p>
          <a:pPr marL="285750" lvl="1" indent="-285750" algn="l" defTabSz="1511300">
            <a:lnSpc>
              <a:spcPct val="90000"/>
            </a:lnSpc>
            <a:spcBef>
              <a:spcPct val="0"/>
            </a:spcBef>
            <a:spcAft>
              <a:spcPct val="15000"/>
            </a:spcAft>
            <a:buChar char="•"/>
          </a:pPr>
          <a:r>
            <a:rPr lang="en-US" sz="3400" kern="1200" dirty="0"/>
            <a:t>Organizational Chart </a:t>
          </a:r>
        </a:p>
        <a:p>
          <a:pPr marL="285750" lvl="1" indent="-285750" algn="l" defTabSz="1511300">
            <a:lnSpc>
              <a:spcPct val="90000"/>
            </a:lnSpc>
            <a:spcBef>
              <a:spcPct val="0"/>
            </a:spcBef>
            <a:spcAft>
              <a:spcPct val="15000"/>
            </a:spcAft>
            <a:buChar char="•"/>
          </a:pPr>
          <a:r>
            <a:rPr lang="en-US" sz="3400" kern="1200" dirty="0"/>
            <a:t>PAT Process Management </a:t>
          </a:r>
        </a:p>
        <a:p>
          <a:pPr marL="285750" lvl="1" indent="-285750" algn="l" defTabSz="1511300">
            <a:lnSpc>
              <a:spcPct val="90000"/>
            </a:lnSpc>
            <a:spcBef>
              <a:spcPct val="0"/>
            </a:spcBef>
            <a:spcAft>
              <a:spcPct val="15000"/>
            </a:spcAft>
            <a:buChar char="•"/>
          </a:pPr>
          <a:r>
            <a:rPr lang="en-US" sz="3400" kern="1200"/>
            <a:t>Auditing </a:t>
          </a:r>
        </a:p>
      </dsp:txBody>
      <dsp:txXfrm>
        <a:off x="557445" y="97943"/>
        <a:ext cx="5892218" cy="31238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380DA-E10D-46B1-8253-CABD1D736BD6}">
      <dsp:nvSpPr>
        <dsp:cNvPr id="0" name=""/>
        <dsp:cNvSpPr/>
      </dsp:nvSpPr>
      <dsp:spPr>
        <a:xfrm>
          <a:off x="311427" y="482949"/>
          <a:ext cx="970400" cy="9704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AC717F-45F9-47F0-82A4-D0EDE2CD7F3D}">
      <dsp:nvSpPr>
        <dsp:cNvPr id="0" name=""/>
        <dsp:cNvSpPr/>
      </dsp:nvSpPr>
      <dsp:spPr>
        <a:xfrm>
          <a:off x="518234" y="689755"/>
          <a:ext cx="556787" cy="55678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8268F67-DF60-4EBF-8231-A8606297ACA8}">
      <dsp:nvSpPr>
        <dsp:cNvPr id="0" name=""/>
        <dsp:cNvSpPr/>
      </dsp:nvSpPr>
      <dsp:spPr>
        <a:xfrm>
          <a:off x="1217" y="1755605"/>
          <a:ext cx="1590820" cy="636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Productivity</a:t>
          </a:r>
        </a:p>
      </dsp:txBody>
      <dsp:txXfrm>
        <a:off x="1217" y="1755605"/>
        <a:ext cx="1590820" cy="636328"/>
      </dsp:txXfrm>
    </dsp:sp>
    <dsp:sp modelId="{98D84C09-56C3-4F75-A5D6-7363C3F0D2B1}">
      <dsp:nvSpPr>
        <dsp:cNvPr id="0" name=""/>
        <dsp:cNvSpPr/>
      </dsp:nvSpPr>
      <dsp:spPr>
        <a:xfrm>
          <a:off x="2180641" y="482949"/>
          <a:ext cx="970400" cy="9704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BD63F2-7DF2-4D35-937F-B9B6EF55FAE1}">
      <dsp:nvSpPr>
        <dsp:cNvPr id="0" name=""/>
        <dsp:cNvSpPr/>
      </dsp:nvSpPr>
      <dsp:spPr>
        <a:xfrm>
          <a:off x="2387448" y="689755"/>
          <a:ext cx="556787" cy="55678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B2307F4-2B65-4E6D-AE02-E7531DFEDACF}">
      <dsp:nvSpPr>
        <dsp:cNvPr id="0" name=""/>
        <dsp:cNvSpPr/>
      </dsp:nvSpPr>
      <dsp:spPr>
        <a:xfrm>
          <a:off x="1870431" y="1755605"/>
          <a:ext cx="1590820" cy="636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Ticketing </a:t>
          </a:r>
        </a:p>
      </dsp:txBody>
      <dsp:txXfrm>
        <a:off x="1870431" y="1755605"/>
        <a:ext cx="1590820" cy="636328"/>
      </dsp:txXfrm>
    </dsp:sp>
    <dsp:sp modelId="{E6D23866-D495-43C9-9468-9476E1B87626}">
      <dsp:nvSpPr>
        <dsp:cNvPr id="0" name=""/>
        <dsp:cNvSpPr/>
      </dsp:nvSpPr>
      <dsp:spPr>
        <a:xfrm>
          <a:off x="4049855" y="482949"/>
          <a:ext cx="970400" cy="9704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BE295C-8C16-4ED5-9DA5-21429FE5FB01}">
      <dsp:nvSpPr>
        <dsp:cNvPr id="0" name=""/>
        <dsp:cNvSpPr/>
      </dsp:nvSpPr>
      <dsp:spPr>
        <a:xfrm>
          <a:off x="4256661" y="689755"/>
          <a:ext cx="556787" cy="55678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B67660B-0A38-4BAB-A4C1-64E842FDB97D}">
      <dsp:nvSpPr>
        <dsp:cNvPr id="0" name=""/>
        <dsp:cNvSpPr/>
      </dsp:nvSpPr>
      <dsp:spPr>
        <a:xfrm>
          <a:off x="3739645" y="1755605"/>
          <a:ext cx="1590820" cy="636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Workflow management </a:t>
          </a:r>
        </a:p>
      </dsp:txBody>
      <dsp:txXfrm>
        <a:off x="3739645" y="1755605"/>
        <a:ext cx="1590820" cy="636328"/>
      </dsp:txXfrm>
    </dsp:sp>
    <dsp:sp modelId="{3534CAE2-D2E8-498B-AB96-291EF967389F}">
      <dsp:nvSpPr>
        <dsp:cNvPr id="0" name=""/>
        <dsp:cNvSpPr/>
      </dsp:nvSpPr>
      <dsp:spPr>
        <a:xfrm>
          <a:off x="5919069" y="482949"/>
          <a:ext cx="970400" cy="9704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29FAC7-62A9-4C9D-9141-E4C38F086B61}">
      <dsp:nvSpPr>
        <dsp:cNvPr id="0" name=""/>
        <dsp:cNvSpPr/>
      </dsp:nvSpPr>
      <dsp:spPr>
        <a:xfrm>
          <a:off x="6125875" y="689755"/>
          <a:ext cx="556787" cy="55678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47F9E56-E069-4283-BE23-60103D4C93C2}">
      <dsp:nvSpPr>
        <dsp:cNvPr id="0" name=""/>
        <dsp:cNvSpPr/>
      </dsp:nvSpPr>
      <dsp:spPr>
        <a:xfrm>
          <a:off x="5608859" y="1755605"/>
          <a:ext cx="1590820" cy="636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Timeline report </a:t>
          </a:r>
        </a:p>
      </dsp:txBody>
      <dsp:txXfrm>
        <a:off x="5608859" y="1755605"/>
        <a:ext cx="1590820" cy="6363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029AD-05C8-4202-8FC3-6C6D27BA4BF2}">
      <dsp:nvSpPr>
        <dsp:cNvPr id="0" name=""/>
        <dsp:cNvSpPr/>
      </dsp:nvSpPr>
      <dsp:spPr>
        <a:xfrm>
          <a:off x="521924" y="275845"/>
          <a:ext cx="556120" cy="55612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43D7FF9-B405-4199-9E11-B713A5598A4F}">
      <dsp:nvSpPr>
        <dsp:cNvPr id="0" name=""/>
        <dsp:cNvSpPr/>
      </dsp:nvSpPr>
      <dsp:spPr>
        <a:xfrm>
          <a:off x="5527" y="931863"/>
          <a:ext cx="1588915" cy="603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Department challenges</a:t>
          </a:r>
        </a:p>
      </dsp:txBody>
      <dsp:txXfrm>
        <a:off x="5527" y="931863"/>
        <a:ext cx="1588915" cy="603881"/>
      </dsp:txXfrm>
    </dsp:sp>
    <dsp:sp modelId="{E7141AE4-5912-49F6-9912-063332854ABE}">
      <dsp:nvSpPr>
        <dsp:cNvPr id="0" name=""/>
        <dsp:cNvSpPr/>
      </dsp:nvSpPr>
      <dsp:spPr>
        <a:xfrm>
          <a:off x="5527" y="1582208"/>
          <a:ext cx="1588915" cy="101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Staffing</a:t>
          </a:r>
        </a:p>
        <a:p>
          <a:pPr marL="0" lvl="0" indent="0" algn="ctr" defTabSz="488950">
            <a:lnSpc>
              <a:spcPct val="100000"/>
            </a:lnSpc>
            <a:spcBef>
              <a:spcPct val="0"/>
            </a:spcBef>
            <a:spcAft>
              <a:spcPct val="35000"/>
            </a:spcAft>
            <a:buNone/>
          </a:pPr>
          <a:r>
            <a:rPr lang="en-US" sz="1100" kern="1200"/>
            <a:t>Training</a:t>
          </a:r>
        </a:p>
        <a:p>
          <a:pPr marL="0" lvl="0" indent="0" algn="ctr" defTabSz="488950">
            <a:lnSpc>
              <a:spcPct val="100000"/>
            </a:lnSpc>
            <a:spcBef>
              <a:spcPct val="0"/>
            </a:spcBef>
            <a:spcAft>
              <a:spcPct val="35000"/>
            </a:spcAft>
            <a:buNone/>
          </a:pPr>
          <a:r>
            <a:rPr lang="en-US" sz="1100" kern="1200"/>
            <a:t>Policy clarification</a:t>
          </a:r>
        </a:p>
        <a:p>
          <a:pPr marL="0" lvl="0" indent="0" algn="ctr" defTabSz="488950">
            <a:lnSpc>
              <a:spcPct val="100000"/>
            </a:lnSpc>
            <a:spcBef>
              <a:spcPct val="0"/>
            </a:spcBef>
            <a:spcAft>
              <a:spcPct val="35000"/>
            </a:spcAft>
            <a:buNone/>
          </a:pPr>
          <a:r>
            <a:rPr lang="en-US" sz="1100" kern="1200"/>
            <a:t>Provider focus for PAT</a:t>
          </a:r>
        </a:p>
        <a:p>
          <a:pPr marL="0" lvl="0" indent="0" algn="ctr" defTabSz="488950">
            <a:lnSpc>
              <a:spcPct val="100000"/>
            </a:lnSpc>
            <a:spcBef>
              <a:spcPct val="0"/>
            </a:spcBef>
            <a:spcAft>
              <a:spcPct val="35000"/>
            </a:spcAft>
            <a:buNone/>
          </a:pPr>
          <a:r>
            <a:rPr lang="en-US" sz="1100" kern="1200"/>
            <a:t>Own success</a:t>
          </a:r>
        </a:p>
      </dsp:txBody>
      <dsp:txXfrm>
        <a:off x="5527" y="1582208"/>
        <a:ext cx="1588915" cy="1016828"/>
      </dsp:txXfrm>
    </dsp:sp>
    <dsp:sp modelId="{DCE236FB-CC38-4C4D-903F-561C19F37D75}">
      <dsp:nvSpPr>
        <dsp:cNvPr id="0" name=""/>
        <dsp:cNvSpPr/>
      </dsp:nvSpPr>
      <dsp:spPr>
        <a:xfrm>
          <a:off x="2388900" y="275845"/>
          <a:ext cx="556120" cy="55612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123DF61-220E-449F-AE35-E37FB92BEA14}">
      <dsp:nvSpPr>
        <dsp:cNvPr id="0" name=""/>
        <dsp:cNvSpPr/>
      </dsp:nvSpPr>
      <dsp:spPr>
        <a:xfrm>
          <a:off x="1872502" y="931863"/>
          <a:ext cx="1588915" cy="603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Customer challenges</a:t>
          </a:r>
        </a:p>
      </dsp:txBody>
      <dsp:txXfrm>
        <a:off x="1872502" y="931863"/>
        <a:ext cx="1588915" cy="603881"/>
      </dsp:txXfrm>
    </dsp:sp>
    <dsp:sp modelId="{C5E2B192-5331-4F28-849B-2B5BE1F06702}">
      <dsp:nvSpPr>
        <dsp:cNvPr id="0" name=""/>
        <dsp:cNvSpPr/>
      </dsp:nvSpPr>
      <dsp:spPr>
        <a:xfrm>
          <a:off x="1872502" y="1582208"/>
          <a:ext cx="1588915" cy="1016828"/>
        </a:xfrm>
        <a:prstGeom prst="rect">
          <a:avLst/>
        </a:prstGeom>
        <a:noFill/>
        <a:ln>
          <a:noFill/>
        </a:ln>
        <a:effectLst/>
      </dsp:spPr>
      <dsp:style>
        <a:lnRef idx="0">
          <a:scrgbClr r="0" g="0" b="0"/>
        </a:lnRef>
        <a:fillRef idx="0">
          <a:scrgbClr r="0" g="0" b="0"/>
        </a:fillRef>
        <a:effectRef idx="0">
          <a:scrgbClr r="0" g="0" b="0"/>
        </a:effectRef>
        <a:fontRef idx="minor"/>
      </dsp:style>
    </dsp:sp>
    <dsp:sp modelId="{ED490A67-5E8C-4BD1-8B39-2516BA12B918}">
      <dsp:nvSpPr>
        <dsp:cNvPr id="0" name=""/>
        <dsp:cNvSpPr/>
      </dsp:nvSpPr>
      <dsp:spPr>
        <a:xfrm>
          <a:off x="4255876" y="275845"/>
          <a:ext cx="556120" cy="55612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C2F234F-95DC-4957-9523-0EE5F76012F9}">
      <dsp:nvSpPr>
        <dsp:cNvPr id="0" name=""/>
        <dsp:cNvSpPr/>
      </dsp:nvSpPr>
      <dsp:spPr>
        <a:xfrm>
          <a:off x="3739478" y="931863"/>
          <a:ext cx="1588915" cy="603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Continued changes can feel overwhelming</a:t>
          </a:r>
        </a:p>
      </dsp:txBody>
      <dsp:txXfrm>
        <a:off x="3739478" y="931863"/>
        <a:ext cx="1588915" cy="603881"/>
      </dsp:txXfrm>
    </dsp:sp>
    <dsp:sp modelId="{837F952E-5BF8-4D22-98C6-3489BE0E3264}">
      <dsp:nvSpPr>
        <dsp:cNvPr id="0" name=""/>
        <dsp:cNvSpPr/>
      </dsp:nvSpPr>
      <dsp:spPr>
        <a:xfrm>
          <a:off x="3739478" y="1582208"/>
          <a:ext cx="1588915" cy="1016828"/>
        </a:xfrm>
        <a:prstGeom prst="rect">
          <a:avLst/>
        </a:prstGeom>
        <a:noFill/>
        <a:ln>
          <a:noFill/>
        </a:ln>
        <a:effectLst/>
      </dsp:spPr>
      <dsp:style>
        <a:lnRef idx="0">
          <a:scrgbClr r="0" g="0" b="0"/>
        </a:lnRef>
        <a:fillRef idx="0">
          <a:scrgbClr r="0" g="0" b="0"/>
        </a:fillRef>
        <a:effectRef idx="0">
          <a:scrgbClr r="0" g="0" b="0"/>
        </a:effectRef>
        <a:fontRef idx="minor"/>
      </dsp:style>
    </dsp:sp>
    <dsp:sp modelId="{F83ABBE6-8D2A-4CE8-98F8-0069983E05BE}">
      <dsp:nvSpPr>
        <dsp:cNvPr id="0" name=""/>
        <dsp:cNvSpPr/>
      </dsp:nvSpPr>
      <dsp:spPr>
        <a:xfrm>
          <a:off x="6122851" y="275845"/>
          <a:ext cx="556120" cy="556120"/>
        </a:xfrm>
        <a:prstGeom prst="rect">
          <a:avLst/>
        </a:prstGeom>
        <a:solidFill>
          <a:schemeClr val="accent6">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B332BE3-32C5-4C93-867D-15E83909A041}">
      <dsp:nvSpPr>
        <dsp:cNvPr id="0" name=""/>
        <dsp:cNvSpPr/>
      </dsp:nvSpPr>
      <dsp:spPr>
        <a:xfrm>
          <a:off x="5606454" y="931863"/>
          <a:ext cx="1588915" cy="603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Technology</a:t>
          </a:r>
        </a:p>
      </dsp:txBody>
      <dsp:txXfrm>
        <a:off x="5606454" y="931863"/>
        <a:ext cx="1588915" cy="603881"/>
      </dsp:txXfrm>
    </dsp:sp>
    <dsp:sp modelId="{337B6619-640D-45E9-AFE5-FCD8C30B9792}">
      <dsp:nvSpPr>
        <dsp:cNvPr id="0" name=""/>
        <dsp:cNvSpPr/>
      </dsp:nvSpPr>
      <dsp:spPr>
        <a:xfrm>
          <a:off x="5606454" y="1582208"/>
          <a:ext cx="1588915" cy="1016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PEARS/video challenges</a:t>
          </a:r>
        </a:p>
        <a:p>
          <a:pPr marL="0" lvl="0" indent="0" algn="ctr" defTabSz="488950">
            <a:lnSpc>
              <a:spcPct val="100000"/>
            </a:lnSpc>
            <a:spcBef>
              <a:spcPct val="0"/>
            </a:spcBef>
            <a:spcAft>
              <a:spcPct val="35000"/>
            </a:spcAft>
            <a:buNone/>
          </a:pPr>
          <a:r>
            <a:rPr lang="en-US" sz="1100" kern="1200"/>
            <a:t>Customer technology awareness and access</a:t>
          </a:r>
        </a:p>
      </dsp:txBody>
      <dsp:txXfrm>
        <a:off x="5606454" y="1582208"/>
        <a:ext cx="1588915" cy="10168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ABF33-DFA7-45B0-81F2-0E02DCCD53C2}">
      <dsp:nvSpPr>
        <dsp:cNvPr id="0" name=""/>
        <dsp:cNvSpPr/>
      </dsp:nvSpPr>
      <dsp:spPr>
        <a:xfrm>
          <a:off x="1703999" y="877092"/>
          <a:ext cx="361367" cy="91440"/>
        </a:xfrm>
        <a:custGeom>
          <a:avLst/>
          <a:gdLst/>
          <a:ahLst/>
          <a:cxnLst/>
          <a:rect l="0" t="0" r="0" b="0"/>
          <a:pathLst>
            <a:path>
              <a:moveTo>
                <a:pt x="0" y="45720"/>
              </a:moveTo>
              <a:lnTo>
                <a:pt x="361367"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74884" y="920853"/>
        <a:ext cx="19598" cy="3919"/>
      </dsp:txXfrm>
    </dsp:sp>
    <dsp:sp modelId="{A31661B8-0E63-47B2-8B39-34C246D15507}">
      <dsp:nvSpPr>
        <dsp:cNvPr id="0" name=""/>
        <dsp:cNvSpPr/>
      </dsp:nvSpPr>
      <dsp:spPr>
        <a:xfrm>
          <a:off x="1590" y="411550"/>
          <a:ext cx="1704208" cy="1022525"/>
        </a:xfrm>
        <a:prstGeom prst="rect">
          <a:avLst/>
        </a:prstGeom>
        <a:blipFill rotWithShape="1">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3508" tIns="87656" rIns="83508" bIns="87656" numCol="1" spcCol="1270" anchor="ctr" anchorCtr="0">
          <a:noAutofit/>
        </a:bodyPr>
        <a:lstStyle/>
        <a:p>
          <a:pPr marL="0" lvl="0" indent="0" algn="ctr" defTabSz="889000">
            <a:lnSpc>
              <a:spcPct val="90000"/>
            </a:lnSpc>
            <a:spcBef>
              <a:spcPct val="0"/>
            </a:spcBef>
            <a:spcAft>
              <a:spcPct val="35000"/>
            </a:spcAft>
            <a:buNone/>
          </a:pPr>
          <a:r>
            <a:rPr lang="en-US" sz="2000" kern="1200"/>
            <a:t>Telework flexibility </a:t>
          </a:r>
        </a:p>
      </dsp:txBody>
      <dsp:txXfrm>
        <a:off x="1590" y="411550"/>
        <a:ext cx="1704208" cy="1022525"/>
      </dsp:txXfrm>
    </dsp:sp>
    <dsp:sp modelId="{71B6C092-E454-4D30-BC7B-6CDFD6F381D2}">
      <dsp:nvSpPr>
        <dsp:cNvPr id="0" name=""/>
        <dsp:cNvSpPr/>
      </dsp:nvSpPr>
      <dsp:spPr>
        <a:xfrm>
          <a:off x="3800176" y="877092"/>
          <a:ext cx="361367" cy="91440"/>
        </a:xfrm>
        <a:custGeom>
          <a:avLst/>
          <a:gdLst/>
          <a:ahLst/>
          <a:cxnLst/>
          <a:rect l="0" t="0" r="0" b="0"/>
          <a:pathLst>
            <a:path>
              <a:moveTo>
                <a:pt x="0" y="45720"/>
              </a:moveTo>
              <a:lnTo>
                <a:pt x="361367" y="45720"/>
              </a:lnTo>
            </a:path>
          </a:pathLst>
        </a:custGeom>
        <a:noFill/>
        <a:ln w="9525"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71060" y="920853"/>
        <a:ext cx="19598" cy="3919"/>
      </dsp:txXfrm>
    </dsp:sp>
    <dsp:sp modelId="{DFD9ED52-79D9-4E1D-BC52-CE7E78CCAD6B}">
      <dsp:nvSpPr>
        <dsp:cNvPr id="0" name=""/>
        <dsp:cNvSpPr/>
      </dsp:nvSpPr>
      <dsp:spPr>
        <a:xfrm>
          <a:off x="2097767" y="411550"/>
          <a:ext cx="1704208" cy="1022525"/>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3508" tIns="87656" rIns="83508" bIns="87656" numCol="1" spcCol="1270" anchor="ctr" anchorCtr="0">
          <a:noAutofit/>
        </a:bodyPr>
        <a:lstStyle/>
        <a:p>
          <a:pPr marL="0" lvl="0" indent="0" algn="ctr" defTabSz="889000">
            <a:lnSpc>
              <a:spcPct val="90000"/>
            </a:lnSpc>
            <a:spcBef>
              <a:spcPct val="0"/>
            </a:spcBef>
            <a:spcAft>
              <a:spcPct val="35000"/>
            </a:spcAft>
            <a:buNone/>
          </a:pPr>
          <a:r>
            <a:rPr lang="en-US" sz="2000" kern="1200"/>
            <a:t>Team building </a:t>
          </a:r>
        </a:p>
      </dsp:txBody>
      <dsp:txXfrm>
        <a:off x="2097767" y="411550"/>
        <a:ext cx="1704208" cy="1022525"/>
      </dsp:txXfrm>
    </dsp:sp>
    <dsp:sp modelId="{EC525436-32D5-4D8B-828A-DA6CF9BBF511}">
      <dsp:nvSpPr>
        <dsp:cNvPr id="0" name=""/>
        <dsp:cNvSpPr/>
      </dsp:nvSpPr>
      <dsp:spPr>
        <a:xfrm>
          <a:off x="5896352" y="877092"/>
          <a:ext cx="361367" cy="91440"/>
        </a:xfrm>
        <a:custGeom>
          <a:avLst/>
          <a:gdLst/>
          <a:ahLst/>
          <a:cxnLst/>
          <a:rect l="0" t="0" r="0" b="0"/>
          <a:pathLst>
            <a:path>
              <a:moveTo>
                <a:pt x="0" y="45720"/>
              </a:moveTo>
              <a:lnTo>
                <a:pt x="361367" y="45720"/>
              </a:lnTo>
            </a:path>
          </a:pathLst>
        </a:custGeom>
        <a:noFill/>
        <a:ln w="9525"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67237" y="920853"/>
        <a:ext cx="19598" cy="3919"/>
      </dsp:txXfrm>
    </dsp:sp>
    <dsp:sp modelId="{418DCF89-B2A8-4557-A5FE-B0ED4022BB0D}">
      <dsp:nvSpPr>
        <dsp:cNvPr id="0" name=""/>
        <dsp:cNvSpPr/>
      </dsp:nvSpPr>
      <dsp:spPr>
        <a:xfrm>
          <a:off x="4193943" y="411550"/>
          <a:ext cx="1704208" cy="1022525"/>
        </a:xfrm>
        <a:prstGeom prst="rect">
          <a:avLst/>
        </a:prstGeom>
        <a:blipFill rotWithShape="1">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3508" tIns="87656" rIns="83508" bIns="87656" numCol="1" spcCol="1270" anchor="ctr" anchorCtr="0">
          <a:noAutofit/>
        </a:bodyPr>
        <a:lstStyle/>
        <a:p>
          <a:pPr marL="0" lvl="0" indent="0" algn="ctr" defTabSz="889000">
            <a:lnSpc>
              <a:spcPct val="90000"/>
            </a:lnSpc>
            <a:spcBef>
              <a:spcPct val="0"/>
            </a:spcBef>
            <a:spcAft>
              <a:spcPct val="35000"/>
            </a:spcAft>
            <a:buNone/>
          </a:pPr>
          <a:r>
            <a:rPr lang="en-US" sz="2000" kern="1200"/>
            <a:t>PAT team member of the week/month</a:t>
          </a:r>
        </a:p>
      </dsp:txBody>
      <dsp:txXfrm>
        <a:off x="4193943" y="411550"/>
        <a:ext cx="1704208" cy="1022525"/>
      </dsp:txXfrm>
    </dsp:sp>
    <dsp:sp modelId="{44F84CBE-AAD9-4492-A878-6F8DC2FC6B51}">
      <dsp:nvSpPr>
        <dsp:cNvPr id="0" name=""/>
        <dsp:cNvSpPr/>
      </dsp:nvSpPr>
      <dsp:spPr>
        <a:xfrm>
          <a:off x="853695" y="1432275"/>
          <a:ext cx="6288529" cy="361367"/>
        </a:xfrm>
        <a:custGeom>
          <a:avLst/>
          <a:gdLst/>
          <a:ahLst/>
          <a:cxnLst/>
          <a:rect l="0" t="0" r="0" b="0"/>
          <a:pathLst>
            <a:path>
              <a:moveTo>
                <a:pt x="6288529" y="0"/>
              </a:moveTo>
              <a:lnTo>
                <a:pt x="6288529" y="197783"/>
              </a:lnTo>
              <a:lnTo>
                <a:pt x="0" y="197783"/>
              </a:lnTo>
              <a:lnTo>
                <a:pt x="0" y="361367"/>
              </a:lnTo>
            </a:path>
          </a:pathLst>
        </a:custGeom>
        <a:noFill/>
        <a:ln w="9525"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40441" y="1610999"/>
        <a:ext cx="315036" cy="3919"/>
      </dsp:txXfrm>
    </dsp:sp>
    <dsp:sp modelId="{A9D01524-2E17-4F44-B8C7-B3F8242524B2}">
      <dsp:nvSpPr>
        <dsp:cNvPr id="0" name=""/>
        <dsp:cNvSpPr/>
      </dsp:nvSpPr>
      <dsp:spPr>
        <a:xfrm>
          <a:off x="6290120" y="411550"/>
          <a:ext cx="1704208" cy="1022525"/>
        </a:xfrm>
        <a:prstGeom prst="rect">
          <a:avLst/>
        </a:prstGeom>
        <a:blipFill rotWithShape="1">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3508" tIns="87656" rIns="83508" bIns="87656" numCol="1" spcCol="1270" anchor="ctr" anchorCtr="0">
          <a:noAutofit/>
        </a:bodyPr>
        <a:lstStyle/>
        <a:p>
          <a:pPr marL="0" lvl="0" indent="0" algn="ctr" defTabSz="889000">
            <a:lnSpc>
              <a:spcPct val="90000"/>
            </a:lnSpc>
            <a:spcBef>
              <a:spcPct val="0"/>
            </a:spcBef>
            <a:spcAft>
              <a:spcPct val="35000"/>
            </a:spcAft>
            <a:buNone/>
          </a:pPr>
          <a:r>
            <a:rPr lang="en-US" sz="2000" kern="1200"/>
            <a:t>Providing clear staff expectations</a:t>
          </a:r>
        </a:p>
      </dsp:txBody>
      <dsp:txXfrm>
        <a:off x="6290120" y="411550"/>
        <a:ext cx="1704208" cy="1022525"/>
      </dsp:txXfrm>
    </dsp:sp>
    <dsp:sp modelId="{83EEA6FC-AD2D-4050-849E-ED7845EE7A23}">
      <dsp:nvSpPr>
        <dsp:cNvPr id="0" name=""/>
        <dsp:cNvSpPr/>
      </dsp:nvSpPr>
      <dsp:spPr>
        <a:xfrm>
          <a:off x="1703999" y="2291586"/>
          <a:ext cx="361367" cy="91440"/>
        </a:xfrm>
        <a:custGeom>
          <a:avLst/>
          <a:gdLst/>
          <a:ahLst/>
          <a:cxnLst/>
          <a:rect l="0" t="0" r="0" b="0"/>
          <a:pathLst>
            <a:path>
              <a:moveTo>
                <a:pt x="0" y="45720"/>
              </a:moveTo>
              <a:lnTo>
                <a:pt x="361367" y="45720"/>
              </a:lnTo>
            </a:path>
          </a:pathLst>
        </a:custGeom>
        <a:noFill/>
        <a:ln w="9525"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74884" y="2335346"/>
        <a:ext cx="19598" cy="3919"/>
      </dsp:txXfrm>
    </dsp:sp>
    <dsp:sp modelId="{C1630EE2-68E2-410A-9F6A-8367470642F4}">
      <dsp:nvSpPr>
        <dsp:cNvPr id="0" name=""/>
        <dsp:cNvSpPr/>
      </dsp:nvSpPr>
      <dsp:spPr>
        <a:xfrm>
          <a:off x="1590" y="1826043"/>
          <a:ext cx="1704208" cy="1022525"/>
        </a:xfrm>
        <a:prstGeom prst="rect">
          <a:avLst/>
        </a:prstGeom>
        <a:blipFill rotWithShape="1">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3508" tIns="87656" rIns="83508" bIns="87656" numCol="1" spcCol="1270" anchor="ctr" anchorCtr="0">
          <a:noAutofit/>
        </a:bodyPr>
        <a:lstStyle/>
        <a:p>
          <a:pPr marL="0" lvl="0" indent="0" algn="ctr" defTabSz="889000">
            <a:lnSpc>
              <a:spcPct val="90000"/>
            </a:lnSpc>
            <a:spcBef>
              <a:spcPct val="0"/>
            </a:spcBef>
            <a:spcAft>
              <a:spcPct val="35000"/>
            </a:spcAft>
            <a:buNone/>
          </a:pPr>
          <a:r>
            <a:rPr lang="en-US" sz="2000" kern="1200"/>
            <a:t>Option for in person assistance</a:t>
          </a:r>
        </a:p>
      </dsp:txBody>
      <dsp:txXfrm>
        <a:off x="1590" y="1826043"/>
        <a:ext cx="1704208" cy="1022525"/>
      </dsp:txXfrm>
    </dsp:sp>
    <dsp:sp modelId="{C6820F74-7555-4FF3-B401-562D98F2C0E7}">
      <dsp:nvSpPr>
        <dsp:cNvPr id="0" name=""/>
        <dsp:cNvSpPr/>
      </dsp:nvSpPr>
      <dsp:spPr>
        <a:xfrm>
          <a:off x="3800176" y="2291586"/>
          <a:ext cx="361367" cy="91440"/>
        </a:xfrm>
        <a:custGeom>
          <a:avLst/>
          <a:gdLst/>
          <a:ahLst/>
          <a:cxnLst/>
          <a:rect l="0" t="0" r="0" b="0"/>
          <a:pathLst>
            <a:path>
              <a:moveTo>
                <a:pt x="0" y="45720"/>
              </a:moveTo>
              <a:lnTo>
                <a:pt x="361367"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71060" y="2335346"/>
        <a:ext cx="19598" cy="3919"/>
      </dsp:txXfrm>
    </dsp:sp>
    <dsp:sp modelId="{75A75F30-84A1-438B-97A8-576F8B6AEE53}">
      <dsp:nvSpPr>
        <dsp:cNvPr id="0" name=""/>
        <dsp:cNvSpPr/>
      </dsp:nvSpPr>
      <dsp:spPr>
        <a:xfrm>
          <a:off x="2097767" y="1826043"/>
          <a:ext cx="1704208" cy="1022525"/>
        </a:xfrm>
        <a:prstGeom prst="rect">
          <a:avLst/>
        </a:prstGeom>
        <a:blipFill rotWithShape="1">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3508" tIns="87656" rIns="83508" bIns="87656" numCol="1" spcCol="1270" anchor="ctr" anchorCtr="0">
          <a:noAutofit/>
        </a:bodyPr>
        <a:lstStyle/>
        <a:p>
          <a:pPr marL="0" lvl="0" indent="0" algn="ctr" defTabSz="889000">
            <a:lnSpc>
              <a:spcPct val="90000"/>
            </a:lnSpc>
            <a:spcBef>
              <a:spcPct val="0"/>
            </a:spcBef>
            <a:spcAft>
              <a:spcPct val="35000"/>
            </a:spcAft>
            <a:buNone/>
          </a:pPr>
          <a:r>
            <a:rPr lang="en-US" sz="2000" kern="1200" dirty="0"/>
            <a:t>Clear processes and policies</a:t>
          </a:r>
        </a:p>
      </dsp:txBody>
      <dsp:txXfrm>
        <a:off x="2097767" y="1826043"/>
        <a:ext cx="1704208" cy="1022525"/>
      </dsp:txXfrm>
    </dsp:sp>
    <dsp:sp modelId="{1C67C1EF-B889-4241-BB12-84DA4C883B28}">
      <dsp:nvSpPr>
        <dsp:cNvPr id="0" name=""/>
        <dsp:cNvSpPr/>
      </dsp:nvSpPr>
      <dsp:spPr>
        <a:xfrm>
          <a:off x="4193943" y="1826043"/>
          <a:ext cx="1704208" cy="1022525"/>
        </a:xfrm>
        <a:prstGeom prst="rect">
          <a:avLst/>
        </a:prstGeom>
        <a:blipFill rotWithShape="1">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3508" tIns="87656" rIns="83508" bIns="87656" numCol="1" spcCol="1270" anchor="ctr" anchorCtr="0">
          <a:noAutofit/>
        </a:bodyPr>
        <a:lstStyle/>
        <a:p>
          <a:pPr marL="0" lvl="0" indent="0" algn="ctr" defTabSz="889000">
            <a:lnSpc>
              <a:spcPct val="90000"/>
            </a:lnSpc>
            <a:spcBef>
              <a:spcPct val="0"/>
            </a:spcBef>
            <a:spcAft>
              <a:spcPct val="35000"/>
            </a:spcAft>
            <a:buNone/>
          </a:pPr>
          <a:r>
            <a:rPr lang="en-US" sz="2000" kern="1200"/>
            <a:t>Clear communication </a:t>
          </a:r>
        </a:p>
      </dsp:txBody>
      <dsp:txXfrm>
        <a:off x="4193943" y="1826043"/>
        <a:ext cx="1704208" cy="10225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68322-CEA4-4CB3-B4C8-343BB6EB7A19}">
      <dsp:nvSpPr>
        <dsp:cNvPr id="0" name=""/>
        <dsp:cNvSpPr/>
      </dsp:nvSpPr>
      <dsp:spPr>
        <a:xfrm>
          <a:off x="0" y="350"/>
          <a:ext cx="7200897" cy="8211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8AB082-78CB-4004-ABF8-1B183AE33A08}">
      <dsp:nvSpPr>
        <dsp:cNvPr id="0" name=""/>
        <dsp:cNvSpPr/>
      </dsp:nvSpPr>
      <dsp:spPr>
        <a:xfrm>
          <a:off x="248411" y="185119"/>
          <a:ext cx="451657" cy="45165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29CB173-6554-4942-8F3D-188E0CBAA918}">
      <dsp:nvSpPr>
        <dsp:cNvPr id="0" name=""/>
        <dsp:cNvSpPr/>
      </dsp:nvSpPr>
      <dsp:spPr>
        <a:xfrm>
          <a:off x="948479" y="350"/>
          <a:ext cx="6252417" cy="821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10" tIns="86910" rIns="86910" bIns="86910" numCol="1" spcCol="1270" anchor="ctr" anchorCtr="0">
          <a:noAutofit/>
        </a:bodyPr>
        <a:lstStyle/>
        <a:p>
          <a:pPr marL="0" lvl="0" indent="0" algn="l" defTabSz="755650" rtl="0">
            <a:lnSpc>
              <a:spcPct val="100000"/>
            </a:lnSpc>
            <a:spcBef>
              <a:spcPct val="0"/>
            </a:spcBef>
            <a:spcAft>
              <a:spcPct val="35000"/>
            </a:spcAft>
            <a:buNone/>
          </a:pPr>
          <a:r>
            <a:rPr lang="en-US" sz="1700" kern="1200" dirty="0"/>
            <a:t>Collaborative partnerships with the United Domestic Workers union, County Board Aides, and </a:t>
          </a:r>
          <a:r>
            <a:rPr lang="en-US" sz="1700" kern="1200" dirty="0">
              <a:latin typeface="Garamond" panose="02020404030301010803"/>
            </a:rPr>
            <a:t>Riverside County IHSS Advisory Committee</a:t>
          </a:r>
          <a:endParaRPr lang="en-US" sz="1700" kern="1200" dirty="0"/>
        </a:p>
      </dsp:txBody>
      <dsp:txXfrm>
        <a:off x="948479" y="350"/>
        <a:ext cx="6252417" cy="821194"/>
      </dsp:txXfrm>
    </dsp:sp>
    <dsp:sp modelId="{31FDE6F1-31D3-4369-B1BC-52C6215A3215}">
      <dsp:nvSpPr>
        <dsp:cNvPr id="0" name=""/>
        <dsp:cNvSpPr/>
      </dsp:nvSpPr>
      <dsp:spPr>
        <a:xfrm>
          <a:off x="0" y="1026844"/>
          <a:ext cx="7200897" cy="8211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93819D-925A-4DD1-AC26-2BE7BBB6A990}">
      <dsp:nvSpPr>
        <dsp:cNvPr id="0" name=""/>
        <dsp:cNvSpPr/>
      </dsp:nvSpPr>
      <dsp:spPr>
        <a:xfrm>
          <a:off x="248411" y="1211612"/>
          <a:ext cx="451657" cy="45165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BA80E65-51A9-4115-A3D1-7799233671B1}">
      <dsp:nvSpPr>
        <dsp:cNvPr id="0" name=""/>
        <dsp:cNvSpPr/>
      </dsp:nvSpPr>
      <dsp:spPr>
        <a:xfrm>
          <a:off x="948479" y="1026844"/>
          <a:ext cx="6252417" cy="821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10" tIns="86910" rIns="86910" bIns="86910" numCol="1" spcCol="1270" anchor="ctr" anchorCtr="0">
          <a:noAutofit/>
        </a:bodyPr>
        <a:lstStyle/>
        <a:p>
          <a:pPr marL="0" lvl="0" indent="0" algn="l" defTabSz="755650" rtl="0">
            <a:lnSpc>
              <a:spcPct val="100000"/>
            </a:lnSpc>
            <a:spcBef>
              <a:spcPct val="0"/>
            </a:spcBef>
            <a:spcAft>
              <a:spcPct val="35000"/>
            </a:spcAft>
            <a:buNone/>
          </a:pPr>
          <a:r>
            <a:rPr lang="en-US" sz="1700" kern="1200"/>
            <a:t>Operations and </a:t>
          </a:r>
          <a:r>
            <a:rPr lang="en-US" sz="1700" kern="1200">
              <a:latin typeface="Garamond" panose="02020404030301010803"/>
            </a:rPr>
            <a:t>Intake</a:t>
          </a:r>
          <a:r>
            <a:rPr lang="en-US" sz="1700" kern="1200"/>
            <a:t> </a:t>
          </a:r>
          <a:r>
            <a:rPr lang="en-US" sz="1700" kern="1200">
              <a:latin typeface="Garamond" panose="02020404030301010803"/>
            </a:rPr>
            <a:t>Flyers </a:t>
          </a:r>
          <a:endParaRPr lang="en-US" sz="1700" kern="1200"/>
        </a:p>
      </dsp:txBody>
      <dsp:txXfrm>
        <a:off x="948479" y="1026844"/>
        <a:ext cx="6252417" cy="821194"/>
      </dsp:txXfrm>
    </dsp:sp>
    <dsp:sp modelId="{4DC6B8D3-1C2B-4BDE-9D14-DE9365B12582}">
      <dsp:nvSpPr>
        <dsp:cNvPr id="0" name=""/>
        <dsp:cNvSpPr/>
      </dsp:nvSpPr>
      <dsp:spPr>
        <a:xfrm>
          <a:off x="0" y="2053337"/>
          <a:ext cx="7200897" cy="8211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C33522-C59F-4F80-AAEF-0A1B7EA280E1}">
      <dsp:nvSpPr>
        <dsp:cNvPr id="0" name=""/>
        <dsp:cNvSpPr/>
      </dsp:nvSpPr>
      <dsp:spPr>
        <a:xfrm>
          <a:off x="248411" y="2238106"/>
          <a:ext cx="451657" cy="45165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4DC7841-D351-40A8-AD6A-A444D8D68480}">
      <dsp:nvSpPr>
        <dsp:cNvPr id="0" name=""/>
        <dsp:cNvSpPr/>
      </dsp:nvSpPr>
      <dsp:spPr>
        <a:xfrm>
          <a:off x="948479" y="2053337"/>
          <a:ext cx="6252417" cy="821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10" tIns="86910" rIns="86910" bIns="86910" numCol="1" spcCol="1270" anchor="ctr" anchorCtr="0">
          <a:noAutofit/>
        </a:bodyPr>
        <a:lstStyle/>
        <a:p>
          <a:pPr marL="0" lvl="0" indent="0" algn="l" defTabSz="755650">
            <a:lnSpc>
              <a:spcPct val="100000"/>
            </a:lnSpc>
            <a:spcBef>
              <a:spcPct val="0"/>
            </a:spcBef>
            <a:spcAft>
              <a:spcPct val="35000"/>
            </a:spcAft>
            <a:buNone/>
          </a:pPr>
          <a:r>
            <a:rPr lang="en-US" sz="1700" kern="1200"/>
            <a:t>Public Authority</a:t>
          </a:r>
        </a:p>
      </dsp:txBody>
      <dsp:txXfrm>
        <a:off x="948479" y="2053337"/>
        <a:ext cx="6252417" cy="8211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06F3D-E970-4BB4-913F-1E84B80AD7E6}">
      <dsp:nvSpPr>
        <dsp:cNvPr id="0" name=""/>
        <dsp:cNvSpPr/>
      </dsp:nvSpPr>
      <dsp:spPr>
        <a:xfrm>
          <a:off x="0" y="44241"/>
          <a:ext cx="7200897" cy="42120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latin typeface="Garamond" panose="02020404030301010803"/>
            </a:rPr>
            <a:t>Started</a:t>
          </a:r>
          <a:r>
            <a:rPr lang="en-US" sz="1800" kern="1200" dirty="0"/>
            <a:t> with 20% of providers </a:t>
          </a:r>
          <a:r>
            <a:rPr lang="en-US" sz="1800" kern="1200" dirty="0">
              <a:latin typeface="Garamond" panose="02020404030301010803"/>
            </a:rPr>
            <a:t>present</a:t>
          </a:r>
          <a:r>
            <a:rPr lang="en-US" sz="1800" kern="1200" dirty="0"/>
            <a:t> at intake</a:t>
          </a:r>
          <a:r>
            <a:rPr lang="en-US" sz="1800" kern="1200" dirty="0">
              <a:latin typeface="Garamond" panose="02020404030301010803"/>
            </a:rPr>
            <a:t> </a:t>
          </a:r>
          <a:r>
            <a:rPr lang="en-US" sz="1800" kern="1200" dirty="0"/>
            <a:t> - I</a:t>
          </a:r>
          <a:r>
            <a:rPr lang="en-US" sz="1800" kern="1200" dirty="0">
              <a:latin typeface="Garamond" panose="02020404030301010803"/>
            </a:rPr>
            <a:t>ncreased</a:t>
          </a:r>
          <a:r>
            <a:rPr lang="en-US" sz="1800" kern="1200" dirty="0"/>
            <a:t> to 80%</a:t>
          </a:r>
        </a:p>
      </dsp:txBody>
      <dsp:txXfrm>
        <a:off x="20561" y="64802"/>
        <a:ext cx="7159775" cy="380078"/>
      </dsp:txXfrm>
    </dsp:sp>
    <dsp:sp modelId="{B2C623A3-748A-4ABA-9E34-6F37C33AEAD0}">
      <dsp:nvSpPr>
        <dsp:cNvPr id="0" name=""/>
        <dsp:cNvSpPr/>
      </dsp:nvSpPr>
      <dsp:spPr>
        <a:xfrm>
          <a:off x="0" y="517281"/>
          <a:ext cx="7200897" cy="421200"/>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t>Between 90-100% of productivity</a:t>
          </a:r>
          <a:r>
            <a:rPr lang="en-US" sz="1800" kern="1200" dirty="0">
              <a:latin typeface="Garamond" panose="02020404030301010803"/>
            </a:rPr>
            <a:t> for staff</a:t>
          </a:r>
          <a:endParaRPr lang="en-US" sz="1800" kern="1200" dirty="0"/>
        </a:p>
      </dsp:txBody>
      <dsp:txXfrm>
        <a:off x="20561" y="537842"/>
        <a:ext cx="7159775" cy="380078"/>
      </dsp:txXfrm>
    </dsp:sp>
    <dsp:sp modelId="{71E4BAF2-C009-440B-8D54-B23E6335FD30}">
      <dsp:nvSpPr>
        <dsp:cNvPr id="0" name=""/>
        <dsp:cNvSpPr/>
      </dsp:nvSpPr>
      <dsp:spPr>
        <a:xfrm>
          <a:off x="0" y="990321"/>
          <a:ext cx="7200897" cy="421200"/>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t>Elimination of the backlog of unlinked providers</a:t>
          </a:r>
          <a:r>
            <a:rPr lang="en-US" sz="1800" kern="1200" dirty="0">
              <a:latin typeface="Garamond" panose="02020404030301010803"/>
            </a:rPr>
            <a:t> </a:t>
          </a:r>
          <a:endParaRPr lang="en-US" sz="1800" kern="1200" dirty="0"/>
        </a:p>
      </dsp:txBody>
      <dsp:txXfrm>
        <a:off x="20561" y="1010882"/>
        <a:ext cx="7159775" cy="380078"/>
      </dsp:txXfrm>
    </dsp:sp>
    <dsp:sp modelId="{C75A28AE-AC69-4AF2-A7DD-0A2516547E0A}">
      <dsp:nvSpPr>
        <dsp:cNvPr id="0" name=""/>
        <dsp:cNvSpPr/>
      </dsp:nvSpPr>
      <dsp:spPr>
        <a:xfrm>
          <a:off x="0" y="1463361"/>
          <a:ext cx="7200897" cy="421200"/>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latin typeface="Garamond" panose="02020404030301010803"/>
            </a:rPr>
            <a:t>Riverside County IHSS Advisory Committee</a:t>
          </a:r>
          <a:r>
            <a:rPr lang="en-US" sz="1800" kern="1200" dirty="0"/>
            <a:t> feedback</a:t>
          </a:r>
        </a:p>
      </dsp:txBody>
      <dsp:txXfrm>
        <a:off x="20561" y="1483922"/>
        <a:ext cx="7159775" cy="380078"/>
      </dsp:txXfrm>
    </dsp:sp>
    <dsp:sp modelId="{C89AD842-A99B-4298-988A-D435891FE079}">
      <dsp:nvSpPr>
        <dsp:cNvPr id="0" name=""/>
        <dsp:cNvSpPr/>
      </dsp:nvSpPr>
      <dsp:spPr>
        <a:xfrm>
          <a:off x="0" y="1936401"/>
          <a:ext cx="7200897" cy="421200"/>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Increase of new registry providers for Public Authority</a:t>
          </a:r>
        </a:p>
      </dsp:txBody>
      <dsp:txXfrm>
        <a:off x="20561" y="1956962"/>
        <a:ext cx="7159775" cy="380078"/>
      </dsp:txXfrm>
    </dsp:sp>
    <dsp:sp modelId="{4EB6BEE0-527C-466B-B989-D6D711C9FD08}">
      <dsp:nvSpPr>
        <dsp:cNvPr id="0" name=""/>
        <dsp:cNvSpPr/>
      </dsp:nvSpPr>
      <dsp:spPr>
        <a:xfrm>
          <a:off x="0" y="2409441"/>
          <a:ext cx="7200897" cy="42120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err="1"/>
            <a:t>NACo</a:t>
          </a:r>
          <a:r>
            <a:rPr lang="en-US" sz="1800" kern="1200" dirty="0"/>
            <a:t> Award</a:t>
          </a:r>
        </a:p>
      </dsp:txBody>
      <dsp:txXfrm>
        <a:off x="20561" y="2430002"/>
        <a:ext cx="7159775" cy="3800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2953A-21AA-49A9-839E-CC72C17F8354}">
      <dsp:nvSpPr>
        <dsp:cNvPr id="0" name=""/>
        <dsp:cNvSpPr/>
      </dsp:nvSpPr>
      <dsp:spPr>
        <a:xfrm>
          <a:off x="0" y="8589"/>
          <a:ext cx="7701280" cy="59670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The demand for providers surged in part due to an increase in our aging population.</a:t>
          </a:r>
        </a:p>
      </dsp:txBody>
      <dsp:txXfrm>
        <a:off x="29128" y="37717"/>
        <a:ext cx="7643024" cy="538444"/>
      </dsp:txXfrm>
    </dsp:sp>
    <dsp:sp modelId="{DE3FC5E4-4507-42E4-B81F-0DD0D08D5273}">
      <dsp:nvSpPr>
        <dsp:cNvPr id="0" name=""/>
        <dsp:cNvSpPr/>
      </dsp:nvSpPr>
      <dsp:spPr>
        <a:xfrm>
          <a:off x="0" y="651369"/>
          <a:ext cx="7701280" cy="596700"/>
        </a:xfrm>
        <a:prstGeom prst="roundRect">
          <a:avLst/>
        </a:prstGeom>
        <a:solidFill>
          <a:schemeClr val="accent2">
            <a:hueOff val="840789"/>
            <a:satOff val="-893"/>
            <a:lumOff val="68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Enrollment procedures, processes, and pain points were addressed by using Lean </a:t>
          </a:r>
          <a:r>
            <a:rPr lang="en-US" sz="1600" kern="1200" dirty="0">
              <a:latin typeface="Garamond" panose="02020404030301010803"/>
            </a:rPr>
            <a:t>Six</a:t>
          </a:r>
          <a:r>
            <a:rPr lang="en-US" sz="1600" kern="1200" dirty="0"/>
            <a:t> </a:t>
          </a:r>
          <a:r>
            <a:rPr lang="en-US" sz="1600" kern="1200" dirty="0">
              <a:latin typeface="Garamond" panose="02020404030301010803"/>
            </a:rPr>
            <a:t>Sigma</a:t>
          </a:r>
          <a:r>
            <a:rPr lang="en-US" sz="1600" kern="1200" dirty="0"/>
            <a:t> to </a:t>
          </a:r>
          <a:r>
            <a:rPr lang="en-US" sz="1600" kern="1200" dirty="0">
              <a:latin typeface="Garamond" panose="02020404030301010803"/>
            </a:rPr>
            <a:t>outline and streamline the</a:t>
          </a:r>
          <a:r>
            <a:rPr lang="en-US" sz="1600" kern="1200" dirty="0"/>
            <a:t> process,</a:t>
          </a:r>
          <a:r>
            <a:rPr lang="en-US" sz="1600" kern="1200" dirty="0">
              <a:latin typeface="Garamond" panose="02020404030301010803"/>
            </a:rPr>
            <a:t> which resulted in</a:t>
          </a:r>
          <a:r>
            <a:rPr lang="en-US" sz="1600" kern="1200" dirty="0"/>
            <a:t> the Provider Assistance Team (PAT</a:t>
          </a:r>
          <a:r>
            <a:rPr lang="en-US" sz="1600" kern="1200" dirty="0">
              <a:latin typeface="Garamond" panose="02020404030301010803"/>
            </a:rPr>
            <a:t>)</a:t>
          </a:r>
          <a:r>
            <a:rPr lang="en-US" sz="1600" kern="1200" dirty="0"/>
            <a:t> </a:t>
          </a:r>
        </a:p>
      </dsp:txBody>
      <dsp:txXfrm>
        <a:off x="29128" y="680497"/>
        <a:ext cx="7643024" cy="538444"/>
      </dsp:txXfrm>
    </dsp:sp>
    <dsp:sp modelId="{E8E840E0-910C-481F-8E07-64CB00B5D654}">
      <dsp:nvSpPr>
        <dsp:cNvPr id="0" name=""/>
        <dsp:cNvSpPr/>
      </dsp:nvSpPr>
      <dsp:spPr>
        <a:xfrm>
          <a:off x="0" y="1294149"/>
          <a:ext cx="7701280" cy="596700"/>
        </a:xfrm>
        <a:prstGeom prst="roundRect">
          <a:avLst/>
        </a:prstGeom>
        <a:solidFill>
          <a:schemeClr val="accent2">
            <a:hueOff val="1681577"/>
            <a:satOff val="-1786"/>
            <a:lumOff val="137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The use of technology increased our ability to reach and link a larger number of providers.</a:t>
          </a:r>
        </a:p>
      </dsp:txBody>
      <dsp:txXfrm>
        <a:off x="29128" y="1323277"/>
        <a:ext cx="7643024" cy="538444"/>
      </dsp:txXfrm>
    </dsp:sp>
    <dsp:sp modelId="{80808C94-C1C5-4E4C-B1D3-6203D011EEC2}">
      <dsp:nvSpPr>
        <dsp:cNvPr id="0" name=""/>
        <dsp:cNvSpPr/>
      </dsp:nvSpPr>
      <dsp:spPr>
        <a:xfrm>
          <a:off x="0" y="1936929"/>
          <a:ext cx="7701280" cy="596700"/>
        </a:xfrm>
        <a:prstGeom prst="roundRect">
          <a:avLst/>
        </a:prstGeom>
        <a:solidFill>
          <a:schemeClr val="accent2">
            <a:hueOff val="2522366"/>
            <a:satOff val="-2679"/>
            <a:lumOff val="205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Garamond" panose="02020404030301010803"/>
            </a:rPr>
            <a:t>Collaboration</a:t>
          </a:r>
          <a:r>
            <a:rPr lang="en-US" sz="1600" kern="1200" dirty="0"/>
            <a:t> both within the Department, and outside to Community Partners, is important and </a:t>
          </a:r>
          <a:r>
            <a:rPr lang="en-US" sz="1600" kern="1200" dirty="0">
              <a:latin typeface="Garamond" panose="02020404030301010803"/>
            </a:rPr>
            <a:t>contributed</a:t>
          </a:r>
          <a:r>
            <a:rPr lang="en-US" sz="1600" kern="1200" dirty="0"/>
            <a:t> to the success of the project.</a:t>
          </a:r>
        </a:p>
      </dsp:txBody>
      <dsp:txXfrm>
        <a:off x="29128" y="1966057"/>
        <a:ext cx="7643024" cy="538444"/>
      </dsp:txXfrm>
    </dsp:sp>
    <dsp:sp modelId="{B1B669A7-0749-4A94-BDB3-5439AB6D2413}">
      <dsp:nvSpPr>
        <dsp:cNvPr id="0" name=""/>
        <dsp:cNvSpPr/>
      </dsp:nvSpPr>
      <dsp:spPr>
        <a:xfrm>
          <a:off x="0" y="2579709"/>
          <a:ext cx="7701280" cy="596700"/>
        </a:xfrm>
        <a:prstGeom prst="roundRect">
          <a:avLst/>
        </a:prstGeom>
        <a:solidFill>
          <a:schemeClr val="accent2">
            <a:hueOff val="3363155"/>
            <a:satOff val="-3572"/>
            <a:lumOff val="274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t>Quickly and appropriately linked providers help ensure the safety </a:t>
          </a:r>
          <a:r>
            <a:rPr lang="en-US" sz="1600" kern="1200" dirty="0">
              <a:latin typeface="Garamond" panose="02020404030301010803"/>
            </a:rPr>
            <a:t>of our</a:t>
          </a:r>
          <a:r>
            <a:rPr lang="en-US" sz="1600" kern="1200" dirty="0"/>
            <a:t> customers.  As such, it is our highest priority</a:t>
          </a:r>
          <a:r>
            <a:rPr lang="en-US" sz="1600" kern="1200" dirty="0">
              <a:latin typeface="Garamond" panose="02020404030301010803"/>
            </a:rPr>
            <a:t>.</a:t>
          </a:r>
          <a:endParaRPr lang="en-US" sz="1600" kern="1200" dirty="0"/>
        </a:p>
      </dsp:txBody>
      <dsp:txXfrm>
        <a:off x="29128" y="2608837"/>
        <a:ext cx="7643024" cy="53844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22BDC-076A-4875-80C3-9B3FDEFF0F2B}" type="datetimeFigureOut">
              <a:rPr lang="en-US" smtClean="0"/>
              <a:t>11/7/2023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1D0B5-269B-43D4-A07A-D0A6BB47D31F}" type="slidenum">
              <a:rPr lang="en-US" smtClean="0"/>
              <a:t>‹#›</a:t>
            </a:fld>
            <a:endParaRPr lang="en-US"/>
          </a:p>
        </p:txBody>
      </p:sp>
    </p:spTree>
    <p:extLst>
      <p:ext uri="{BB962C8B-B14F-4D97-AF65-F5344CB8AC3E}">
        <p14:creationId xmlns:p14="http://schemas.microsoft.com/office/powerpoint/2010/main" val="2950407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Angel Introduces Slide 1</a:t>
            </a:r>
          </a:p>
        </p:txBody>
      </p:sp>
      <p:sp>
        <p:nvSpPr>
          <p:cNvPr id="4" name="Slide Number Placeholder 3"/>
          <p:cNvSpPr>
            <a:spLocks noGrp="1"/>
          </p:cNvSpPr>
          <p:nvPr>
            <p:ph type="sldNum" sz="quarter" idx="5"/>
          </p:nvPr>
        </p:nvSpPr>
        <p:spPr/>
        <p:txBody>
          <a:bodyPr/>
          <a:lstStyle/>
          <a:p>
            <a:fld id="{9B61D0B5-269B-43D4-A07A-D0A6BB47D31F}" type="slidenum">
              <a:rPr lang="en-US" smtClean="0"/>
              <a:t>1</a:t>
            </a:fld>
            <a:endParaRPr lang="en-US"/>
          </a:p>
        </p:txBody>
      </p:sp>
    </p:spTree>
    <p:extLst>
      <p:ext uri="{BB962C8B-B14F-4D97-AF65-F5344CB8AC3E}">
        <p14:creationId xmlns:p14="http://schemas.microsoft.com/office/powerpoint/2010/main" val="111608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Ryan's Slide</a:t>
            </a:r>
            <a:endParaRPr lang="en-US"/>
          </a:p>
          <a:p>
            <a:endParaRPr lang="en-US"/>
          </a:p>
          <a:p>
            <a:r>
              <a:rPr lang="en-US"/>
              <a:t>In process mapping talk about how long it used to take compare how long it takes now. </a:t>
            </a:r>
            <a:endParaRPr lang="en-US">
              <a:ea typeface="Calibri"/>
              <a:cs typeface="Calibri"/>
            </a:endParaRPr>
          </a:p>
          <a:p>
            <a:endParaRPr lang="en-US">
              <a:ea typeface="Calibri"/>
              <a:cs typeface="Calibri"/>
            </a:endParaRPr>
          </a:p>
          <a:p>
            <a:r>
              <a:rPr lang="en-US">
                <a:ea typeface="Calibri"/>
                <a:cs typeface="Calibri"/>
              </a:rPr>
              <a:t>120+ days to enroll IP</a:t>
            </a:r>
          </a:p>
        </p:txBody>
      </p:sp>
      <p:sp>
        <p:nvSpPr>
          <p:cNvPr id="4" name="Slide Number Placeholder 3"/>
          <p:cNvSpPr>
            <a:spLocks noGrp="1"/>
          </p:cNvSpPr>
          <p:nvPr>
            <p:ph type="sldNum" sz="quarter" idx="5"/>
          </p:nvPr>
        </p:nvSpPr>
        <p:spPr/>
        <p:txBody>
          <a:bodyPr/>
          <a:lstStyle/>
          <a:p>
            <a:fld id="{9B61D0B5-269B-43D4-A07A-D0A6BB47D31F}" type="slidenum">
              <a:rPr lang="en-US" smtClean="0"/>
              <a:t>10</a:t>
            </a:fld>
            <a:endParaRPr lang="en-US"/>
          </a:p>
        </p:txBody>
      </p:sp>
    </p:spTree>
    <p:extLst>
      <p:ext uri="{BB962C8B-B14F-4D97-AF65-F5344CB8AC3E}">
        <p14:creationId xmlns:p14="http://schemas.microsoft.com/office/powerpoint/2010/main" val="2338278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solidFill>
                <a:prstClr val="black"/>
              </a:solidFill>
              <a:latin typeface="Calibri" panose="020F0502020204030204"/>
              <a:ea typeface="Calibri"/>
              <a:cs typeface="Calibri"/>
            </a:endParaRPr>
          </a:p>
          <a:p>
            <a:pPr>
              <a:defRPr/>
            </a:pPr>
            <a:r>
              <a:rPr lang="en-US">
                <a:solidFill>
                  <a:prstClr val="black"/>
                </a:solidFill>
                <a:latin typeface="Calibri" panose="020F0502020204030204"/>
                <a:ea typeface="Calibri"/>
                <a:cs typeface="Calibri"/>
              </a:rPr>
              <a:t>NUT'S and BOLTS </a:t>
            </a:r>
          </a:p>
          <a:p>
            <a:pPr>
              <a:defRPr/>
            </a:pPr>
            <a:endParaRPr lang="en-US">
              <a:solidFill>
                <a:prstClr val="black"/>
              </a:solidFill>
              <a:latin typeface="Calibri" panose="020F0502020204030204"/>
              <a:ea typeface="Calibri"/>
              <a:cs typeface="Calibri"/>
            </a:endParaRPr>
          </a:p>
          <a:p>
            <a:pPr>
              <a:defRPr/>
            </a:pPr>
            <a:r>
              <a:rPr lang="en-US">
                <a:solidFill>
                  <a:prstClr val="black"/>
                </a:solidFill>
                <a:latin typeface="Calibri" panose="020F0502020204030204"/>
                <a:ea typeface="Calibri"/>
                <a:cs typeface="Calibri"/>
              </a:rPr>
              <a:t>Laura Slide</a:t>
            </a:r>
            <a:endParaRPr lang="en-US">
              <a:solidFill>
                <a:prstClr val="black"/>
              </a:solidFill>
              <a:latin typeface="Calibri" panose="020F0502020204030204"/>
              <a:cs typeface="Calibri"/>
            </a:endParaRPr>
          </a:p>
          <a:p>
            <a:pPr>
              <a:defRPr/>
            </a:pPr>
            <a:endParaRPr lang="en-US">
              <a:solidFill>
                <a:prstClr val="black"/>
              </a:solidFill>
              <a:latin typeface="Calibri" panose="020F0502020204030204"/>
            </a:endParaRPr>
          </a:p>
          <a:p>
            <a:pPr marL="0" marR="0" lvl="0" indent="0" algn="l" defTabSz="91440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Intake and Client/Provider Meeting</a:t>
            </a:r>
            <a:endParaRPr lang="en-U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Referral through Ticketing:</a:t>
            </a: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PAT</a:t>
            </a:r>
            <a:r>
              <a:rPr lang="en-US">
                <a:solidFill>
                  <a:prstClr val="black"/>
                </a:solidFill>
                <a:latin typeface="Calibri" panose="020F0502020204030204"/>
              </a:rPr>
              <a: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staff engagement</a:t>
            </a: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Progress and Communication: Staff provide direct phone number for ongoing communication.</a:t>
            </a: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Technology (ticketing, Adobe Sign,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eFiles</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PEARS, CMIPS, </a:t>
            </a:r>
            <a:r>
              <a:rPr lang="en-US">
                <a:solidFill>
                  <a:prstClr val="black"/>
                </a:solidFill>
                <a:latin typeface="Calibri" panose="020F0502020204030204"/>
              </a:rPr>
              <a:t>Eventbrite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IHSS Portal - RIVERSIDEIHSS.ORG)</a:t>
            </a: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Linking</a:t>
            </a: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endParaRPr lang="en-US"/>
          </a:p>
        </p:txBody>
      </p:sp>
      <p:sp>
        <p:nvSpPr>
          <p:cNvPr id="4" name="Slide Number Placeholder 3"/>
          <p:cNvSpPr>
            <a:spLocks noGrp="1"/>
          </p:cNvSpPr>
          <p:nvPr>
            <p:ph type="sldNum" sz="quarter" idx="5"/>
          </p:nvPr>
        </p:nvSpPr>
        <p:spPr/>
        <p:txBody>
          <a:bodyPr/>
          <a:lstStyle/>
          <a:p>
            <a:fld id="{9B61D0B5-269B-43D4-A07A-D0A6BB47D31F}" type="slidenum">
              <a:rPr lang="en-US" smtClean="0"/>
              <a:t>11</a:t>
            </a:fld>
            <a:endParaRPr lang="en-US"/>
          </a:p>
        </p:txBody>
      </p:sp>
    </p:spTree>
    <p:extLst>
      <p:ext uri="{BB962C8B-B14F-4D97-AF65-F5344CB8AC3E}">
        <p14:creationId xmlns:p14="http://schemas.microsoft.com/office/powerpoint/2010/main" val="4089678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Angel Speaks</a:t>
            </a:r>
          </a:p>
        </p:txBody>
      </p:sp>
      <p:sp>
        <p:nvSpPr>
          <p:cNvPr id="4" name="Slide Number Placeholder 3"/>
          <p:cNvSpPr>
            <a:spLocks noGrp="1"/>
          </p:cNvSpPr>
          <p:nvPr>
            <p:ph type="sldNum" sz="quarter" idx="5"/>
          </p:nvPr>
        </p:nvSpPr>
        <p:spPr/>
        <p:txBody>
          <a:bodyPr/>
          <a:lstStyle/>
          <a:p>
            <a:fld id="{9B61D0B5-269B-43D4-A07A-D0A6BB47D31F}" type="slidenum">
              <a:rPr lang="en-US" smtClean="0"/>
              <a:t>12</a:t>
            </a:fld>
            <a:endParaRPr lang="en-US"/>
          </a:p>
        </p:txBody>
      </p:sp>
    </p:spTree>
    <p:extLst>
      <p:ext uri="{BB962C8B-B14F-4D97-AF65-F5344CB8AC3E}">
        <p14:creationId xmlns:p14="http://schemas.microsoft.com/office/powerpoint/2010/main" val="3003373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prstClr val="black"/>
                </a:solidFill>
                <a:latin typeface="Calibri" panose="020F0502020204030204"/>
                <a:ea typeface="Calibri"/>
                <a:cs typeface="Calibri"/>
              </a:rPr>
              <a:t>Laura Speaks: Productivity and Ticketing (tool used to </a:t>
            </a:r>
            <a:r>
              <a:rPr lang="en-US" err="1">
                <a:solidFill>
                  <a:prstClr val="black"/>
                </a:solidFill>
                <a:latin typeface="Calibri" panose="020F0502020204030204"/>
                <a:ea typeface="Calibri"/>
                <a:cs typeface="Calibri"/>
              </a:rPr>
              <a:t>deligate</a:t>
            </a:r>
            <a:r>
              <a:rPr lang="en-US">
                <a:solidFill>
                  <a:prstClr val="black"/>
                </a:solidFill>
                <a:latin typeface="Calibri" panose="020F0502020204030204"/>
                <a:ea typeface="Calibri"/>
                <a:cs typeface="Calibri"/>
              </a:rPr>
              <a:t> and manage </a:t>
            </a:r>
            <a:r>
              <a:rPr lang="en-US" err="1">
                <a:solidFill>
                  <a:prstClr val="black"/>
                </a:solidFill>
                <a:latin typeface="Calibri" panose="020F0502020204030204"/>
                <a:ea typeface="Calibri"/>
                <a:cs typeface="Calibri"/>
              </a:rPr>
              <a:t>productivty</a:t>
            </a:r>
            <a:r>
              <a:rPr lang="en-US">
                <a:solidFill>
                  <a:prstClr val="black"/>
                </a:solidFill>
                <a:latin typeface="Calibri" panose="020F0502020204030204"/>
                <a:ea typeface="Calibri"/>
                <a:cs typeface="Calibri"/>
              </a:rPr>
              <a:t>)</a:t>
            </a:r>
            <a:endParaRPr lang="en-US">
              <a:solidFill>
                <a:prstClr val="black"/>
              </a:solidFill>
              <a:latin typeface="Calibri" panose="020F0502020204030204"/>
            </a:endParaRPr>
          </a:p>
          <a:p>
            <a:pPr>
              <a:defRPr/>
            </a:pPr>
            <a:r>
              <a:rPr lang="en-US">
                <a:solidFill>
                  <a:prstClr val="black"/>
                </a:solidFill>
                <a:latin typeface="Calibri" panose="020F0502020204030204"/>
                <a:ea typeface="Calibri"/>
                <a:cs typeface="Calibri"/>
              </a:rPr>
              <a:t>Alicia: Workflow Management and Timeline</a:t>
            </a:r>
            <a:endParaRPr lang="en-US">
              <a:solidFill>
                <a:prstClr val="black"/>
              </a:solidFill>
              <a:latin typeface="Calibri" panose="020F0502020204030204"/>
            </a:endParaRPr>
          </a:p>
          <a:p>
            <a:pPr>
              <a:defRPr/>
            </a:pPr>
            <a:endParaRPr lang="en-US">
              <a:solidFill>
                <a:prstClr val="black"/>
              </a:solidFill>
              <a:latin typeface="Calibri" panose="020F0502020204030204"/>
            </a:endParaRPr>
          </a:p>
          <a:p>
            <a:pPr>
              <a:defRPr/>
            </a:pPr>
            <a:endParaRPr lang="en-US">
              <a:solidFill>
                <a:prstClr val="black"/>
              </a:solidFill>
              <a:latin typeface="Calibri" panose="020F0502020204030204"/>
            </a:endParaRP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Supervisor - what do they do and how do you do it?</a:t>
            </a:r>
            <a:r>
              <a:rPr lang="en-US">
                <a:solidFill>
                  <a:prstClr val="black"/>
                </a:solidFill>
                <a:latin typeface="Calibri" panose="020F0502020204030204"/>
              </a:rPr>
              <a:t> </a:t>
            </a:r>
            <a:endParaRPr lang="en-U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Productivity Measures (Data table)</a:t>
            </a: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Ticketing processing</a:t>
            </a:r>
            <a:r>
              <a:rPr lang="en-US">
                <a:solidFill>
                  <a:prstClr val="black"/>
                </a:solidFill>
                <a:latin typeface="Calibri" panose="020F0502020204030204"/>
              </a:rPr>
              <a:t> </a:t>
            </a: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Ticket Workflow management (Case management/expectations)</a:t>
            </a: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Timeline report ( Monique’s report)</a:t>
            </a: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endParaRPr lang="en-US"/>
          </a:p>
        </p:txBody>
      </p:sp>
      <p:sp>
        <p:nvSpPr>
          <p:cNvPr id="4" name="Slide Number Placeholder 3"/>
          <p:cNvSpPr>
            <a:spLocks noGrp="1"/>
          </p:cNvSpPr>
          <p:nvPr>
            <p:ph type="sldNum" sz="quarter" idx="5"/>
          </p:nvPr>
        </p:nvSpPr>
        <p:spPr/>
        <p:txBody>
          <a:bodyPr/>
          <a:lstStyle/>
          <a:p>
            <a:fld id="{9B61D0B5-269B-43D4-A07A-D0A6BB47D31F}" type="slidenum">
              <a:rPr lang="en-US" smtClean="0"/>
              <a:t>14</a:t>
            </a:fld>
            <a:endParaRPr lang="en-US"/>
          </a:p>
        </p:txBody>
      </p:sp>
    </p:spTree>
    <p:extLst>
      <p:ext uri="{BB962C8B-B14F-4D97-AF65-F5344CB8AC3E}">
        <p14:creationId xmlns:p14="http://schemas.microsoft.com/office/powerpoint/2010/main" val="2048328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prstClr val="black"/>
                </a:solidFill>
                <a:latin typeface="Calibri" panose="020F0502020204030204"/>
                <a:ea typeface="Calibri"/>
                <a:cs typeface="Calibri"/>
              </a:rPr>
              <a:t>Laura's Speaks</a:t>
            </a:r>
            <a:endParaRPr lang="en-US"/>
          </a:p>
          <a:p>
            <a:pPr>
              <a:defRPr/>
            </a:pPr>
            <a:r>
              <a:rPr lang="en-US">
                <a:solidFill>
                  <a:prstClr val="black"/>
                </a:solidFill>
              </a:rPr>
              <a:t>Pre PAT – 2021-2022</a:t>
            </a:r>
            <a:endParaRPr lang="en-US">
              <a:solidFill>
                <a:prstClr val="black"/>
              </a:solidFill>
              <a:ea typeface="Calibri"/>
              <a:cs typeface="Calibri"/>
            </a:endParaRPr>
          </a:p>
          <a:p>
            <a:r>
              <a:rPr lang="en-US">
                <a:solidFill>
                  <a:prstClr val="black"/>
                </a:solidFill>
              </a:rPr>
              <a:t>Timeframe of enrollment was 6 months to a year.</a:t>
            </a:r>
            <a:endParaRPr lang="en-US"/>
          </a:p>
          <a:p>
            <a:r>
              <a:rPr lang="en-US">
                <a:solidFill>
                  <a:prstClr val="black"/>
                </a:solidFill>
              </a:rPr>
              <a:t>Why: Pandemic limited our customer outreach and we went to a full virtual </a:t>
            </a:r>
            <a:r>
              <a:rPr lang="en-US" err="1">
                <a:solidFill>
                  <a:prstClr val="black"/>
                </a:solidFill>
              </a:rPr>
              <a:t>enviorment</a:t>
            </a:r>
            <a:r>
              <a:rPr lang="en-US">
                <a:solidFill>
                  <a:prstClr val="black"/>
                </a:solidFill>
              </a:rPr>
              <a:t>. </a:t>
            </a:r>
            <a:endParaRPr lang="en-US">
              <a:solidFill>
                <a:prstClr val="black"/>
              </a:solidFill>
              <a:ea typeface="Calibri"/>
              <a:cs typeface="Calibri"/>
            </a:endParaRPr>
          </a:p>
          <a:p>
            <a:r>
              <a:rPr lang="en-US">
                <a:solidFill>
                  <a:prstClr val="black"/>
                </a:solidFill>
              </a:rPr>
              <a:t>Not including backlog of 10,000 providers that where in a backlog.</a:t>
            </a:r>
            <a:endParaRPr lang="en-US"/>
          </a:p>
          <a:p>
            <a:r>
              <a:rPr lang="en-US">
                <a:ea typeface="Calibri"/>
                <a:cs typeface="Calibri" panose="020F0502020204030204"/>
              </a:rPr>
              <a:t>Under 25,00 provider enrollment</a:t>
            </a:r>
            <a:endParaRPr lang="en-US"/>
          </a:p>
          <a:p>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9B61D0B5-269B-43D4-A07A-D0A6BB47D31F}" type="slidenum">
              <a:rPr lang="en-US" smtClean="0"/>
              <a:t>15</a:t>
            </a:fld>
            <a:endParaRPr lang="en-US"/>
          </a:p>
        </p:txBody>
      </p:sp>
    </p:spTree>
    <p:extLst>
      <p:ext uri="{BB962C8B-B14F-4D97-AF65-F5344CB8AC3E}">
        <p14:creationId xmlns:p14="http://schemas.microsoft.com/office/powerpoint/2010/main" val="815516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prstClr val="black"/>
                </a:solidFill>
                <a:latin typeface="Calibri" panose="020F0502020204030204"/>
                <a:ea typeface="Calibri"/>
                <a:cs typeface="Calibri"/>
              </a:rPr>
              <a:t>Laura Speaks</a:t>
            </a:r>
            <a:endParaRPr lang="en-US"/>
          </a:p>
          <a:p>
            <a:pPr>
              <a:defRPr/>
            </a:pPr>
            <a:endParaRPr lang="en-US">
              <a:solidFill>
                <a:prstClr val="black"/>
              </a:solidFill>
              <a:latin typeface="Calibri" panose="020F0502020204030204"/>
              <a:ea typeface="Calibri"/>
              <a:cs typeface="Calibri"/>
            </a:endParaRPr>
          </a:p>
          <a:p>
            <a:pPr>
              <a:defRPr/>
            </a:pPr>
            <a:r>
              <a:rPr lang="en-US">
                <a:solidFill>
                  <a:prstClr val="black"/>
                </a:solidFill>
                <a:latin typeface="Calibri" panose="020F0502020204030204"/>
                <a:ea typeface="Calibri"/>
                <a:cs typeface="Calibri"/>
              </a:rPr>
              <a:t>Post PAT Data 2022-2023(current)</a:t>
            </a:r>
            <a:endParaRPr lang="en-US">
              <a:cs typeface="Calibri"/>
            </a:endParaRPr>
          </a:p>
          <a:p>
            <a:r>
              <a:rPr lang="en-US">
                <a:cs typeface="Calibri"/>
              </a:rPr>
              <a:t>Development of PAT process allowed us to stream line completion of enrollment to 90 days or less.</a:t>
            </a:r>
          </a:p>
          <a:p>
            <a:r>
              <a:rPr lang="en-US">
                <a:ea typeface="Calibri" panose="020F0502020204030204"/>
                <a:cs typeface="Calibri" panose="020F0502020204030204"/>
              </a:rPr>
              <a:t>Increase of more than half of the provider enrollment we had Pre PAT.</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61D0B5-269B-43D4-A07A-D0A6BB47D31F}" type="slidenum">
              <a:rPr lang="en-US" smtClean="0"/>
              <a:t>16</a:t>
            </a:fld>
            <a:endParaRPr lang="en-US"/>
          </a:p>
        </p:txBody>
      </p:sp>
    </p:spTree>
    <p:extLst>
      <p:ext uri="{BB962C8B-B14F-4D97-AF65-F5344CB8AC3E}">
        <p14:creationId xmlns:p14="http://schemas.microsoft.com/office/powerpoint/2010/main" val="3652046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prstClr val="black"/>
                </a:solidFill>
                <a:latin typeface="Calibri" panose="020F0502020204030204"/>
              </a:rPr>
              <a:t>Alicia's Slide</a:t>
            </a:r>
            <a:endParaRPr lang="en-US"/>
          </a:p>
          <a:p>
            <a:pPr>
              <a:defRPr/>
            </a:pPr>
            <a:endParaRPr lang="en-US">
              <a:solidFill>
                <a:prstClr val="black"/>
              </a:solidFill>
              <a:latin typeface="Calibri" panose="020F0502020204030204"/>
            </a:endParaRPr>
          </a:p>
          <a:p>
            <a:pPr>
              <a:defRPr/>
            </a:pPr>
            <a:r>
              <a:rPr lang="en-US">
                <a:solidFill>
                  <a:prstClr val="black"/>
                </a:solidFill>
                <a:latin typeface="Calibri" panose="020F0502020204030204"/>
              </a:rPr>
              <a:t>Overall</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PAT Performance (Add graphs use ticketing report)</a:t>
            </a:r>
            <a:endParaRPr lang="en-US">
              <a:cs typeface="Calibri"/>
            </a:endParaRPr>
          </a:p>
          <a:p>
            <a:pPr>
              <a:defRPr/>
            </a:pPr>
            <a:r>
              <a:rPr lang="en-US">
                <a:solidFill>
                  <a:prstClr val="black"/>
                </a:solidFill>
                <a:latin typeface="Calibri" panose="020F0502020204030204"/>
                <a:ea typeface="Calibri"/>
                <a:cs typeface="Calibri"/>
              </a:rPr>
              <a:t>Audits Consist of 2 audits per worker each month.</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endParaRPr lang="en-US">
              <a:solidFill>
                <a:prstClr val="black"/>
              </a:solidFill>
              <a:latin typeface="Calibri" panose="020F0502020204030204"/>
            </a:endParaRP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Gemba walk has allowed us to make changes for a better leaner process</a:t>
            </a:r>
            <a:r>
              <a:rPr lang="en-US">
                <a:solidFill>
                  <a:prstClr val="black"/>
                </a:solidFill>
                <a:latin typeface="Calibri" panose="020F0502020204030204"/>
              </a:rPr>
              <a:t> </a:t>
            </a:r>
            <a:endParaRPr lang="en-US">
              <a:solidFill>
                <a:prstClr val="black"/>
              </a:solidFill>
              <a:latin typeface="Calibri" panose="020F0502020204030204"/>
              <a:cs typeface="Calibri"/>
            </a:endParaRPr>
          </a:p>
          <a:p>
            <a:pPr>
              <a:defRPr/>
            </a:pPr>
            <a:endParaRPr lang="en-US">
              <a:solidFill>
                <a:prstClr val="black"/>
              </a:solidFill>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 way we audit.</a:t>
            </a: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 Manual auditing that is done by supervisors monthly for quality assurance and to address performance concerns and to have discussions with staff to train and improve work.</a:t>
            </a:r>
            <a:r>
              <a:rPr lang="en-US">
                <a:solidFill>
                  <a:prstClr val="black"/>
                </a:solidFill>
                <a:latin typeface="Calibri" panose="020F0502020204030204"/>
              </a:rPr>
              <a:t> </a:t>
            </a: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 Policy Auditing- these are done quarterly to ensure that the county as a whole, is complying with the state regulations for provider enrollment.</a:t>
            </a:r>
            <a:r>
              <a:rPr lang="en-US">
                <a:solidFill>
                  <a:prstClr val="black"/>
                </a:solidFill>
                <a:latin typeface="Calibri" panose="020F0502020204030204"/>
              </a:rPr>
              <a:t> </a:t>
            </a:r>
            <a:endParaRPr lang="en-US"/>
          </a:p>
        </p:txBody>
      </p:sp>
      <p:sp>
        <p:nvSpPr>
          <p:cNvPr id="4" name="Slide Number Placeholder 3"/>
          <p:cNvSpPr>
            <a:spLocks noGrp="1"/>
          </p:cNvSpPr>
          <p:nvPr>
            <p:ph type="sldNum" sz="quarter" idx="5"/>
          </p:nvPr>
        </p:nvSpPr>
        <p:spPr/>
        <p:txBody>
          <a:bodyPr/>
          <a:lstStyle/>
          <a:p>
            <a:fld id="{9B61D0B5-269B-43D4-A07A-D0A6BB47D31F}" type="slidenum">
              <a:rPr lang="en-US" smtClean="0"/>
              <a:t>17</a:t>
            </a:fld>
            <a:endParaRPr lang="en-US"/>
          </a:p>
        </p:txBody>
      </p:sp>
    </p:spTree>
    <p:extLst>
      <p:ext uri="{BB962C8B-B14F-4D97-AF65-F5344CB8AC3E}">
        <p14:creationId xmlns:p14="http://schemas.microsoft.com/office/powerpoint/2010/main" val="2694720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 </a:t>
            </a:r>
          </a:p>
          <a:p>
            <a:endParaRPr lang="en-US">
              <a:cs typeface="Calibri"/>
            </a:endParaRPr>
          </a:p>
          <a:p>
            <a:r>
              <a:rPr lang="en-US">
                <a:cs typeface="Calibri"/>
              </a:rPr>
              <a:t>Temporary assignment folks</a:t>
            </a:r>
          </a:p>
          <a:p>
            <a:r>
              <a:rPr lang="en-US">
                <a:cs typeface="Calibri"/>
              </a:rPr>
              <a:t>Policy: what we can not do. Making forms accessible and what forms are mandated or not. Changes can take time.</a:t>
            </a:r>
          </a:p>
        </p:txBody>
      </p:sp>
      <p:sp>
        <p:nvSpPr>
          <p:cNvPr id="4" name="Slide Number Placeholder 3"/>
          <p:cNvSpPr>
            <a:spLocks noGrp="1"/>
          </p:cNvSpPr>
          <p:nvPr>
            <p:ph type="sldNum" sz="quarter" idx="5"/>
          </p:nvPr>
        </p:nvSpPr>
        <p:spPr/>
        <p:txBody>
          <a:bodyPr/>
          <a:lstStyle/>
          <a:p>
            <a:fld id="{9B61D0B5-269B-43D4-A07A-D0A6BB47D31F}" type="slidenum">
              <a:rPr lang="en-US" smtClean="0"/>
              <a:t>18</a:t>
            </a:fld>
            <a:endParaRPr lang="en-US"/>
          </a:p>
        </p:txBody>
      </p:sp>
    </p:spTree>
    <p:extLst>
      <p:ext uri="{BB962C8B-B14F-4D97-AF65-F5344CB8AC3E}">
        <p14:creationId xmlns:p14="http://schemas.microsoft.com/office/powerpoint/2010/main" val="1237042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prstClr val="black"/>
                </a:solidFill>
                <a:latin typeface="Calibri" panose="020F0502020204030204"/>
              </a:rPr>
              <a:t>Alicia</a:t>
            </a:r>
            <a:endParaRPr lang="en-US"/>
          </a:p>
          <a:p>
            <a:pPr>
              <a:defRPr/>
            </a:pPr>
            <a:endParaRPr lang="en-US">
              <a:solidFill>
                <a:prstClr val="black"/>
              </a:solidFill>
              <a:latin typeface="Calibri" panose="020F0502020204030204"/>
            </a:endParaRPr>
          </a:p>
          <a:p>
            <a:pPr marL="0" marR="0" lvl="0" indent="0" algn="l" defTabSz="914400">
              <a:lnSpc>
                <a:spcPct val="100000"/>
              </a:lnSpc>
              <a:spcBef>
                <a:spcPts val="0"/>
              </a:spcBef>
              <a:spcAft>
                <a:spcPts val="0"/>
              </a:spcAft>
              <a:buClrTx/>
              <a:buSzTx/>
              <a:buFontTx/>
              <a:buNone/>
              <a:tabLst/>
              <a:defRPr/>
            </a:pPr>
            <a:r>
              <a:rPr lang="en-US">
                <a:solidFill>
                  <a:prstClr val="black"/>
                </a:solidFill>
                <a:latin typeface="Calibri" panose="020F0502020204030204"/>
              </a:rPr>
              <a:t>Team</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Building</a:t>
            </a:r>
            <a:endParaRPr lang="en-US">
              <a:cs typeface="Calibri"/>
            </a:endParaRP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Staffing: attrition and retention of staff,</a:t>
            </a:r>
            <a:r>
              <a:rPr lang="en-US">
                <a:solidFill>
                  <a:prstClr val="black"/>
                </a:solidFill>
                <a:latin typeface="Calibri" panose="020F0502020204030204"/>
              </a:rPr>
              <a:t> </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Seeking promotional opportunities.</a:t>
            </a:r>
            <a:r>
              <a:rPr lang="en-US">
                <a:solidFill>
                  <a:prstClr val="black"/>
                </a:solidFill>
                <a:latin typeface="Calibri" panose="020F0502020204030204"/>
              </a:rPr>
              <a:t> </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Difficulty of keeping moral within a virtual work setting.</a:t>
            </a:r>
            <a:r>
              <a:rPr lang="en-US">
                <a:solidFill>
                  <a:prstClr val="black"/>
                </a:solidFill>
                <a:latin typeface="Calibri" panose="020F0502020204030204"/>
              </a:rPr>
              <a:t> </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Now that we are teleworking spacing is limited in office</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a:defRPr/>
            </a:pPr>
            <a:r>
              <a:rPr lang="en-US">
                <a:solidFill>
                  <a:prstClr val="black"/>
                </a:solidFill>
                <a:latin typeface="Calibri" panose="020F0502020204030204"/>
                <a:cs typeface="Calibri" panose="020F0502020204030204"/>
              </a:rPr>
              <a:t>Personal customer service recognition from our customers via customer survey reports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endParaRPr lang="en-US">
              <a:solidFill>
                <a:prstClr val="black"/>
              </a:solidFill>
              <a:latin typeface="Calibri" panose="020F0502020204030204"/>
            </a:endParaRP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Incentives: offer in office attendance</a:t>
            </a:r>
            <a:r>
              <a:rPr lang="en-US">
                <a:solidFill>
                  <a:prstClr val="black"/>
                </a:solidFill>
                <a:latin typeface="Calibri" panose="020F0502020204030204"/>
              </a:rPr>
              <a: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I space is available</a:t>
            </a:r>
            <a:endParaRPr lang="en-US" sz="1200" b="0" i="0" u="none" strike="noStrike" kern="1200" cap="none" spc="0" normalizeH="0" baseline="0" noProof="0">
              <a:ln>
                <a:noFill/>
              </a:ln>
              <a:solidFill>
                <a:prstClr val="black"/>
              </a:solidFill>
              <a:effectLst/>
              <a:uLnTx/>
              <a:uFillTx/>
              <a:latin typeface="Calibri" panose="020F0502020204030204"/>
              <a:cs typeface="Calibri" panose="020F0502020204030204"/>
            </a:endParaRPr>
          </a:p>
          <a:p>
            <a:pPr>
              <a:defRPr/>
            </a:pPr>
            <a:r>
              <a:rPr lang="en-US">
                <a:solidFill>
                  <a:prstClr val="black"/>
                </a:solidFill>
                <a:latin typeface="Calibri" panose="020F0502020204030204"/>
              </a:rPr>
              <a: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Virtual team building example, birthday card, PAT member of the month</a:t>
            </a:r>
            <a:endParaRPr lang="en-US" sz="1200" b="0" i="0" u="none" strike="noStrike" kern="1200" cap="none" spc="0" normalizeH="0" baseline="0" noProof="0">
              <a:ln>
                <a:noFill/>
              </a:ln>
              <a:solidFill>
                <a:prstClr val="black"/>
              </a:solidFill>
              <a:effectLst/>
              <a:uLnTx/>
              <a:uFillTx/>
              <a:latin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Training:</a:t>
            </a:r>
            <a:r>
              <a:rPr lang="en-US">
                <a:solidFill>
                  <a:prstClr val="black"/>
                </a:solidFill>
                <a:latin typeface="Calibri" panose="020F0502020204030204"/>
              </a:rPr>
              <a:t> </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Trainers consist of seasoned staff and supervisor and can hinder the productivity.</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Customers: we acknowledge that someone who is already providing care for the elderly now we are asking them to have some level of awareness of the new innovative technology. Unfamiliarity with the programs can become difficult</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Ways we support: We give them the ability to have direct communication with a staff member that can guide them through some of the changes.</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Next Steps Flyer was created for both recipient and provider</a:t>
            </a:r>
            <a:r>
              <a:rPr lang="en-US">
                <a:solidFill>
                  <a:prstClr val="black"/>
                </a:solidFill>
                <a:latin typeface="Calibri" panose="020F0502020204030204"/>
              </a:rPr>
              <a:t> </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goal is to have it in the provider’s hand at the time of intake or reassessment.</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lang="en-US">
                <a:solidFill>
                  <a:prstClr val="black"/>
                </a:solidFill>
                <a:latin typeface="Calibri" panose="020F0502020204030204"/>
              </a:rPr>
              <a: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due to technology limitations Offer in person assistance for completion of provider packet and offer slots for in person view on orientation videos.</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p:txBody>
      </p:sp>
      <p:sp>
        <p:nvSpPr>
          <p:cNvPr id="4" name="Slide Number Placeholder 3"/>
          <p:cNvSpPr>
            <a:spLocks noGrp="1"/>
          </p:cNvSpPr>
          <p:nvPr>
            <p:ph type="sldNum" sz="quarter" idx="5"/>
          </p:nvPr>
        </p:nvSpPr>
        <p:spPr/>
        <p:txBody>
          <a:bodyPr/>
          <a:lstStyle/>
          <a:p>
            <a:fld id="{9B61D0B5-269B-43D4-A07A-D0A6BB47D31F}" type="slidenum">
              <a:rPr lang="en-US" smtClean="0"/>
              <a:t>19</a:t>
            </a:fld>
            <a:endParaRPr lang="en-US"/>
          </a:p>
        </p:txBody>
      </p:sp>
    </p:spTree>
    <p:extLst>
      <p:ext uri="{BB962C8B-B14F-4D97-AF65-F5344CB8AC3E}">
        <p14:creationId xmlns:p14="http://schemas.microsoft.com/office/powerpoint/2010/main" val="3169373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Alicia </a:t>
            </a:r>
            <a:endParaRPr lang="en-US"/>
          </a:p>
          <a:p>
            <a:endParaRPr lang="en-US">
              <a:cs typeface="Calibri"/>
            </a:endParaRPr>
          </a:p>
          <a:p>
            <a:r>
              <a:rPr lang="en-US">
                <a:cs typeface="Calibri"/>
              </a:rPr>
              <a:t>This an example of the developed Next Steps Flyer that supports educating our provider on what to expect of their enrollment.</a:t>
            </a:r>
          </a:p>
          <a:p>
            <a:endParaRPr lang="en-US">
              <a:cs typeface="Calibri"/>
            </a:endParaRPr>
          </a:p>
          <a:p>
            <a:r>
              <a:rPr lang="en-US">
                <a:cs typeface="Calibri"/>
              </a:rPr>
              <a:t>(continuing solution slide)</a:t>
            </a:r>
          </a:p>
        </p:txBody>
      </p:sp>
      <p:sp>
        <p:nvSpPr>
          <p:cNvPr id="4" name="Slide Number Placeholder 3"/>
          <p:cNvSpPr>
            <a:spLocks noGrp="1"/>
          </p:cNvSpPr>
          <p:nvPr>
            <p:ph type="sldNum" sz="quarter" idx="5"/>
          </p:nvPr>
        </p:nvSpPr>
        <p:spPr/>
        <p:txBody>
          <a:bodyPr/>
          <a:lstStyle/>
          <a:p>
            <a:fld id="{9B61D0B5-269B-43D4-A07A-D0A6BB47D31F}" type="slidenum">
              <a:rPr lang="en-US" smtClean="0"/>
              <a:t>20</a:t>
            </a:fld>
            <a:endParaRPr lang="en-US"/>
          </a:p>
        </p:txBody>
      </p:sp>
    </p:spTree>
    <p:extLst>
      <p:ext uri="{BB962C8B-B14F-4D97-AF65-F5344CB8AC3E}">
        <p14:creationId xmlns:p14="http://schemas.microsoft.com/office/powerpoint/2010/main" val="45154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All presenters speak in line order:</a:t>
            </a:r>
          </a:p>
          <a:p>
            <a:pPr>
              <a:defRPr/>
            </a:pPr>
            <a:r>
              <a:rPr lang="en-US"/>
              <a:t>Name:</a:t>
            </a:r>
          </a:p>
          <a:p>
            <a:pPr>
              <a:defRPr/>
            </a:pPr>
            <a:r>
              <a:rPr lang="en-US"/>
              <a:t>Current Title:</a:t>
            </a:r>
          </a:p>
          <a:p>
            <a:pPr>
              <a:defRPr/>
            </a:pPr>
            <a:r>
              <a:rPr lang="en-US"/>
              <a:t>Years with the county:</a:t>
            </a:r>
          </a:p>
          <a:p>
            <a:pPr marL="0" marR="0" lvl="0" indent="0" algn="l" defTabSz="914400">
              <a:lnSpc>
                <a:spcPct val="100000"/>
              </a:lnSpc>
              <a:spcBef>
                <a:spcPts val="0"/>
              </a:spcBef>
              <a:spcAft>
                <a:spcPts val="0"/>
              </a:spcAft>
              <a:buClrTx/>
              <a:buSzTx/>
              <a:buFontTx/>
              <a:buNone/>
              <a:tabLst/>
              <a:defRPr/>
            </a:pPr>
            <a:endParaRPr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endParaRPr lang="en-US"/>
          </a:p>
        </p:txBody>
      </p:sp>
      <p:sp>
        <p:nvSpPr>
          <p:cNvPr id="4" name="Slide Number Placeholder 3"/>
          <p:cNvSpPr>
            <a:spLocks noGrp="1"/>
          </p:cNvSpPr>
          <p:nvPr>
            <p:ph type="sldNum" sz="quarter" idx="5"/>
          </p:nvPr>
        </p:nvSpPr>
        <p:spPr/>
        <p:txBody>
          <a:bodyPr/>
          <a:lstStyle/>
          <a:p>
            <a:fld id="{9B61D0B5-269B-43D4-A07A-D0A6BB47D31F}" type="slidenum">
              <a:rPr lang="en-US" smtClean="0"/>
              <a:t>2</a:t>
            </a:fld>
            <a:endParaRPr lang="en-US"/>
          </a:p>
        </p:txBody>
      </p:sp>
    </p:spTree>
    <p:extLst>
      <p:ext uri="{BB962C8B-B14F-4D97-AF65-F5344CB8AC3E}">
        <p14:creationId xmlns:p14="http://schemas.microsoft.com/office/powerpoint/2010/main" val="177354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prstClr val="black"/>
                </a:solidFill>
                <a:latin typeface="Calibri" panose="020F0502020204030204"/>
              </a:rPr>
              <a:t>Ryan's Slide</a:t>
            </a:r>
            <a:endParaRPr lang="en-US"/>
          </a:p>
          <a:p>
            <a:pPr>
              <a:defRPr/>
            </a:pPr>
            <a:endParaRPr lang="en-US">
              <a:solidFill>
                <a:prstClr val="black"/>
              </a:solidFill>
              <a:latin typeface="Calibri" panose="020F0502020204030204"/>
            </a:endParaRPr>
          </a:p>
          <a:p>
            <a:pPr marL="0" marR="0" lvl="0" indent="0" algn="l" defTabSz="914400">
              <a:lnSpc>
                <a:spcPct val="100000"/>
              </a:lnSpc>
              <a:spcBef>
                <a:spcPts val="0"/>
              </a:spcBef>
              <a:spcAft>
                <a:spcPts val="0"/>
              </a:spcAft>
              <a:buClrTx/>
              <a:buSzTx/>
              <a:buFontTx/>
              <a:buNone/>
              <a:tabLst/>
              <a:defRPr/>
            </a:pPr>
            <a:r>
              <a:rPr lang="en-US">
                <a:solidFill>
                  <a:prstClr val="black"/>
                </a:solidFill>
                <a:latin typeface="Calibri" panose="020F0502020204030204"/>
              </a:rPr>
              <a:t>Public</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authority This partnership supports our efforts with the following:</a:t>
            </a:r>
            <a:endParaRPr lang="en-U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Completion of in person orientation which encompasses with union orientation and they assistance with Live Scan results for our providers</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endParaRPr lang="en-US"/>
          </a:p>
        </p:txBody>
      </p:sp>
      <p:sp>
        <p:nvSpPr>
          <p:cNvPr id="4" name="Slide Number Placeholder 3"/>
          <p:cNvSpPr>
            <a:spLocks noGrp="1"/>
          </p:cNvSpPr>
          <p:nvPr>
            <p:ph type="sldNum" sz="quarter" idx="5"/>
          </p:nvPr>
        </p:nvSpPr>
        <p:spPr/>
        <p:txBody>
          <a:bodyPr/>
          <a:lstStyle/>
          <a:p>
            <a:fld id="{9B61D0B5-269B-43D4-A07A-D0A6BB47D31F}" type="slidenum">
              <a:rPr lang="en-US" smtClean="0"/>
              <a:t>21</a:t>
            </a:fld>
            <a:endParaRPr lang="en-US"/>
          </a:p>
        </p:txBody>
      </p:sp>
    </p:spTree>
    <p:extLst>
      <p:ext uri="{BB962C8B-B14F-4D97-AF65-F5344CB8AC3E}">
        <p14:creationId xmlns:p14="http://schemas.microsoft.com/office/powerpoint/2010/main" val="976951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prstClr val="black"/>
                </a:solidFill>
                <a:latin typeface="Calibri" panose="020F0502020204030204"/>
              </a:rPr>
              <a:t>Ryan's Slide</a:t>
            </a:r>
            <a:endParaRPr lang="en-US" dirty="0"/>
          </a:p>
          <a:p>
            <a:pPr>
              <a:defRPr/>
            </a:pPr>
            <a:endParaRPr lang="en-US" dirty="0">
              <a:solidFill>
                <a:prstClr val="black"/>
              </a:solidFill>
              <a:latin typeface="Calibri" panose="020F0502020204030204"/>
            </a:endParaRPr>
          </a:p>
          <a:p>
            <a:pPr>
              <a:defRPr/>
            </a:pPr>
            <a:r>
              <a:rPr lang="en-US" dirty="0">
                <a:solidFill>
                  <a:prstClr val="black"/>
                </a:solidFill>
                <a:latin typeface="Calibri" panose="020F0502020204030204"/>
              </a:rPr>
              <a:t>Elimination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of backlog for operations - in first four months - 5,500 providers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9B61D0B5-269B-43D4-A07A-D0A6BB47D31F}" type="slidenum">
              <a:rPr lang="en-US" smtClean="0"/>
              <a:t>22</a:t>
            </a:fld>
            <a:endParaRPr lang="en-US"/>
          </a:p>
        </p:txBody>
      </p:sp>
    </p:spTree>
    <p:extLst>
      <p:ext uri="{BB962C8B-B14F-4D97-AF65-F5344CB8AC3E}">
        <p14:creationId xmlns:p14="http://schemas.microsoft.com/office/powerpoint/2010/main" val="3803874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Ryan’s Slide</a:t>
            </a:r>
          </a:p>
        </p:txBody>
      </p:sp>
      <p:sp>
        <p:nvSpPr>
          <p:cNvPr id="4" name="Slide Number Placeholder 3"/>
          <p:cNvSpPr>
            <a:spLocks noGrp="1"/>
          </p:cNvSpPr>
          <p:nvPr>
            <p:ph type="sldNum" sz="quarter" idx="5"/>
          </p:nvPr>
        </p:nvSpPr>
        <p:spPr/>
        <p:txBody>
          <a:bodyPr/>
          <a:lstStyle/>
          <a:p>
            <a:fld id="{9B61D0B5-269B-43D4-A07A-D0A6BB47D31F}" type="slidenum">
              <a:rPr lang="en-US" smtClean="0"/>
              <a:t>23</a:t>
            </a:fld>
            <a:endParaRPr lang="en-US"/>
          </a:p>
        </p:txBody>
      </p:sp>
    </p:spTree>
    <p:extLst>
      <p:ext uri="{BB962C8B-B14F-4D97-AF65-F5344CB8AC3E}">
        <p14:creationId xmlns:p14="http://schemas.microsoft.com/office/powerpoint/2010/main" val="3357793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Ryan’s Slide</a:t>
            </a:r>
          </a:p>
        </p:txBody>
      </p:sp>
      <p:sp>
        <p:nvSpPr>
          <p:cNvPr id="4" name="Slide Number Placeholder 3"/>
          <p:cNvSpPr>
            <a:spLocks noGrp="1"/>
          </p:cNvSpPr>
          <p:nvPr>
            <p:ph type="sldNum" sz="quarter" idx="5"/>
          </p:nvPr>
        </p:nvSpPr>
        <p:spPr/>
        <p:txBody>
          <a:bodyPr/>
          <a:lstStyle/>
          <a:p>
            <a:fld id="{9B61D0B5-269B-43D4-A07A-D0A6BB47D31F}" type="slidenum">
              <a:rPr lang="en-US" smtClean="0"/>
              <a:t>24</a:t>
            </a:fld>
            <a:endParaRPr lang="en-US"/>
          </a:p>
        </p:txBody>
      </p:sp>
    </p:spTree>
    <p:extLst>
      <p:ext uri="{BB962C8B-B14F-4D97-AF65-F5344CB8AC3E}">
        <p14:creationId xmlns:p14="http://schemas.microsoft.com/office/powerpoint/2010/main" val="4192893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Ryan's Slide</a:t>
            </a:r>
          </a:p>
        </p:txBody>
      </p:sp>
      <p:sp>
        <p:nvSpPr>
          <p:cNvPr id="4" name="Slide Number Placeholder 3"/>
          <p:cNvSpPr>
            <a:spLocks noGrp="1"/>
          </p:cNvSpPr>
          <p:nvPr>
            <p:ph type="sldNum" sz="quarter" idx="5"/>
          </p:nvPr>
        </p:nvSpPr>
        <p:spPr/>
        <p:txBody>
          <a:bodyPr/>
          <a:lstStyle/>
          <a:p>
            <a:fld id="{9B61D0B5-269B-43D4-A07A-D0A6BB47D31F}" type="slidenum">
              <a:rPr lang="en-US" smtClean="0"/>
              <a:t>25</a:t>
            </a:fld>
            <a:endParaRPr lang="en-US"/>
          </a:p>
        </p:txBody>
      </p:sp>
    </p:spTree>
    <p:extLst>
      <p:ext uri="{BB962C8B-B14F-4D97-AF65-F5344CB8AC3E}">
        <p14:creationId xmlns:p14="http://schemas.microsoft.com/office/powerpoint/2010/main" val="1971714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Angel's Slide</a:t>
            </a:r>
          </a:p>
        </p:txBody>
      </p:sp>
      <p:sp>
        <p:nvSpPr>
          <p:cNvPr id="4" name="Slide Number Placeholder 3"/>
          <p:cNvSpPr>
            <a:spLocks noGrp="1"/>
          </p:cNvSpPr>
          <p:nvPr>
            <p:ph type="sldNum" sz="quarter" idx="5"/>
          </p:nvPr>
        </p:nvSpPr>
        <p:spPr/>
        <p:txBody>
          <a:bodyPr/>
          <a:lstStyle/>
          <a:p>
            <a:fld id="{9B61D0B5-269B-43D4-A07A-D0A6BB47D31F}" type="slidenum">
              <a:rPr lang="en-US" smtClean="0"/>
              <a:t>26</a:t>
            </a:fld>
            <a:endParaRPr lang="en-US"/>
          </a:p>
        </p:txBody>
      </p:sp>
    </p:spTree>
    <p:extLst>
      <p:ext uri="{BB962C8B-B14F-4D97-AF65-F5344CB8AC3E}">
        <p14:creationId xmlns:p14="http://schemas.microsoft.com/office/powerpoint/2010/main" val="1612485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prstClr val="black"/>
                </a:solidFill>
                <a:latin typeface="Calibri" panose="020F0502020204030204"/>
              </a:rPr>
              <a:t>Laura's speaks: What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are our final thoughts about PAT</a:t>
            </a:r>
          </a:p>
          <a:p>
            <a:pPr>
              <a:defRPr/>
            </a:pPr>
            <a:endParaRPr lang="en-US">
              <a:solidFill>
                <a:prstClr val="black"/>
              </a:solidFill>
              <a:latin typeface="Calibri" panose="020F0502020204030204"/>
              <a:cs typeface="Calibri"/>
            </a:endParaRPr>
          </a:p>
          <a:p>
            <a:pPr>
              <a:defRPr/>
            </a:pPr>
            <a:r>
              <a:rPr lang="en-US">
                <a:solidFill>
                  <a:prstClr val="black"/>
                </a:solidFill>
                <a:latin typeface="Calibri" panose="020F0502020204030204"/>
                <a:cs typeface="Calibri"/>
              </a:rPr>
              <a:t>Ryan ends with the final quote.</a:t>
            </a:r>
            <a:endParaRPr lang="en-US">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How do you get in contact with us if we can help you out</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Thank you (Ryan) to Administration</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Thanking CWDA for their time</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r>
              <a:rPr lang="en-US">
                <a:cs typeface="Calibri" panose="020F0502020204030204"/>
              </a:rPr>
              <a:t>Any Questions?</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9B61D0B5-269B-43D4-A07A-D0A6BB47D31F}" type="slidenum">
              <a:rPr lang="en-US" smtClean="0"/>
              <a:t>27</a:t>
            </a:fld>
            <a:endParaRPr lang="en-US"/>
          </a:p>
        </p:txBody>
      </p:sp>
    </p:spTree>
    <p:extLst>
      <p:ext uri="{BB962C8B-B14F-4D97-AF65-F5344CB8AC3E}">
        <p14:creationId xmlns:p14="http://schemas.microsoft.com/office/powerpoint/2010/main" val="241137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prstClr val="black"/>
                </a:solidFill>
                <a:latin typeface="Calibri" panose="020F0502020204030204"/>
                <a:cs typeface="Calibri"/>
              </a:rPr>
              <a:t>Ryan's Slide</a:t>
            </a:r>
            <a:endParaRPr lang="en-US">
              <a:solidFill>
                <a:prstClr val="black"/>
              </a:solidFill>
              <a:latin typeface="Calibri" panose="020F0502020204030204"/>
            </a:endParaRPr>
          </a:p>
          <a:p>
            <a:pPr>
              <a:defRPr/>
            </a:pPr>
            <a:endParaRPr lang="en-US">
              <a:solidFill>
                <a:prstClr val="black"/>
              </a:solidFill>
              <a:latin typeface="Calibri" panose="020F0502020204030204"/>
            </a:endParaRPr>
          </a:p>
          <a:p>
            <a:pPr marL="0" marR="0" lvl="0" indent="0" algn="l" defTabSz="914400">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PAT was designed to provide a prompt and more efficient streamline for our provider enrollment.</a:t>
            </a:r>
            <a:endParaRPr lang="en-U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PAT </a:t>
            </a:r>
            <a:r>
              <a:rPr lang="en-US">
                <a:solidFill>
                  <a:prstClr val="black"/>
                </a:solidFill>
                <a:latin typeface="Calibri" panose="020F0502020204030204"/>
              </a:rPr>
              <a:t>was envisioned as a</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one stop shop where providers can complete their enrollment from start to finish.</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endParaRPr lang="en-US">
              <a:cs typeface="Calibri"/>
            </a:endParaRPr>
          </a:p>
          <a:p>
            <a:r>
              <a:rPr lang="en-US">
                <a:cs typeface="Calibri"/>
              </a:rPr>
              <a:t>The goal of this presentation is to share best practices and successful strategies on provider enrollment.</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B61D0B5-269B-43D4-A07A-D0A6BB47D31F}" type="slidenum">
              <a:rPr lang="en-US" smtClean="0"/>
              <a:t>3</a:t>
            </a:fld>
            <a:endParaRPr lang="en-US"/>
          </a:p>
        </p:txBody>
      </p:sp>
    </p:spTree>
    <p:extLst>
      <p:ext uri="{BB962C8B-B14F-4D97-AF65-F5344CB8AC3E}">
        <p14:creationId xmlns:p14="http://schemas.microsoft.com/office/powerpoint/2010/main" val="2653867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Angel's Slide</a:t>
            </a:r>
          </a:p>
          <a:p>
            <a:endParaRPr lang="en-US">
              <a:ea typeface="Calibri"/>
              <a:cs typeface="Calibri"/>
            </a:endParaRPr>
          </a:p>
          <a:p>
            <a:r>
              <a:rPr lang="en-US">
                <a:ea typeface="Calibri"/>
                <a:cs typeface="Calibri"/>
              </a:rPr>
              <a:t>Its expected that Riverside County elder population during the same period will increase by 40%. </a:t>
            </a:r>
            <a:endParaRPr lang="en-US"/>
          </a:p>
          <a:p>
            <a:r>
              <a:rPr lang="en-US">
                <a:ea typeface="Calibri"/>
                <a:cs typeface="Calibri"/>
              </a:rPr>
              <a:t>The current projected growth is 7% each year.</a:t>
            </a:r>
          </a:p>
          <a:p>
            <a:r>
              <a:rPr lang="en-US">
                <a:ea typeface="Calibri"/>
                <a:cs typeface="Calibri"/>
              </a:rPr>
              <a:t>It's expected that  the overall California elderly projected growth yearly increase by 6%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B61D0B5-269B-43D4-A07A-D0A6BB47D31F}" type="slidenum">
              <a:rPr lang="en-US" smtClean="0"/>
              <a:t>4</a:t>
            </a:fld>
            <a:endParaRPr lang="en-US"/>
          </a:p>
        </p:txBody>
      </p:sp>
    </p:spTree>
    <p:extLst>
      <p:ext uri="{BB962C8B-B14F-4D97-AF65-F5344CB8AC3E}">
        <p14:creationId xmlns:p14="http://schemas.microsoft.com/office/powerpoint/2010/main" val="2471585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Angel's Slide</a:t>
            </a:r>
            <a:endParaRPr lang="en-US"/>
          </a:p>
          <a:p>
            <a:endParaRPr lang="en-US">
              <a:cs typeface="Calibri"/>
            </a:endParaRPr>
          </a:p>
          <a:p>
            <a:r>
              <a:rPr lang="en-US">
                <a:cs typeface="Calibri"/>
              </a:rPr>
              <a:t>Riverside County is the 4th largest county in California. Riverside County is 7, 303 miles, bordering Los Angeles County on West end and Arizona on the East end. The population of Riverside County is currently estimated to be 2.5 million. </a:t>
            </a:r>
          </a:p>
        </p:txBody>
      </p:sp>
      <p:sp>
        <p:nvSpPr>
          <p:cNvPr id="4" name="Slide Number Placeholder 3"/>
          <p:cNvSpPr>
            <a:spLocks noGrp="1"/>
          </p:cNvSpPr>
          <p:nvPr>
            <p:ph type="sldNum" sz="quarter" idx="5"/>
          </p:nvPr>
        </p:nvSpPr>
        <p:spPr/>
        <p:txBody>
          <a:bodyPr/>
          <a:lstStyle/>
          <a:p>
            <a:fld id="{9B61D0B5-269B-43D4-A07A-D0A6BB47D31F}" type="slidenum">
              <a:rPr lang="en-US" smtClean="0"/>
              <a:t>5</a:t>
            </a:fld>
            <a:endParaRPr lang="en-US"/>
          </a:p>
        </p:txBody>
      </p:sp>
    </p:spTree>
    <p:extLst>
      <p:ext uri="{BB962C8B-B14F-4D97-AF65-F5344CB8AC3E}">
        <p14:creationId xmlns:p14="http://schemas.microsoft.com/office/powerpoint/2010/main" val="3116240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Angel's Slide</a:t>
            </a:r>
            <a:endParaRPr lang="en-US"/>
          </a:p>
          <a:p>
            <a:endParaRPr lang="en-US">
              <a:ea typeface="Calibri"/>
              <a:cs typeface="Calibri"/>
            </a:endParaRPr>
          </a:p>
          <a:p>
            <a:r>
              <a:rPr lang="en-US">
                <a:ea typeface="Calibri"/>
                <a:cs typeface="Calibri"/>
              </a:rPr>
              <a:t>Note: IHSS growth over the years, enter data. </a:t>
            </a:r>
            <a:endParaRPr lang="en-US"/>
          </a:p>
        </p:txBody>
      </p:sp>
      <p:sp>
        <p:nvSpPr>
          <p:cNvPr id="4" name="Slide Number Placeholder 3"/>
          <p:cNvSpPr>
            <a:spLocks noGrp="1"/>
          </p:cNvSpPr>
          <p:nvPr>
            <p:ph type="sldNum" sz="quarter" idx="5"/>
          </p:nvPr>
        </p:nvSpPr>
        <p:spPr/>
        <p:txBody>
          <a:bodyPr/>
          <a:lstStyle/>
          <a:p>
            <a:fld id="{9B61D0B5-269B-43D4-A07A-D0A6BB47D31F}" type="slidenum">
              <a:rPr lang="en-US" smtClean="0"/>
              <a:t>6</a:t>
            </a:fld>
            <a:endParaRPr lang="en-US"/>
          </a:p>
        </p:txBody>
      </p:sp>
    </p:spTree>
    <p:extLst>
      <p:ext uri="{BB962C8B-B14F-4D97-AF65-F5344CB8AC3E}">
        <p14:creationId xmlns:p14="http://schemas.microsoft.com/office/powerpoint/2010/main" val="2345903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Angel's Slide</a:t>
            </a:r>
          </a:p>
        </p:txBody>
      </p:sp>
      <p:sp>
        <p:nvSpPr>
          <p:cNvPr id="4" name="Slide Number Placeholder 3"/>
          <p:cNvSpPr>
            <a:spLocks noGrp="1"/>
          </p:cNvSpPr>
          <p:nvPr>
            <p:ph type="sldNum" sz="quarter" idx="5"/>
          </p:nvPr>
        </p:nvSpPr>
        <p:spPr/>
        <p:txBody>
          <a:bodyPr/>
          <a:lstStyle/>
          <a:p>
            <a:fld id="{9B61D0B5-269B-43D4-A07A-D0A6BB47D31F}" type="slidenum">
              <a:rPr lang="en-US" smtClean="0"/>
              <a:t>7</a:t>
            </a:fld>
            <a:endParaRPr lang="en-US"/>
          </a:p>
        </p:txBody>
      </p:sp>
    </p:spTree>
    <p:extLst>
      <p:ext uri="{BB962C8B-B14F-4D97-AF65-F5344CB8AC3E}">
        <p14:creationId xmlns:p14="http://schemas.microsoft.com/office/powerpoint/2010/main" val="1007727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Ryan's Slide</a:t>
            </a:r>
          </a:p>
          <a:p>
            <a:endParaRPr lang="en-US"/>
          </a:p>
          <a:p>
            <a:r>
              <a:rPr lang="en-US" dirty="0"/>
              <a:t>Committee engaged in the Lean Six Sigma Training to learn process mapping.</a:t>
            </a:r>
            <a:endParaRPr lang="en-US">
              <a:ea typeface="Calibri" panose="020F0502020204030204"/>
              <a:cs typeface="Calibri" panose="020F0502020204030204"/>
            </a:endParaRPr>
          </a:p>
          <a:p>
            <a:r>
              <a:rPr lang="en-US" dirty="0"/>
              <a:t>Training focuses on changing the mindset to better lead and streamline a process to better your organization.</a:t>
            </a:r>
            <a:endParaRPr lang="en-US">
              <a:ea typeface="Calibri" panose="020F0502020204030204"/>
              <a:cs typeface="Calibri" panose="020F0502020204030204"/>
            </a:endParaRPr>
          </a:p>
          <a:p>
            <a:r>
              <a:rPr lang="en-US" dirty="0"/>
              <a:t>Consisting of staff with different experiences, titles, background who have their own unique perspective about issue but with common goal/solution. </a:t>
            </a:r>
            <a:endParaRPr lang="en-US">
              <a:cs typeface="Calibri"/>
            </a:endParaRPr>
          </a:p>
          <a:p>
            <a:r>
              <a:rPr lang="en-US" dirty="0"/>
              <a:t>Structuring the issue who met as a collaborative group with all internal stakeholders consisting of All levels of IHSS Staff: Executive Team</a:t>
            </a:r>
            <a:endParaRPr lang="en-US">
              <a:ea typeface="Calibri" panose="020F0502020204030204"/>
              <a:cs typeface="Calibri" panose="020F0502020204030204"/>
            </a:endParaRPr>
          </a:p>
          <a:p>
            <a:r>
              <a:rPr lang="en-US" dirty="0"/>
              <a:t>We do it because this is meeting the needs of the client, which is all about client safety and well-being</a:t>
            </a:r>
            <a:endParaRPr lang="en-US">
              <a:ea typeface="Calibri" panose="020F0502020204030204"/>
              <a:cs typeface="Calibri" panose="020F0502020204030204"/>
            </a:endParaRPr>
          </a:p>
          <a:p>
            <a:r>
              <a:rPr lang="en-US" dirty="0"/>
              <a:t>Lead us to the Conclusion of PAT</a:t>
            </a:r>
            <a:endParaRPr lang="en-US">
              <a:ea typeface="Calibri" panose="020F0502020204030204"/>
              <a:cs typeface="Calibri" panose="020F0502020204030204"/>
            </a:endParaRPr>
          </a:p>
          <a:p>
            <a:r>
              <a:rPr lang="en-US" dirty="0"/>
              <a:t>Timeline</a:t>
            </a:r>
            <a:endParaRPr lang="en-US">
              <a:ea typeface="Calibri" panose="020F0502020204030204"/>
              <a:cs typeface="Calibri" panose="020F0502020204030204"/>
            </a:endParaRPr>
          </a:p>
          <a:p>
            <a:r>
              <a:rPr lang="en-US" dirty="0"/>
              <a:t>Launched in August 2022</a:t>
            </a:r>
            <a:endParaRPr lang="en-US">
              <a:ea typeface="Calibri" panose="020F0502020204030204"/>
              <a:cs typeface="Calibri" panose="020F0502020204030204"/>
            </a:endParaRPr>
          </a:p>
          <a:p>
            <a:endParaRPr lang="en-US"/>
          </a:p>
          <a:p>
            <a:r>
              <a:rPr lang="en-US" dirty="0"/>
              <a:t> Insert slide with process mapping sample</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9B61D0B5-269B-43D4-A07A-D0A6BB47D31F}" type="slidenum">
              <a:rPr lang="en-US" smtClean="0"/>
              <a:t>8</a:t>
            </a:fld>
            <a:endParaRPr lang="en-US"/>
          </a:p>
        </p:txBody>
      </p:sp>
    </p:spTree>
    <p:extLst>
      <p:ext uri="{BB962C8B-B14F-4D97-AF65-F5344CB8AC3E}">
        <p14:creationId xmlns:p14="http://schemas.microsoft.com/office/powerpoint/2010/main" val="2319108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Ryan's Slide</a:t>
            </a:r>
          </a:p>
          <a:p>
            <a:endParaRPr lang="en-US">
              <a:ea typeface="Calibri"/>
              <a:cs typeface="Calibri"/>
            </a:endParaRPr>
          </a:p>
          <a:p>
            <a:r>
              <a:rPr lang="en-US">
                <a:ea typeface="Calibri"/>
                <a:cs typeface="Calibri"/>
              </a:rPr>
              <a:t>PAT process mapping facilitator was Ryan Uhlenkott.</a:t>
            </a:r>
          </a:p>
          <a:p>
            <a:endParaRPr lang="en-US"/>
          </a:p>
          <a:p>
            <a:r>
              <a:rPr lang="en-US"/>
              <a:t>In process mapping talk about how long it used to take compare how long it takes now. </a:t>
            </a:r>
          </a:p>
        </p:txBody>
      </p:sp>
      <p:sp>
        <p:nvSpPr>
          <p:cNvPr id="4" name="Slide Number Placeholder 3"/>
          <p:cNvSpPr>
            <a:spLocks noGrp="1"/>
          </p:cNvSpPr>
          <p:nvPr>
            <p:ph type="sldNum" sz="quarter" idx="5"/>
          </p:nvPr>
        </p:nvSpPr>
        <p:spPr/>
        <p:txBody>
          <a:bodyPr/>
          <a:lstStyle/>
          <a:p>
            <a:fld id="{9B61D0B5-269B-43D4-A07A-D0A6BB47D31F}" type="slidenum">
              <a:rPr lang="en-US" smtClean="0"/>
              <a:t>9</a:t>
            </a:fld>
            <a:endParaRPr lang="en-US"/>
          </a:p>
        </p:txBody>
      </p:sp>
    </p:spTree>
    <p:extLst>
      <p:ext uri="{BB962C8B-B14F-4D97-AF65-F5344CB8AC3E}">
        <p14:creationId xmlns:p14="http://schemas.microsoft.com/office/powerpoint/2010/main" val="3999923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65417" y="5054602"/>
            <a:ext cx="673276" cy="279400"/>
          </a:xfrm>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a:xfrm>
            <a:off x="1921934" y="5054602"/>
            <a:ext cx="4064860" cy="279400"/>
          </a:xfrm>
        </p:spPr>
        <p:txBody>
          <a:bodyPr/>
          <a:lstStyle/>
          <a:p>
            <a:endParaRPr lang="en-US"/>
          </a:p>
        </p:txBody>
      </p:sp>
      <p:sp>
        <p:nvSpPr>
          <p:cNvPr id="6" name="Slide Number Placeholder 5"/>
          <p:cNvSpPr>
            <a:spLocks noGrp="1"/>
          </p:cNvSpPr>
          <p:nvPr>
            <p:ph type="sldNum" sz="quarter" idx="12"/>
          </p:nvPr>
        </p:nvSpPr>
        <p:spPr>
          <a:xfrm>
            <a:off x="6817317" y="5054602"/>
            <a:ext cx="413483" cy="279400"/>
          </a:xfrm>
        </p:spPr>
        <p:txBody>
          <a:bodyPr/>
          <a:lstStyle/>
          <a:p>
            <a:fld id="{D57F1E4F-1CFF-5643-939E-217C01CDF565}" type="slidenum">
              <a:rPr lang="en-US" dirty="0"/>
              <a:pPr/>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531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57888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8097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4008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63709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1070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6710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9461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1117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BFA754-D5C3-4E66-96A6-867B257F58DC}" type="datetimeFigureOut">
              <a:rPr lang="en-US" dirty="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a:p>
        </p:txBody>
      </p:sp>
    </p:spTree>
    <p:extLst>
      <p:ext uri="{BB962C8B-B14F-4D97-AF65-F5344CB8AC3E}">
        <p14:creationId xmlns:p14="http://schemas.microsoft.com/office/powerpoint/2010/main" val="2052233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5167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BFA754-D5C3-4E66-96A6-867B257F58DC}" type="datetimeFigureOut">
              <a:rPr lang="en-US" dirty="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a:p>
        </p:txBody>
      </p:sp>
    </p:spTree>
    <p:extLst>
      <p:ext uri="{BB962C8B-B14F-4D97-AF65-F5344CB8AC3E}">
        <p14:creationId xmlns:p14="http://schemas.microsoft.com/office/powerpoint/2010/main" val="3248744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7274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4859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8691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5584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956029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11/7/2023</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17222422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jpe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42.png"/><Relationship Id="rId3" Type="http://schemas.openxmlformats.org/officeDocument/2006/relationships/image" Target="../media/image8.jpeg"/><Relationship Id="rId7" Type="http://schemas.openxmlformats.org/officeDocument/2006/relationships/diagramColors" Target="../diagrams/colors4.xml"/><Relationship Id="rId12" Type="http://schemas.openxmlformats.org/officeDocument/2006/relationships/hyperlink" Target="https://www.optimainfinito.com/2010/09/gtd-por-que-controlar-los-proyectos.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image" Target="../media/image41.jpeg"/><Relationship Id="rId5" Type="http://schemas.openxmlformats.org/officeDocument/2006/relationships/diagramLayout" Target="../diagrams/layout4.xml"/><Relationship Id="rId15" Type="http://schemas.openxmlformats.org/officeDocument/2006/relationships/hyperlink" Target="https://game-icons.net/1x1/delapouite/ticket.html" TargetMode="External"/><Relationship Id="rId10" Type="http://schemas.openxmlformats.org/officeDocument/2006/relationships/hyperlink" Target="http://www.pngall.com/business-growth-chart-png" TargetMode="External"/><Relationship Id="rId4" Type="http://schemas.openxmlformats.org/officeDocument/2006/relationships/diagramData" Target="../diagrams/data4.xml"/><Relationship Id="rId9" Type="http://schemas.openxmlformats.org/officeDocument/2006/relationships/image" Target="../media/image40.png"/><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jpeg"/><Relationship Id="rId7" Type="http://schemas.openxmlformats.org/officeDocument/2006/relationships/diagramColors" Target="../diagrams/colors5.xml"/><Relationship Id="rId12"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image" Target="../media/image58.png"/><Relationship Id="rId5" Type="http://schemas.openxmlformats.org/officeDocument/2006/relationships/diagramLayout" Target="../diagrams/layout5.xml"/><Relationship Id="rId10" Type="http://schemas.openxmlformats.org/officeDocument/2006/relationships/image" Target="../media/image57.jpeg"/><Relationship Id="rId4" Type="http://schemas.openxmlformats.org/officeDocument/2006/relationships/diagramData" Target="../diagrams/data5.xml"/><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8.jpeg"/><Relationship Id="rId7" Type="http://schemas.openxmlformats.org/officeDocument/2006/relationships/diagramQuickStyle" Target="../diagrams/quickStyle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46.png"/><Relationship Id="rId9" Type="http://schemas.microsoft.com/office/2007/relationships/diagramDrawing" Target="../diagrams/drawing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9.png"/><Relationship Id="rId5" Type="http://schemas.openxmlformats.org/officeDocument/2006/relationships/diagramLayout" Target="../diagrams/layout1.xml"/><Relationship Id="rId10" Type="http://schemas.openxmlformats.org/officeDocument/2006/relationships/image" Target="../media/image18.png"/><Relationship Id="rId4" Type="http://schemas.openxmlformats.org/officeDocument/2006/relationships/diagramData" Target="../diagrams/data1.xml"/><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microsoft.com/office/2007/relationships/diagramDrawing" Target="../diagrams/drawing7.xml"/><Relationship Id="rId13" Type="http://schemas.openxmlformats.org/officeDocument/2006/relationships/image" Target="../media/image70.png"/><Relationship Id="rId3" Type="http://schemas.openxmlformats.org/officeDocument/2006/relationships/image" Target="../media/image8.jpeg"/><Relationship Id="rId7" Type="http://schemas.openxmlformats.org/officeDocument/2006/relationships/diagramColors" Target="../diagrams/colors7.xml"/><Relationship Id="rId12" Type="http://schemas.openxmlformats.org/officeDocument/2006/relationships/hyperlink" Target="http://www.pngall.com/mission-png/download/6824"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7.xml"/><Relationship Id="rId11" Type="http://schemas.openxmlformats.org/officeDocument/2006/relationships/image" Target="../media/image69.png"/><Relationship Id="rId5" Type="http://schemas.openxmlformats.org/officeDocument/2006/relationships/diagramLayout" Target="../diagrams/layout7.xml"/><Relationship Id="rId10" Type="http://schemas.openxmlformats.org/officeDocument/2006/relationships/hyperlink" Target="https://freepngimg.com/png/70298-management-business-icons-consultant-company-social-marketing" TargetMode="External"/><Relationship Id="rId4" Type="http://schemas.openxmlformats.org/officeDocument/2006/relationships/diagramData" Target="../diagrams/data7.xml"/><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8.jpeg"/><Relationship Id="rId7" Type="http://schemas.openxmlformats.org/officeDocument/2006/relationships/diagramColors" Target="../diagrams/colors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8.jpeg"/><Relationship Id="rId7" Type="http://schemas.openxmlformats.org/officeDocument/2006/relationships/diagramColors" Target="../diagrams/colors9.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8.jpeg"/><Relationship Id="rId7" Type="http://schemas.openxmlformats.org/officeDocument/2006/relationships/diagramColors" Target="../diagrams/colors10.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https://slidehunter.com/powerpoint-templates/free-six-sigma-diagram-for-powerpoint-presentation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 y="-123569"/>
            <a:ext cx="9173292" cy="6978755"/>
          </a:xfrm>
          <a:prstGeom prst="rect">
            <a:avLst/>
          </a:prstGeom>
        </p:spPr>
      </p:pic>
      <p:sp>
        <p:nvSpPr>
          <p:cNvPr id="7" name="TextBox 6"/>
          <p:cNvSpPr txBox="1"/>
          <p:nvPr/>
        </p:nvSpPr>
        <p:spPr>
          <a:xfrm>
            <a:off x="694944" y="2849880"/>
            <a:ext cx="8312426" cy="923330"/>
          </a:xfrm>
          <a:prstGeom prst="rect">
            <a:avLst/>
          </a:prstGeom>
          <a:noFill/>
        </p:spPr>
        <p:txBody>
          <a:bodyPr wrap="square" lIns="91440" tIns="45720" rIns="91440" bIns="45720" rtlCol="0" anchor="t">
            <a:spAutoFit/>
          </a:bodyPr>
          <a:lstStyle/>
          <a:p>
            <a:r>
              <a:rPr lang="en-US" sz="2800">
                <a:solidFill>
                  <a:schemeClr val="bg1"/>
                </a:solidFill>
                <a:latin typeface="News706 BT"/>
                <a:ea typeface="Adobe Ming Std L"/>
                <a:cs typeface="FrankRuehl"/>
              </a:rPr>
              <a:t>The Provider Assistance Team (PAT)</a:t>
            </a:r>
            <a:r>
              <a:rPr lang="en-US" sz="3600">
                <a:solidFill>
                  <a:schemeClr val="bg1"/>
                </a:solidFill>
                <a:latin typeface="News706 BT"/>
                <a:ea typeface="Adobe Ming Std L"/>
                <a:cs typeface="FrankRuehl"/>
              </a:rPr>
              <a:t> </a:t>
            </a:r>
            <a:br>
              <a:rPr lang="en-US">
                <a:latin typeface="News706 BT" pitchFamily="18" charset="0"/>
                <a:ea typeface="Adobe Ming Std L" pitchFamily="18" charset="-128"/>
                <a:cs typeface="FrankRuehl" pitchFamily="34" charset="-79"/>
              </a:rPr>
            </a:br>
            <a:r>
              <a:rPr lang="en-US" sz="1600">
                <a:solidFill>
                  <a:schemeClr val="bg1"/>
                </a:solidFill>
                <a:latin typeface="News706 BT"/>
                <a:ea typeface="Adobe Ming Std L"/>
                <a:cs typeface="FrankRuehl"/>
              </a:rPr>
              <a:t> Improving and Expediting In-Home Supportive Services (IHSS) Provider Enrollment</a:t>
            </a:r>
          </a:p>
        </p:txBody>
      </p:sp>
    </p:spTree>
    <p:extLst>
      <p:ext uri="{BB962C8B-B14F-4D97-AF65-F5344CB8AC3E}">
        <p14:creationId xmlns:p14="http://schemas.microsoft.com/office/powerpoint/2010/main" val="776172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D801A-46B7-F48C-0EE8-9CEC86B457EF}"/>
              </a:ext>
            </a:extLst>
          </p:cNvPr>
          <p:cNvSpPr>
            <a:spLocks noGrp="1"/>
          </p:cNvSpPr>
          <p:nvPr>
            <p:ph type="title"/>
          </p:nvPr>
        </p:nvSpPr>
        <p:spPr>
          <a:xfrm>
            <a:off x="1921349" y="678853"/>
            <a:ext cx="5423631" cy="813385"/>
          </a:xfrm>
        </p:spPr>
        <p:txBody>
          <a:bodyPr/>
          <a:lstStyle/>
          <a:p>
            <a:r>
              <a:rPr lang="en-US">
                <a:cs typeface="Calibri Light"/>
              </a:rPr>
              <a:t>Post-PAT</a:t>
            </a:r>
            <a:endParaRPr lang="en-US"/>
          </a:p>
        </p:txBody>
      </p:sp>
      <p:pic>
        <p:nvPicPr>
          <p:cNvPr id="4" name="Content Placeholder 3">
            <a:extLst>
              <a:ext uri="{FF2B5EF4-FFF2-40B4-BE49-F238E27FC236}">
                <a16:creationId xmlns:a16="http://schemas.microsoft.com/office/drawing/2014/main" id="{6822E3AA-C443-3607-1A7B-F200C6DCB85D}"/>
              </a:ext>
            </a:extLst>
          </p:cNvPr>
          <p:cNvPicPr>
            <a:picLocks noGrp="1" noChangeAspect="1"/>
          </p:cNvPicPr>
          <p:nvPr>
            <p:ph idx="1"/>
          </p:nvPr>
        </p:nvPicPr>
        <p:blipFill>
          <a:blip r:embed="rId3"/>
          <a:stretch>
            <a:fillRect/>
          </a:stretch>
        </p:blipFill>
        <p:spPr>
          <a:xfrm>
            <a:off x="660107" y="1782667"/>
            <a:ext cx="7788459" cy="3878966"/>
          </a:xfrm>
        </p:spPr>
      </p:pic>
    </p:spTree>
    <p:extLst>
      <p:ext uri="{BB962C8B-B14F-4D97-AF65-F5344CB8AC3E}">
        <p14:creationId xmlns:p14="http://schemas.microsoft.com/office/powerpoint/2010/main" val="1775759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itle 4">
            <a:extLst>
              <a:ext uri="{FF2B5EF4-FFF2-40B4-BE49-F238E27FC236}">
                <a16:creationId xmlns:a16="http://schemas.microsoft.com/office/drawing/2014/main" id="{2F4F6F39-0C43-2410-369D-0634434D12FE}"/>
              </a:ext>
            </a:extLst>
          </p:cNvPr>
          <p:cNvSpPr txBox="1">
            <a:spLocks/>
          </p:cNvSpPr>
          <p:nvPr/>
        </p:nvSpPr>
        <p:spPr>
          <a:xfrm>
            <a:off x="475542" y="954756"/>
            <a:ext cx="2286349" cy="4926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all" baseline="0">
                <a:solidFill>
                  <a:schemeClr val="accent3">
                    <a:lumMod val="20000"/>
                    <a:lumOff val="80000"/>
                  </a:schemeClr>
                </a:solidFill>
                <a:latin typeface="+mj-lt"/>
                <a:ea typeface="+mn-ea"/>
                <a:cs typeface="+mn-cs"/>
              </a:defRPr>
            </a:lvl1pPr>
          </a:lstStyle>
          <a:p>
            <a:pPr marL="0" marR="0" lvl="0" indent="0" algn="ctr" defTabSz="457200" fontAlgn="auto">
              <a:spcAft>
                <a:spcPts val="600"/>
              </a:spcAft>
              <a:buClrTx/>
              <a:buSzTx/>
              <a:tabLst/>
              <a:defRPr/>
            </a:pPr>
            <a:r>
              <a:rPr lang="en-US" sz="4400" cap="none">
                <a:ln w="3175" cmpd="sng">
                  <a:noFill/>
                </a:ln>
                <a:solidFill>
                  <a:srgbClr val="FFFFFF"/>
                </a:solidFill>
                <a:ea typeface="+mj-ea"/>
                <a:cs typeface="+mj-cs"/>
              </a:rPr>
              <a:t>Nuts</a:t>
            </a:r>
            <a:r>
              <a:rPr kumimoji="0" lang="en-US" sz="4400" u="none" strike="noStrike" cap="none" spc="0" normalizeH="0" baseline="0" noProof="0">
                <a:ln w="3175" cmpd="sng">
                  <a:noFill/>
                </a:ln>
                <a:solidFill>
                  <a:srgbClr val="FFFFFF"/>
                </a:solidFill>
                <a:uLnTx/>
                <a:uFillTx/>
                <a:ea typeface="+mj-ea"/>
                <a:cs typeface="+mj-cs"/>
              </a:rPr>
              <a:t> and </a:t>
            </a:r>
            <a:r>
              <a:rPr lang="en-US" sz="4400" cap="none">
                <a:ln w="3175" cmpd="sng">
                  <a:noFill/>
                </a:ln>
                <a:solidFill>
                  <a:srgbClr val="FFFFFF"/>
                </a:solidFill>
                <a:ea typeface="+mj-ea"/>
                <a:cs typeface="+mj-cs"/>
              </a:rPr>
              <a:t>Bolts</a:t>
            </a:r>
            <a:endParaRPr kumimoji="0" lang="en-US" sz="4400" u="none" strike="noStrike" cap="none" spc="0" normalizeH="0" baseline="0" noProof="0">
              <a:ln w="3175" cmpd="sng">
                <a:noFill/>
              </a:ln>
              <a:solidFill>
                <a:srgbClr val="FFFFFF"/>
              </a:solidFill>
              <a:uLnTx/>
              <a:uFillTx/>
              <a:ea typeface="+mj-ea"/>
              <a:cs typeface="+mj-cs"/>
            </a:endParaRPr>
          </a:p>
        </p:txBody>
      </p:sp>
      <p:sp>
        <p:nvSpPr>
          <p:cNvPr id="12" name="Rectangle 11">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7425E1-B1CB-4980-084C-91EF72647B15}"/>
              </a:ext>
            </a:extLst>
          </p:cNvPr>
          <p:cNvSpPr txBox="1"/>
          <p:nvPr/>
        </p:nvSpPr>
        <p:spPr>
          <a:xfrm>
            <a:off x="3814488" y="469900"/>
            <a:ext cx="4465223" cy="6505196"/>
          </a:xfrm>
          <a:prstGeom prst="rect">
            <a:avLst/>
          </a:prstGeom>
        </p:spPr>
        <p:txBody>
          <a:bodyPr vert="horz" lIns="91440" tIns="45720" rIns="91440" bIns="45720" rtlCol="0" anchor="ctr">
            <a:normAutofit fontScale="92500" lnSpcReduction="10000"/>
          </a:bodyPr>
          <a:lstStyle/>
          <a:p>
            <a:pPr marL="285750" indent="-228600" defTabSz="457200">
              <a:spcBef>
                <a:spcPct val="20000"/>
              </a:spcBef>
              <a:spcAft>
                <a:spcPts val="600"/>
              </a:spcAft>
              <a:buClr>
                <a:schemeClr val="accent1"/>
              </a:buClr>
              <a:buSzPct val="115000"/>
              <a:buFont typeface="Arial"/>
              <a:buChar char="•"/>
            </a:pPr>
            <a:r>
              <a:rPr lang="en-US" dirty="0">
                <a:solidFill>
                  <a:schemeClr val="tx1">
                    <a:lumMod val="85000"/>
                    <a:lumOff val="15000"/>
                  </a:schemeClr>
                </a:solidFill>
              </a:rPr>
              <a:t>Approve IHSS recipient case</a:t>
            </a:r>
          </a:p>
          <a:p>
            <a:pPr marL="285750" indent="-228600" defTabSz="457200">
              <a:spcBef>
                <a:spcPct val="20000"/>
              </a:spcBef>
              <a:spcAft>
                <a:spcPts val="600"/>
              </a:spcAft>
              <a:buClr>
                <a:schemeClr val="accent1"/>
              </a:buClr>
              <a:buSzPct val="115000"/>
              <a:buFont typeface="Arial"/>
              <a:buChar char="•"/>
            </a:pPr>
            <a:r>
              <a:rPr lang="en-US" dirty="0">
                <a:solidFill>
                  <a:schemeClr val="tx1">
                    <a:lumMod val="85000"/>
                    <a:lumOff val="15000"/>
                  </a:schemeClr>
                </a:solidFill>
              </a:rPr>
              <a:t>Identified potential provider</a:t>
            </a:r>
          </a:p>
          <a:p>
            <a:pPr marL="285750" indent="-228600" defTabSz="457200">
              <a:spcBef>
                <a:spcPct val="20000"/>
              </a:spcBef>
              <a:spcAft>
                <a:spcPts val="600"/>
              </a:spcAft>
              <a:buClr>
                <a:schemeClr val="accent1"/>
              </a:buClr>
              <a:buSzPct val="115000"/>
              <a:buFont typeface="Arial"/>
              <a:buChar char="•"/>
            </a:pPr>
            <a:r>
              <a:rPr lang="en-US" dirty="0">
                <a:solidFill>
                  <a:schemeClr val="tx1">
                    <a:lumMod val="85000"/>
                    <a:lumOff val="15000"/>
                  </a:schemeClr>
                </a:solidFill>
              </a:rPr>
              <a:t>Social Worker referral to PAT via Ticketing System</a:t>
            </a:r>
          </a:p>
          <a:p>
            <a:pPr marL="285750" indent="-228600" defTabSz="457200">
              <a:spcBef>
                <a:spcPct val="20000"/>
              </a:spcBef>
              <a:spcAft>
                <a:spcPts val="600"/>
              </a:spcAft>
              <a:buClr>
                <a:schemeClr val="accent1"/>
              </a:buClr>
              <a:buSzPct val="115000"/>
              <a:buFont typeface="Arial"/>
              <a:buChar char="•"/>
            </a:pPr>
            <a:r>
              <a:rPr lang="en-US" dirty="0">
                <a:solidFill>
                  <a:schemeClr val="tx1">
                    <a:lumMod val="85000"/>
                    <a:lumOff val="15000"/>
                  </a:schemeClr>
                </a:solidFill>
              </a:rPr>
              <a:t>HOME call center referral via Ticketing System</a:t>
            </a:r>
          </a:p>
          <a:p>
            <a:pPr marL="285750" indent="-228600" defTabSz="457200">
              <a:spcBef>
                <a:spcPct val="20000"/>
              </a:spcBef>
              <a:spcAft>
                <a:spcPts val="600"/>
              </a:spcAft>
              <a:buClr>
                <a:schemeClr val="accent1"/>
              </a:buClr>
              <a:buSzPct val="115000"/>
              <a:buFont typeface="Arial"/>
              <a:buChar char="•"/>
            </a:pPr>
            <a:r>
              <a:rPr lang="en-US" dirty="0">
                <a:solidFill>
                  <a:schemeClr val="tx1">
                    <a:lumMod val="85000"/>
                    <a:lumOff val="15000"/>
                  </a:schemeClr>
                </a:solidFill>
              </a:rPr>
              <a:t>Case management of workload</a:t>
            </a:r>
          </a:p>
          <a:p>
            <a:pPr marL="285750" indent="-228600" defTabSz="457200">
              <a:spcBef>
                <a:spcPct val="20000"/>
              </a:spcBef>
              <a:spcAft>
                <a:spcPts val="600"/>
              </a:spcAft>
              <a:buClr>
                <a:schemeClr val="accent1"/>
              </a:buClr>
              <a:buSzPct val="115000"/>
              <a:buFont typeface="Arial"/>
              <a:buChar char="•"/>
            </a:pPr>
            <a:r>
              <a:rPr lang="en-US" dirty="0">
                <a:solidFill>
                  <a:schemeClr val="tx1">
                    <a:lumMod val="85000"/>
                    <a:lumOff val="15000"/>
                  </a:schemeClr>
                </a:solidFill>
              </a:rPr>
              <a:t>PAT staff outreach to both recipient and provider.</a:t>
            </a:r>
          </a:p>
          <a:p>
            <a:pPr marL="285750" indent="-228600" defTabSz="457200">
              <a:spcBef>
                <a:spcPct val="20000"/>
              </a:spcBef>
              <a:spcAft>
                <a:spcPts val="600"/>
              </a:spcAft>
              <a:buClr>
                <a:schemeClr val="accent1"/>
              </a:buClr>
              <a:buSzPct val="115000"/>
              <a:buFont typeface="Arial"/>
              <a:buChar char="•"/>
            </a:pPr>
            <a:r>
              <a:rPr lang="en-US" dirty="0">
                <a:solidFill>
                  <a:schemeClr val="tx1">
                    <a:lumMod val="85000"/>
                    <a:lumOff val="15000"/>
                  </a:schemeClr>
                </a:solidFill>
              </a:rPr>
              <a:t>Ongoing communication and support</a:t>
            </a:r>
          </a:p>
          <a:p>
            <a:pPr marL="285750" indent="-228600" defTabSz="457200">
              <a:spcBef>
                <a:spcPct val="20000"/>
              </a:spcBef>
              <a:spcAft>
                <a:spcPts val="600"/>
              </a:spcAft>
              <a:buClr>
                <a:schemeClr val="accent1"/>
              </a:buClr>
              <a:buSzPct val="115000"/>
              <a:buFont typeface="Arial"/>
              <a:buChar char="•"/>
            </a:pPr>
            <a:r>
              <a:rPr lang="en-US" dirty="0">
                <a:solidFill>
                  <a:schemeClr val="tx1">
                    <a:lumMod val="85000"/>
                    <a:lumOff val="15000"/>
                  </a:schemeClr>
                </a:solidFill>
              </a:rPr>
              <a:t>Technology</a:t>
            </a:r>
          </a:p>
          <a:p>
            <a:pPr marL="742950" lvl="1" indent="-228600" defTabSz="457200">
              <a:spcBef>
                <a:spcPct val="20000"/>
              </a:spcBef>
              <a:spcAft>
                <a:spcPts val="600"/>
              </a:spcAft>
              <a:buClr>
                <a:schemeClr val="accent1"/>
              </a:buClr>
              <a:buSzPct val="114999"/>
              <a:buFont typeface="Arial"/>
              <a:buChar char="•"/>
            </a:pPr>
            <a:r>
              <a:rPr lang="en-US" dirty="0">
                <a:solidFill>
                  <a:schemeClr val="tx1">
                    <a:lumMod val="85000"/>
                    <a:lumOff val="15000"/>
                  </a:schemeClr>
                </a:solidFill>
              </a:rPr>
              <a:t>Ticketing System</a:t>
            </a:r>
          </a:p>
          <a:p>
            <a:pPr marL="742950" lvl="1" indent="-228600" defTabSz="457200">
              <a:spcBef>
                <a:spcPct val="20000"/>
              </a:spcBef>
              <a:spcAft>
                <a:spcPts val="600"/>
              </a:spcAft>
              <a:buClr>
                <a:schemeClr val="accent1"/>
              </a:buClr>
              <a:buSzPct val="114999"/>
              <a:buFont typeface="Arial"/>
              <a:buChar char="•"/>
            </a:pPr>
            <a:r>
              <a:rPr lang="en-US" dirty="0">
                <a:solidFill>
                  <a:schemeClr val="tx1">
                    <a:lumMod val="85000"/>
                    <a:lumOff val="15000"/>
                  </a:schemeClr>
                </a:solidFill>
              </a:rPr>
              <a:t>Adobe Sign</a:t>
            </a:r>
          </a:p>
          <a:p>
            <a:pPr marL="742950" lvl="1" indent="-228600" defTabSz="457200">
              <a:spcBef>
                <a:spcPct val="20000"/>
              </a:spcBef>
              <a:spcAft>
                <a:spcPts val="600"/>
              </a:spcAft>
              <a:buClr>
                <a:schemeClr val="accent1"/>
              </a:buClr>
              <a:buSzPct val="114999"/>
              <a:buFont typeface="Arial"/>
              <a:buChar char="•"/>
            </a:pPr>
            <a:r>
              <a:rPr lang="en-US" dirty="0" err="1">
                <a:solidFill>
                  <a:schemeClr val="tx1">
                    <a:lumMod val="85000"/>
                    <a:lumOff val="15000"/>
                  </a:schemeClr>
                </a:solidFill>
              </a:rPr>
              <a:t>eFiles</a:t>
            </a:r>
            <a:endParaRPr lang="en-US" dirty="0">
              <a:solidFill>
                <a:schemeClr val="tx1">
                  <a:lumMod val="85000"/>
                  <a:lumOff val="15000"/>
                </a:schemeClr>
              </a:solidFill>
            </a:endParaRPr>
          </a:p>
          <a:p>
            <a:pPr marL="742950" lvl="1" indent="-228600" defTabSz="457200">
              <a:spcBef>
                <a:spcPct val="20000"/>
              </a:spcBef>
              <a:spcAft>
                <a:spcPts val="600"/>
              </a:spcAft>
              <a:buClr>
                <a:schemeClr val="accent1"/>
              </a:buClr>
              <a:buSzPct val="114999"/>
              <a:buFont typeface="Arial"/>
              <a:buChar char="•"/>
            </a:pPr>
            <a:r>
              <a:rPr lang="en-US" dirty="0">
                <a:solidFill>
                  <a:schemeClr val="tx1">
                    <a:lumMod val="85000"/>
                    <a:lumOff val="15000"/>
                  </a:schemeClr>
                </a:solidFill>
              </a:rPr>
              <a:t>PEARS</a:t>
            </a:r>
          </a:p>
          <a:p>
            <a:pPr marL="742950" lvl="1" indent="-228600" defTabSz="457200">
              <a:spcBef>
                <a:spcPct val="20000"/>
              </a:spcBef>
              <a:spcAft>
                <a:spcPts val="600"/>
              </a:spcAft>
              <a:buClr>
                <a:schemeClr val="accent1"/>
              </a:buClr>
              <a:buSzPct val="114999"/>
              <a:buFont typeface="Arial"/>
              <a:buChar char="•"/>
            </a:pPr>
            <a:r>
              <a:rPr lang="en-US" dirty="0">
                <a:solidFill>
                  <a:schemeClr val="tx1">
                    <a:lumMod val="85000"/>
                    <a:lumOff val="15000"/>
                  </a:schemeClr>
                </a:solidFill>
              </a:rPr>
              <a:t>CMIPS II</a:t>
            </a:r>
          </a:p>
          <a:p>
            <a:pPr marL="742950" lvl="1" indent="-228600" defTabSz="457200">
              <a:spcBef>
                <a:spcPct val="20000"/>
              </a:spcBef>
              <a:spcAft>
                <a:spcPts val="600"/>
              </a:spcAft>
              <a:buClr>
                <a:schemeClr val="accent1"/>
              </a:buClr>
              <a:buSzPct val="114999"/>
              <a:buFont typeface="Arial"/>
              <a:buChar char="•"/>
            </a:pPr>
            <a:r>
              <a:rPr lang="en-US" dirty="0">
                <a:solidFill>
                  <a:schemeClr val="tx1">
                    <a:lumMod val="85000"/>
                    <a:lumOff val="15000"/>
                  </a:schemeClr>
                </a:solidFill>
              </a:rPr>
              <a:t>Eventbrite</a:t>
            </a:r>
          </a:p>
          <a:p>
            <a:pPr marL="742950" lvl="1" indent="-228600" defTabSz="457200">
              <a:spcBef>
                <a:spcPct val="20000"/>
              </a:spcBef>
              <a:spcAft>
                <a:spcPts val="600"/>
              </a:spcAft>
              <a:buClr>
                <a:schemeClr val="accent1"/>
              </a:buClr>
              <a:buSzPct val="114999"/>
              <a:buFont typeface="Arial"/>
              <a:buChar char="•"/>
            </a:pPr>
            <a:r>
              <a:rPr lang="en-US" dirty="0">
                <a:solidFill>
                  <a:schemeClr val="tx1">
                    <a:lumMod val="85000"/>
                    <a:lumOff val="15000"/>
                  </a:schemeClr>
                </a:solidFill>
              </a:rPr>
              <a:t>IHSS Website– </a:t>
            </a:r>
            <a:r>
              <a:rPr lang="en-US" u="sng" dirty="0">
                <a:solidFill>
                  <a:schemeClr val="tx1">
                    <a:lumMod val="85000"/>
                    <a:lumOff val="15000"/>
                  </a:schemeClr>
                </a:solidFill>
              </a:rPr>
              <a:t>RiversideIHSS.org</a:t>
            </a:r>
            <a:endParaRPr lang="en-US" dirty="0">
              <a:solidFill>
                <a:schemeClr val="tx1">
                  <a:lumMod val="85000"/>
                  <a:lumOff val="15000"/>
                </a:schemeClr>
              </a:solidFill>
            </a:endParaRPr>
          </a:p>
          <a:p>
            <a:pPr marL="285750" indent="-228600" defTabSz="457200">
              <a:spcBef>
                <a:spcPct val="20000"/>
              </a:spcBef>
              <a:spcAft>
                <a:spcPts val="600"/>
              </a:spcAft>
              <a:buClr>
                <a:schemeClr val="accent1"/>
              </a:buClr>
              <a:buSzPct val="115000"/>
              <a:buFont typeface="Arial"/>
              <a:buChar char="•"/>
            </a:pPr>
            <a:r>
              <a:rPr lang="en-US" dirty="0">
                <a:solidFill>
                  <a:schemeClr val="tx1">
                    <a:lumMod val="85000"/>
                    <a:lumOff val="15000"/>
                  </a:schemeClr>
                </a:solidFill>
              </a:rPr>
              <a:t>Linking</a:t>
            </a:r>
          </a:p>
          <a:p>
            <a:pPr indent="-228600" defTabSz="457200">
              <a:spcBef>
                <a:spcPct val="20000"/>
              </a:spcBef>
              <a:spcAft>
                <a:spcPts val="600"/>
              </a:spcAft>
              <a:buClr>
                <a:schemeClr val="accent1"/>
              </a:buClr>
              <a:buSzPct val="115000"/>
              <a:buFont typeface="Arial"/>
              <a:buChar char="•"/>
            </a:pPr>
            <a:endParaRPr lang="en-US" dirty="0">
              <a:solidFill>
                <a:schemeClr val="tx1">
                  <a:lumMod val="85000"/>
                  <a:lumOff val="15000"/>
                </a:schemeClr>
              </a:solidFill>
            </a:endParaRPr>
          </a:p>
          <a:p>
            <a:pPr marL="285750" indent="-228600" defTabSz="457200">
              <a:spcBef>
                <a:spcPct val="20000"/>
              </a:spcBef>
              <a:spcAft>
                <a:spcPts val="600"/>
              </a:spcAft>
              <a:buClr>
                <a:schemeClr val="accent1"/>
              </a:buClr>
              <a:buSzPct val="115000"/>
              <a:buFont typeface="Arial"/>
              <a:buChar char="•"/>
            </a:pPr>
            <a:endParaRPr lang="en-US" dirty="0">
              <a:solidFill>
                <a:schemeClr val="tx1">
                  <a:lumMod val="85000"/>
                  <a:lumOff val="15000"/>
                </a:schemeClr>
              </a:solidFill>
            </a:endParaRPr>
          </a:p>
        </p:txBody>
      </p:sp>
    </p:spTree>
    <p:extLst>
      <p:ext uri="{BB962C8B-B14F-4D97-AF65-F5344CB8AC3E}">
        <p14:creationId xmlns:p14="http://schemas.microsoft.com/office/powerpoint/2010/main" val="1854775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D73ED7B-CA6B-51E3-5A22-D0DE00637683}"/>
              </a:ext>
            </a:extLst>
          </p:cNvPr>
          <p:cNvSpPr txBox="1">
            <a:spLocks/>
          </p:cNvSpPr>
          <p:nvPr/>
        </p:nvSpPr>
        <p:spPr>
          <a:xfrm>
            <a:off x="971551" y="982132"/>
            <a:ext cx="7200897" cy="1303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all" baseline="0">
                <a:solidFill>
                  <a:schemeClr val="accent3">
                    <a:lumMod val="20000"/>
                    <a:lumOff val="80000"/>
                  </a:schemeClr>
                </a:solidFill>
                <a:latin typeface="+mj-lt"/>
                <a:ea typeface="+mn-ea"/>
                <a:cs typeface="+mn-cs"/>
              </a:defRPr>
            </a:lvl1pPr>
          </a:lstStyle>
          <a:p>
            <a:pPr marL="0" marR="0" lvl="0" indent="0" algn="ctr" defTabSz="457200" fontAlgn="auto">
              <a:spcAft>
                <a:spcPts val="600"/>
              </a:spcAft>
              <a:buClrTx/>
              <a:buSzTx/>
              <a:tabLst/>
              <a:defRPr/>
            </a:pPr>
            <a:r>
              <a:rPr kumimoji="0" lang="en-US" sz="4100" u="none" strike="noStrike" cap="none" spc="0" normalizeH="0" baseline="0" noProof="0">
                <a:ln w="3175" cmpd="sng">
                  <a:noFill/>
                </a:ln>
                <a:solidFill>
                  <a:srgbClr val="262626"/>
                </a:solidFill>
                <a:uLnTx/>
                <a:uFillTx/>
                <a:ea typeface="+mj-ea"/>
                <a:cs typeface="+mj-cs"/>
              </a:rPr>
              <a:t>Management</a:t>
            </a:r>
            <a:br>
              <a:rPr kumimoji="0" lang="en-US" sz="4100" u="none" strike="noStrike" cap="none" spc="0" normalizeH="0" baseline="0" noProof="0">
                <a:ln w="3175" cmpd="sng">
                  <a:noFill/>
                </a:ln>
                <a:solidFill>
                  <a:srgbClr val="262626"/>
                </a:solidFill>
                <a:uLnTx/>
                <a:uFillTx/>
                <a:ea typeface="+mj-ea"/>
                <a:cs typeface="+mj-cs"/>
              </a:rPr>
            </a:br>
            <a:r>
              <a:rPr kumimoji="0" lang="en-US" sz="4100" u="none" strike="noStrike" cap="none" spc="0" normalizeH="0" baseline="0" noProof="0">
                <a:ln w="3175" cmpd="sng">
                  <a:noFill/>
                </a:ln>
                <a:solidFill>
                  <a:srgbClr val="262626"/>
                </a:solidFill>
                <a:uLnTx/>
                <a:uFillTx/>
                <a:ea typeface="+mj-ea"/>
                <a:cs typeface="+mj-cs"/>
              </a:rPr>
              <a:t> </a:t>
            </a:r>
          </a:p>
        </p:txBody>
      </p:sp>
      <p:graphicFrame>
        <p:nvGraphicFramePr>
          <p:cNvPr id="6" name="TextBox 3">
            <a:extLst>
              <a:ext uri="{FF2B5EF4-FFF2-40B4-BE49-F238E27FC236}">
                <a16:creationId xmlns:a16="http://schemas.microsoft.com/office/drawing/2014/main" id="{35A25E97-A766-63CD-000E-973F6D0BFD1B}"/>
              </a:ext>
            </a:extLst>
          </p:cNvPr>
          <p:cNvGraphicFramePr/>
          <p:nvPr>
            <p:extLst>
              <p:ext uri="{D42A27DB-BD31-4B8C-83A1-F6EECF244321}">
                <p14:modId xmlns:p14="http://schemas.microsoft.com/office/powerpoint/2010/main" val="2712066733"/>
              </p:ext>
            </p:extLst>
          </p:nvPr>
        </p:nvGraphicFramePr>
        <p:xfrm>
          <a:off x="971550" y="2556932"/>
          <a:ext cx="6546850" cy="3318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9406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7EA7C6-405C-A21D-61F9-98ED84D85DAF}"/>
              </a:ext>
            </a:extLst>
          </p:cNvPr>
          <p:cNvPicPr>
            <a:picLocks noChangeAspect="1"/>
          </p:cNvPicPr>
          <p:nvPr/>
        </p:nvPicPr>
        <p:blipFill rotWithShape="1">
          <a:blip r:embed="rId2"/>
          <a:srcRect l="1295" r="698" b="-2"/>
          <a:stretch/>
        </p:blipFill>
        <p:spPr>
          <a:xfrm>
            <a:off x="731047" y="784795"/>
            <a:ext cx="7687224" cy="5390590"/>
          </a:xfrm>
          <a:prstGeom prst="rect">
            <a:avLst/>
          </a:prstGeom>
        </p:spPr>
      </p:pic>
    </p:spTree>
    <p:extLst>
      <p:ext uri="{BB962C8B-B14F-4D97-AF65-F5344CB8AC3E}">
        <p14:creationId xmlns:p14="http://schemas.microsoft.com/office/powerpoint/2010/main" val="2372444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97182427-D6F0-7A69-E9F2-06CD89850122}"/>
              </a:ext>
            </a:extLst>
          </p:cNvPr>
          <p:cNvSpPr txBox="1">
            <a:spLocks/>
          </p:cNvSpPr>
          <p:nvPr/>
        </p:nvSpPr>
        <p:spPr>
          <a:xfrm>
            <a:off x="971551" y="982132"/>
            <a:ext cx="7200897" cy="1303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all" baseline="0">
                <a:solidFill>
                  <a:schemeClr val="accent3">
                    <a:lumMod val="20000"/>
                    <a:lumOff val="80000"/>
                  </a:schemeClr>
                </a:solidFill>
                <a:latin typeface="+mj-lt"/>
                <a:ea typeface="+mn-ea"/>
                <a:cs typeface="+mn-cs"/>
              </a:defRPr>
            </a:lvl1pPr>
          </a:lstStyle>
          <a:p>
            <a:pPr algn="ctr" defTabSz="457200">
              <a:spcAft>
                <a:spcPts val="600"/>
              </a:spcAft>
              <a:defRPr/>
            </a:pPr>
            <a:r>
              <a:rPr lang="en-US" sz="4100" cap="none">
                <a:ln w="3175" cmpd="sng">
                  <a:noFill/>
                </a:ln>
                <a:solidFill>
                  <a:srgbClr val="262626"/>
                </a:solidFill>
                <a:ea typeface="+mj-ea"/>
                <a:cs typeface="+mj-cs"/>
              </a:rPr>
              <a:t>PAT Process Management</a:t>
            </a:r>
            <a:br>
              <a:rPr lang="en-US" sz="4100" cap="none">
                <a:ln w="3175" cmpd="sng">
                  <a:noFill/>
                </a:ln>
                <a:ea typeface="+mj-ea"/>
                <a:cs typeface="+mj-cs"/>
              </a:rPr>
            </a:br>
            <a:r>
              <a:rPr lang="en-US" sz="4100" cap="none">
                <a:ln w="3175" cmpd="sng">
                  <a:noFill/>
                </a:ln>
                <a:solidFill>
                  <a:srgbClr val="262626"/>
                </a:solidFill>
                <a:ea typeface="+mj-ea"/>
                <a:cs typeface="+mj-cs"/>
              </a:rPr>
              <a:t> </a:t>
            </a:r>
          </a:p>
        </p:txBody>
      </p:sp>
      <p:graphicFrame>
        <p:nvGraphicFramePr>
          <p:cNvPr id="5" name="TextBox 2">
            <a:extLst>
              <a:ext uri="{FF2B5EF4-FFF2-40B4-BE49-F238E27FC236}">
                <a16:creationId xmlns:a16="http://schemas.microsoft.com/office/drawing/2014/main" id="{FA746C31-B9A2-0DAF-5A2C-1A908DF33DC9}"/>
              </a:ext>
            </a:extLst>
          </p:cNvPr>
          <p:cNvGraphicFramePr/>
          <p:nvPr>
            <p:extLst>
              <p:ext uri="{D42A27DB-BD31-4B8C-83A1-F6EECF244321}">
                <p14:modId xmlns:p14="http://schemas.microsoft.com/office/powerpoint/2010/main" val="2781278918"/>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 name="Picture 29">
            <a:extLst>
              <a:ext uri="{FF2B5EF4-FFF2-40B4-BE49-F238E27FC236}">
                <a16:creationId xmlns:a16="http://schemas.microsoft.com/office/drawing/2014/main" id="{45D8C3EE-3610-5194-C963-C3167F876E8A}"/>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364842" y="3349095"/>
            <a:ext cx="772512" cy="745387"/>
          </a:xfrm>
          <a:prstGeom prst="rect">
            <a:avLst/>
          </a:prstGeom>
        </p:spPr>
      </p:pic>
      <p:pic>
        <p:nvPicPr>
          <p:cNvPr id="34" name="Picture 33">
            <a:extLst>
              <a:ext uri="{FF2B5EF4-FFF2-40B4-BE49-F238E27FC236}">
                <a16:creationId xmlns:a16="http://schemas.microsoft.com/office/drawing/2014/main" id="{2AC4463B-6E96-B708-1C3F-29E381609843}"/>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4929984" y="3223129"/>
            <a:ext cx="1350678" cy="1059016"/>
          </a:xfrm>
          <a:prstGeom prst="rect">
            <a:avLst/>
          </a:prstGeom>
        </p:spPr>
      </p:pic>
      <p:pic>
        <p:nvPicPr>
          <p:cNvPr id="37" name="Picture 36" descr="Tiempo Momento De La Reloj - Gráficos vectoriales gratis en Pixabay">
            <a:extLst>
              <a:ext uri="{FF2B5EF4-FFF2-40B4-BE49-F238E27FC236}">
                <a16:creationId xmlns:a16="http://schemas.microsoft.com/office/drawing/2014/main" id="{7B06ED75-A910-A743-BE79-42D61E0E45D6}"/>
              </a:ext>
            </a:extLst>
          </p:cNvPr>
          <p:cNvPicPr>
            <a:picLocks noChangeAspect="1"/>
          </p:cNvPicPr>
          <p:nvPr/>
        </p:nvPicPr>
        <p:blipFill>
          <a:blip r:embed="rId13"/>
          <a:stretch>
            <a:fillRect/>
          </a:stretch>
        </p:blipFill>
        <p:spPr>
          <a:xfrm>
            <a:off x="6870031" y="3212431"/>
            <a:ext cx="1034716" cy="1070812"/>
          </a:xfrm>
          <a:prstGeom prst="rect">
            <a:avLst/>
          </a:prstGeom>
        </p:spPr>
      </p:pic>
      <p:pic>
        <p:nvPicPr>
          <p:cNvPr id="51" name="Picture 50">
            <a:extLst>
              <a:ext uri="{FF2B5EF4-FFF2-40B4-BE49-F238E27FC236}">
                <a16:creationId xmlns:a16="http://schemas.microsoft.com/office/drawing/2014/main" id="{2F2324BC-7A87-1DD5-F596-F292B79E57F8}"/>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3092115" y="3212431"/>
            <a:ext cx="1046749" cy="1070811"/>
          </a:xfrm>
          <a:prstGeom prst="rect">
            <a:avLst/>
          </a:prstGeom>
        </p:spPr>
      </p:pic>
    </p:spTree>
    <p:extLst>
      <p:ext uri="{BB962C8B-B14F-4D97-AF65-F5344CB8AC3E}">
        <p14:creationId xmlns:p14="http://schemas.microsoft.com/office/powerpoint/2010/main" val="729320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33" name="Picture 32">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5" name="Picture 34">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6" name="Picture 35">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8" name="Straight Connector 37">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90"/>
            <a:ext cx="2867411"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2"/>
            <a:ext cx="2664004"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4">
            <a:extLst>
              <a:ext uri="{FF2B5EF4-FFF2-40B4-BE49-F238E27FC236}">
                <a16:creationId xmlns:a16="http://schemas.microsoft.com/office/drawing/2014/main" id="{4FAD85A7-3BFE-19D6-0217-E46BFBF204C8}"/>
              </a:ext>
            </a:extLst>
          </p:cNvPr>
          <p:cNvSpPr txBox="1">
            <a:spLocks/>
          </p:cNvSpPr>
          <p:nvPr/>
        </p:nvSpPr>
        <p:spPr>
          <a:xfrm>
            <a:off x="417440" y="872061"/>
            <a:ext cx="2812203" cy="34366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4000" kern="1200" cap="all" baseline="0">
                <a:solidFill>
                  <a:schemeClr val="accent3">
                    <a:lumMod val="20000"/>
                    <a:lumOff val="80000"/>
                  </a:schemeClr>
                </a:solidFill>
                <a:latin typeface="+mj-lt"/>
                <a:ea typeface="+mn-ea"/>
                <a:cs typeface="+mn-cs"/>
              </a:defRPr>
            </a:lvl1pPr>
          </a:lstStyle>
          <a:p>
            <a:pPr algn="ctr" defTabSz="457200">
              <a:spcAft>
                <a:spcPts val="600"/>
              </a:spcAft>
              <a:defRPr/>
            </a:pPr>
            <a:r>
              <a:rPr kumimoji="0" lang="en-US" sz="3800" b="0" i="0" u="none" strike="noStrike" cap="none" spc="0" normalizeH="0" baseline="0" noProof="0">
                <a:ln w="3175" cmpd="sng">
                  <a:noFill/>
                </a:ln>
                <a:solidFill>
                  <a:srgbClr val="262626"/>
                </a:solidFill>
                <a:uLnTx/>
                <a:uFillTx/>
                <a:ea typeface="+mj-ea"/>
                <a:cs typeface="+mj-cs"/>
              </a:rPr>
              <a:t>Productivity </a:t>
            </a:r>
            <a:r>
              <a:rPr lang="en-US" sz="3800" cap="none">
                <a:ln w="3175" cmpd="sng">
                  <a:noFill/>
                </a:ln>
                <a:solidFill>
                  <a:srgbClr val="262626"/>
                </a:solidFill>
                <a:ea typeface="+mj-ea"/>
                <a:cs typeface="+mj-cs"/>
              </a:rPr>
              <a:t>Report </a:t>
            </a:r>
            <a:endParaRPr lang="en-US"/>
          </a:p>
          <a:p>
            <a:pPr algn="ctr" defTabSz="457200">
              <a:spcAft>
                <a:spcPts val="600"/>
              </a:spcAft>
              <a:defRPr/>
            </a:pPr>
            <a:r>
              <a:rPr lang="en-US" sz="3800" cap="none">
                <a:ln w="3175" cmpd="sng">
                  <a:noFill/>
                </a:ln>
                <a:solidFill>
                  <a:srgbClr val="262626"/>
                </a:solidFill>
                <a:ea typeface="+mj-ea"/>
                <a:cs typeface="+mj-cs"/>
              </a:rPr>
              <a:t>Pre-PAT</a:t>
            </a:r>
            <a:br>
              <a:rPr lang="en-US" sz="3800" cap="none">
                <a:ln w="3175" cmpd="sng">
                  <a:noFill/>
                </a:ln>
                <a:ea typeface="+mj-ea"/>
                <a:cs typeface="+mj-cs"/>
              </a:rPr>
            </a:br>
            <a:r>
              <a:rPr lang="en-US" sz="3800" cap="none">
                <a:ln w="3175" cmpd="sng">
                  <a:noFill/>
                </a:ln>
                <a:solidFill>
                  <a:srgbClr val="262626"/>
                </a:solidFill>
                <a:ea typeface="+mj-ea"/>
                <a:cs typeface="+mj-cs"/>
              </a:rPr>
              <a:t> </a:t>
            </a:r>
            <a:endParaRPr lang="en-US">
              <a:ea typeface="+mj-ea"/>
              <a:cs typeface="+mj-cs"/>
            </a:endParaRPr>
          </a:p>
        </p:txBody>
      </p:sp>
      <p:sp useBgFill="1">
        <p:nvSpPr>
          <p:cNvPr id="46" name="Rectangle 45">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618" y="0"/>
            <a:ext cx="554738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5C75EFE-FD28-9D8A-3294-58FC83C4AFEC}"/>
              </a:ext>
            </a:extLst>
          </p:cNvPr>
          <p:cNvPicPr>
            <a:picLocks noChangeAspect="1"/>
          </p:cNvPicPr>
          <p:nvPr/>
        </p:nvPicPr>
        <p:blipFill>
          <a:blip r:embed="rId6"/>
          <a:stretch>
            <a:fillRect/>
          </a:stretch>
        </p:blipFill>
        <p:spPr>
          <a:xfrm>
            <a:off x="4762394" y="799413"/>
            <a:ext cx="4012160" cy="4819918"/>
          </a:xfrm>
          <a:prstGeom prst="rect">
            <a:avLst/>
          </a:prstGeom>
        </p:spPr>
      </p:pic>
    </p:spTree>
    <p:extLst>
      <p:ext uri="{BB962C8B-B14F-4D97-AF65-F5344CB8AC3E}">
        <p14:creationId xmlns:p14="http://schemas.microsoft.com/office/powerpoint/2010/main" val="80194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33" name="Picture 32">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5" name="Picture 34">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6" name="Picture 35">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8" name="Straight Connector 37">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90"/>
            <a:ext cx="2867411" cy="5883295"/>
          </a:xfrm>
          <a:prstGeom prst="rect">
            <a:avLst/>
          </a:prstGeom>
          <a:blipFill dpi="0" rotWithShape="1">
            <a:blip r:embed="rId5"/>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2"/>
            <a:ext cx="2664004"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4">
            <a:extLst>
              <a:ext uri="{FF2B5EF4-FFF2-40B4-BE49-F238E27FC236}">
                <a16:creationId xmlns:a16="http://schemas.microsoft.com/office/drawing/2014/main" id="{4FAD85A7-3BFE-19D6-0217-E46BFBF204C8}"/>
              </a:ext>
            </a:extLst>
          </p:cNvPr>
          <p:cNvSpPr txBox="1">
            <a:spLocks/>
          </p:cNvSpPr>
          <p:nvPr/>
        </p:nvSpPr>
        <p:spPr>
          <a:xfrm>
            <a:off x="453725" y="1064751"/>
            <a:ext cx="2559455" cy="34366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4000" kern="1200" cap="all" baseline="0">
                <a:solidFill>
                  <a:schemeClr val="accent3">
                    <a:lumMod val="20000"/>
                    <a:lumOff val="80000"/>
                  </a:schemeClr>
                </a:solidFill>
                <a:latin typeface="+mj-lt"/>
                <a:ea typeface="+mn-ea"/>
                <a:cs typeface="+mn-cs"/>
              </a:defRPr>
            </a:lvl1pPr>
          </a:lstStyle>
          <a:p>
            <a:pPr algn="ctr" defTabSz="457200">
              <a:spcAft>
                <a:spcPts val="600"/>
              </a:spcAft>
              <a:defRPr/>
            </a:pPr>
            <a:r>
              <a:rPr kumimoji="0" lang="en-US" sz="3800" b="0" i="0" u="none" strike="noStrike" cap="none" spc="0" normalizeH="0" baseline="0" noProof="0">
                <a:ln w="3175" cmpd="sng">
                  <a:noFill/>
                </a:ln>
                <a:solidFill>
                  <a:srgbClr val="262626"/>
                </a:solidFill>
                <a:uLnTx/>
                <a:uFillTx/>
                <a:ea typeface="+mj-ea"/>
                <a:cs typeface="+mj-cs"/>
              </a:rPr>
              <a:t>Productivity </a:t>
            </a:r>
            <a:r>
              <a:rPr lang="en-US" sz="3800" cap="none">
                <a:ln w="3175" cmpd="sng">
                  <a:noFill/>
                </a:ln>
                <a:solidFill>
                  <a:srgbClr val="262626"/>
                </a:solidFill>
                <a:ea typeface="+mj-ea"/>
                <a:cs typeface="+mj-cs"/>
              </a:rPr>
              <a:t>Report Post-PAT</a:t>
            </a:r>
            <a:br>
              <a:rPr lang="en-US" sz="3800" cap="none">
                <a:ln w="3175" cmpd="sng">
                  <a:noFill/>
                </a:ln>
                <a:solidFill>
                  <a:srgbClr val="262626"/>
                </a:solidFill>
                <a:ea typeface="+mj-ea"/>
                <a:cs typeface="+mj-cs"/>
              </a:rPr>
            </a:br>
            <a:r>
              <a:rPr lang="en-US" sz="3800" cap="none">
                <a:ln w="3175" cmpd="sng">
                  <a:noFill/>
                </a:ln>
                <a:solidFill>
                  <a:srgbClr val="262626"/>
                </a:solidFill>
                <a:ea typeface="+mj-ea"/>
                <a:cs typeface="+mj-cs"/>
              </a:rPr>
              <a:t> </a:t>
            </a:r>
          </a:p>
        </p:txBody>
      </p:sp>
      <p:sp useBgFill="1">
        <p:nvSpPr>
          <p:cNvPr id="46" name="Rectangle 45">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618" y="0"/>
            <a:ext cx="554738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BC04597-EE36-2A5C-D01D-9AC79CF6CEA9}"/>
              </a:ext>
            </a:extLst>
          </p:cNvPr>
          <p:cNvPicPr>
            <a:picLocks noChangeAspect="1"/>
          </p:cNvPicPr>
          <p:nvPr/>
        </p:nvPicPr>
        <p:blipFill>
          <a:blip r:embed="rId6"/>
          <a:stretch>
            <a:fillRect/>
          </a:stretch>
        </p:blipFill>
        <p:spPr>
          <a:xfrm>
            <a:off x="4822972" y="696780"/>
            <a:ext cx="4103225" cy="4923540"/>
          </a:xfrm>
          <a:prstGeom prst="rect">
            <a:avLst/>
          </a:prstGeom>
        </p:spPr>
      </p:pic>
    </p:spTree>
    <p:extLst>
      <p:ext uri="{BB962C8B-B14F-4D97-AF65-F5344CB8AC3E}">
        <p14:creationId xmlns:p14="http://schemas.microsoft.com/office/powerpoint/2010/main" val="599693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A71D7A65-3426-7E9D-5C3B-3840E413836A}"/>
              </a:ext>
            </a:extLst>
          </p:cNvPr>
          <p:cNvSpPr txBox="1">
            <a:spLocks/>
          </p:cNvSpPr>
          <p:nvPr/>
        </p:nvSpPr>
        <p:spPr>
          <a:xfrm>
            <a:off x="1488558" y="832594"/>
            <a:ext cx="6503582" cy="116580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lang="en-US" sz="4000" kern="1200" cap="all" baseline="0">
                <a:solidFill>
                  <a:schemeClr val="accent3">
                    <a:lumMod val="20000"/>
                    <a:lumOff val="80000"/>
                  </a:schemeClr>
                </a:solidFill>
                <a:latin typeface="+mj-lt"/>
                <a:ea typeface="+mn-ea"/>
                <a:cs typeface="+mn-cs"/>
              </a:defRPr>
            </a:lvl1pPr>
          </a:lstStyle>
          <a:p>
            <a:pPr marL="0" marR="0" lvl="0" indent="0" algn="ctr" fontAlgn="auto">
              <a:spcAft>
                <a:spcPts val="600"/>
              </a:spcAft>
              <a:buClrTx/>
              <a:buSzTx/>
              <a:tabLst/>
              <a:defRPr/>
            </a:pPr>
            <a:r>
              <a:rPr kumimoji="0" lang="en-US" sz="4200" b="0" i="0" u="none" strike="noStrike" kern="1200" cap="all" spc="0" normalizeH="0" baseline="0" noProof="0">
                <a:ln>
                  <a:noFill/>
                </a:ln>
                <a:solidFill>
                  <a:schemeClr val="tx1"/>
                </a:solidFill>
                <a:effectLst/>
                <a:uLnTx/>
                <a:uFillTx/>
                <a:latin typeface="+mj-lt"/>
                <a:ea typeface="+mj-ea"/>
                <a:cs typeface="+mj-cs"/>
              </a:rPr>
              <a:t>Auditing</a:t>
            </a:r>
            <a:br>
              <a:rPr kumimoji="0" lang="en-US" sz="6300" b="0" i="0" u="none" strike="noStrike" kern="1200" cap="all" spc="0" normalizeH="0" baseline="0" noProof="0">
                <a:ln>
                  <a:noFill/>
                </a:ln>
                <a:solidFill>
                  <a:schemeClr val="tx1"/>
                </a:solidFill>
                <a:effectLst/>
                <a:uLnTx/>
                <a:uFillTx/>
                <a:latin typeface="+mj-lt"/>
                <a:ea typeface="+mj-ea"/>
                <a:cs typeface="+mj-cs"/>
              </a:rPr>
            </a:br>
            <a:r>
              <a:rPr kumimoji="0" lang="en-US" sz="6300" b="0" i="0" u="none" strike="noStrike" kern="1200" cap="all" spc="0" normalizeH="0" baseline="0" noProof="0">
                <a:ln>
                  <a:noFill/>
                </a:ln>
                <a:solidFill>
                  <a:schemeClr val="tx1"/>
                </a:solidFill>
                <a:effectLst/>
                <a:uLnTx/>
                <a:uFillTx/>
                <a:latin typeface="+mj-lt"/>
                <a:ea typeface="+mj-ea"/>
                <a:cs typeface="+mj-cs"/>
              </a:rPr>
              <a:t> </a:t>
            </a:r>
          </a:p>
        </p:txBody>
      </p:sp>
      <p:pic>
        <p:nvPicPr>
          <p:cNvPr id="3" name="Picture 2">
            <a:extLst>
              <a:ext uri="{FF2B5EF4-FFF2-40B4-BE49-F238E27FC236}">
                <a16:creationId xmlns:a16="http://schemas.microsoft.com/office/drawing/2014/main" id="{4FF5B3B8-67CC-13FD-D377-10E508285891}"/>
              </a:ext>
            </a:extLst>
          </p:cNvPr>
          <p:cNvPicPr>
            <a:picLocks noChangeAspect="1"/>
          </p:cNvPicPr>
          <p:nvPr/>
        </p:nvPicPr>
        <p:blipFill>
          <a:blip r:embed="rId3"/>
          <a:stretch>
            <a:fillRect/>
          </a:stretch>
        </p:blipFill>
        <p:spPr>
          <a:xfrm>
            <a:off x="1017707" y="1524511"/>
            <a:ext cx="7260218" cy="4500866"/>
          </a:xfrm>
          <a:prstGeom prst="rect">
            <a:avLst/>
          </a:prstGeom>
        </p:spPr>
      </p:pic>
    </p:spTree>
    <p:extLst>
      <p:ext uri="{BB962C8B-B14F-4D97-AF65-F5344CB8AC3E}">
        <p14:creationId xmlns:p14="http://schemas.microsoft.com/office/powerpoint/2010/main" val="1991801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B7D011DD-8279-16DE-8620-1707B509ADB8}"/>
              </a:ext>
            </a:extLst>
          </p:cNvPr>
          <p:cNvSpPr txBox="1">
            <a:spLocks/>
          </p:cNvSpPr>
          <p:nvPr/>
        </p:nvSpPr>
        <p:spPr>
          <a:xfrm>
            <a:off x="971551" y="982132"/>
            <a:ext cx="7200897" cy="1303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all" baseline="0">
                <a:solidFill>
                  <a:schemeClr val="accent3">
                    <a:lumMod val="20000"/>
                    <a:lumOff val="80000"/>
                  </a:schemeClr>
                </a:solidFill>
                <a:latin typeface="+mj-lt"/>
                <a:ea typeface="+mn-ea"/>
                <a:cs typeface="+mn-cs"/>
              </a:defRPr>
            </a:lvl1pPr>
          </a:lstStyle>
          <a:p>
            <a:pPr marL="0" marR="0" lvl="0" indent="0" algn="ctr" defTabSz="457200" fontAlgn="auto">
              <a:spcAft>
                <a:spcPts val="600"/>
              </a:spcAft>
              <a:buClrTx/>
              <a:buSzTx/>
              <a:tabLst/>
              <a:defRPr/>
            </a:pPr>
            <a:r>
              <a:rPr kumimoji="0" lang="en-US" sz="4100" b="0" i="0" u="none" strike="noStrike" cap="none" spc="0" normalizeH="0" baseline="0" noProof="0">
                <a:ln w="3175" cmpd="sng">
                  <a:noFill/>
                </a:ln>
                <a:solidFill>
                  <a:srgbClr val="262626"/>
                </a:solidFill>
                <a:uLnTx/>
                <a:uFillTx/>
                <a:ea typeface="+mj-ea"/>
                <a:cs typeface="+mj-cs"/>
              </a:rPr>
              <a:t>Challenges</a:t>
            </a:r>
            <a:br>
              <a:rPr kumimoji="0" lang="en-US" sz="4100" b="0" i="0" u="none" strike="noStrike" cap="none" spc="0" normalizeH="0" baseline="0" noProof="0">
                <a:ln w="3175" cmpd="sng">
                  <a:noFill/>
                </a:ln>
                <a:solidFill>
                  <a:srgbClr val="262626"/>
                </a:solidFill>
                <a:uLnTx/>
                <a:uFillTx/>
                <a:ea typeface="+mj-ea"/>
                <a:cs typeface="+mj-cs"/>
              </a:rPr>
            </a:br>
            <a:r>
              <a:rPr kumimoji="0" lang="en-US" sz="4100" b="0" i="0" u="none" strike="noStrike" cap="none" spc="0" normalizeH="0" baseline="0" noProof="0">
                <a:ln w="3175" cmpd="sng">
                  <a:noFill/>
                </a:ln>
                <a:solidFill>
                  <a:srgbClr val="262626"/>
                </a:solidFill>
                <a:uLnTx/>
                <a:uFillTx/>
                <a:ea typeface="+mj-ea"/>
                <a:cs typeface="+mj-cs"/>
              </a:rPr>
              <a:t> </a:t>
            </a:r>
          </a:p>
        </p:txBody>
      </p:sp>
      <p:graphicFrame>
        <p:nvGraphicFramePr>
          <p:cNvPr id="20" name="TextBox 2">
            <a:extLst>
              <a:ext uri="{FF2B5EF4-FFF2-40B4-BE49-F238E27FC236}">
                <a16:creationId xmlns:a16="http://schemas.microsoft.com/office/drawing/2014/main" id="{41F7598B-A98A-9068-5913-52432E01F4F7}"/>
              </a:ext>
            </a:extLst>
          </p:cNvPr>
          <p:cNvGraphicFramePr/>
          <p:nvPr>
            <p:extLst>
              <p:ext uri="{D42A27DB-BD31-4B8C-83A1-F6EECF244321}">
                <p14:modId xmlns:p14="http://schemas.microsoft.com/office/powerpoint/2010/main" val="2860163887"/>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4" name="TextBox 113">
            <a:extLst>
              <a:ext uri="{FF2B5EF4-FFF2-40B4-BE49-F238E27FC236}">
                <a16:creationId xmlns:a16="http://schemas.microsoft.com/office/drawing/2014/main" id="{EA92F007-C99D-AE38-B3A8-F4E318FF8CA0}"/>
              </a:ext>
            </a:extLst>
          </p:cNvPr>
          <p:cNvSpPr txBox="1"/>
          <p:nvPr/>
        </p:nvSpPr>
        <p:spPr>
          <a:xfrm>
            <a:off x="3328275" y="3004207"/>
            <a:ext cx="639379" cy="56931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115" name="Picture 114">
            <a:extLst>
              <a:ext uri="{FF2B5EF4-FFF2-40B4-BE49-F238E27FC236}">
                <a16:creationId xmlns:a16="http://schemas.microsoft.com/office/drawing/2014/main" id="{F8347E25-6A25-400B-4CD0-5F07C45A0900}"/>
              </a:ext>
            </a:extLst>
          </p:cNvPr>
          <p:cNvPicPr>
            <a:picLocks noChangeAspect="1"/>
          </p:cNvPicPr>
          <p:nvPr/>
        </p:nvPicPr>
        <p:blipFill>
          <a:blip r:embed="rId9"/>
          <a:stretch>
            <a:fillRect/>
          </a:stretch>
        </p:blipFill>
        <p:spPr>
          <a:xfrm>
            <a:off x="3326798" y="3002674"/>
            <a:ext cx="493440" cy="659963"/>
          </a:xfrm>
          <a:prstGeom prst="rect">
            <a:avLst/>
          </a:prstGeom>
        </p:spPr>
      </p:pic>
      <p:pic>
        <p:nvPicPr>
          <p:cNvPr id="129" name="Picture 128" descr="Top view of cubes connected with black lines">
            <a:extLst>
              <a:ext uri="{FF2B5EF4-FFF2-40B4-BE49-F238E27FC236}">
                <a16:creationId xmlns:a16="http://schemas.microsoft.com/office/drawing/2014/main" id="{E6F78B24-AFE1-2F58-9F94-4E1B563E912C}"/>
              </a:ext>
            </a:extLst>
          </p:cNvPr>
          <p:cNvPicPr>
            <a:picLocks noChangeAspect="1"/>
          </p:cNvPicPr>
          <p:nvPr/>
        </p:nvPicPr>
        <p:blipFill>
          <a:blip r:embed="rId10"/>
          <a:stretch>
            <a:fillRect/>
          </a:stretch>
        </p:blipFill>
        <p:spPr>
          <a:xfrm>
            <a:off x="7010400" y="3047114"/>
            <a:ext cx="669852" cy="568843"/>
          </a:xfrm>
          <a:prstGeom prst="rect">
            <a:avLst/>
          </a:prstGeom>
        </p:spPr>
      </p:pic>
      <p:pic>
        <p:nvPicPr>
          <p:cNvPr id="16" name="Picture 15" descr="Clipart - institution icon">
            <a:extLst>
              <a:ext uri="{FF2B5EF4-FFF2-40B4-BE49-F238E27FC236}">
                <a16:creationId xmlns:a16="http://schemas.microsoft.com/office/drawing/2014/main" id="{57CD2739-DD2A-73E5-DDBB-49EDF2A72B9F}"/>
              </a:ext>
            </a:extLst>
          </p:cNvPr>
          <p:cNvPicPr>
            <a:picLocks noChangeAspect="1"/>
          </p:cNvPicPr>
          <p:nvPr/>
        </p:nvPicPr>
        <p:blipFill>
          <a:blip r:embed="rId11"/>
          <a:stretch>
            <a:fillRect/>
          </a:stretch>
        </p:blipFill>
        <p:spPr>
          <a:xfrm>
            <a:off x="1462616" y="2986616"/>
            <a:ext cx="609601" cy="609601"/>
          </a:xfrm>
          <a:prstGeom prst="rect">
            <a:avLst/>
          </a:prstGeom>
        </p:spPr>
      </p:pic>
      <p:pic>
        <p:nvPicPr>
          <p:cNvPr id="17" name="Picture 16" descr="Clipart - Refresh Icon">
            <a:extLst>
              <a:ext uri="{FF2B5EF4-FFF2-40B4-BE49-F238E27FC236}">
                <a16:creationId xmlns:a16="http://schemas.microsoft.com/office/drawing/2014/main" id="{FEF63F14-65B4-ED2E-9F54-566DCE395FFB}"/>
              </a:ext>
            </a:extLst>
          </p:cNvPr>
          <p:cNvPicPr>
            <a:picLocks noChangeAspect="1"/>
          </p:cNvPicPr>
          <p:nvPr/>
        </p:nvPicPr>
        <p:blipFill>
          <a:blip r:embed="rId12"/>
          <a:stretch>
            <a:fillRect/>
          </a:stretch>
        </p:blipFill>
        <p:spPr>
          <a:xfrm>
            <a:off x="5295900" y="3190999"/>
            <a:ext cx="372533" cy="391334"/>
          </a:xfrm>
          <a:prstGeom prst="rect">
            <a:avLst/>
          </a:prstGeom>
        </p:spPr>
      </p:pic>
    </p:spTree>
    <p:extLst>
      <p:ext uri="{BB962C8B-B14F-4D97-AF65-F5344CB8AC3E}">
        <p14:creationId xmlns:p14="http://schemas.microsoft.com/office/powerpoint/2010/main" val="3450811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DEBC39A-B858-4A8F-8C57-8B8FC7119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3242D4-46D0-4E6B-918E-6C98A64844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8413637"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D49F8FF-8A89-456E-BAEE-67E3A2D78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4">
            <a:extLst>
              <a:ext uri="{FF2B5EF4-FFF2-40B4-BE49-F238E27FC236}">
                <a16:creationId xmlns:a16="http://schemas.microsoft.com/office/drawing/2014/main" id="{516B20F8-DE41-D264-2995-D57749BB8B3A}"/>
              </a:ext>
            </a:extLst>
          </p:cNvPr>
          <p:cNvSpPr txBox="1">
            <a:spLocks/>
          </p:cNvSpPr>
          <p:nvPr/>
        </p:nvSpPr>
        <p:spPr>
          <a:xfrm>
            <a:off x="971550" y="4564524"/>
            <a:ext cx="7200897" cy="12851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all" baseline="0">
                <a:solidFill>
                  <a:schemeClr val="accent3">
                    <a:lumMod val="20000"/>
                    <a:lumOff val="80000"/>
                  </a:schemeClr>
                </a:solidFill>
                <a:latin typeface="+mj-lt"/>
                <a:ea typeface="+mn-ea"/>
                <a:cs typeface="+mn-cs"/>
              </a:defRPr>
            </a:lvl1pPr>
          </a:lstStyle>
          <a:p>
            <a:pPr algn="ctr" defTabSz="457200">
              <a:spcAft>
                <a:spcPts val="600"/>
              </a:spcAft>
              <a:defRPr/>
            </a:pPr>
            <a:r>
              <a:rPr lang="en-US" sz="4100" cap="none">
                <a:ln w="3175" cmpd="sng">
                  <a:noFill/>
                </a:ln>
                <a:solidFill>
                  <a:srgbClr val="262626"/>
                </a:solidFill>
                <a:ea typeface="+mj-ea"/>
                <a:cs typeface="+mj-cs"/>
              </a:rPr>
              <a:t>Solutions</a:t>
            </a:r>
            <a:br>
              <a:rPr lang="en-US" sz="4100" cap="none">
                <a:ln w="3175" cmpd="sng">
                  <a:noFill/>
                </a:ln>
                <a:ea typeface="+mj-ea"/>
                <a:cs typeface="+mj-cs"/>
              </a:rPr>
            </a:br>
            <a:r>
              <a:rPr lang="en-US" sz="4100" cap="none">
                <a:ln w="3175" cmpd="sng">
                  <a:noFill/>
                </a:ln>
                <a:solidFill>
                  <a:srgbClr val="262626"/>
                </a:solidFill>
                <a:ea typeface="+mj-ea"/>
                <a:cs typeface="+mj-cs"/>
              </a:rPr>
              <a:t> </a:t>
            </a:r>
            <a:endParaRPr kumimoji="0" lang="en-US" sz="4100" b="0" i="0" u="none" strike="noStrike" cap="none" spc="0" normalizeH="0" baseline="0" noProof="0">
              <a:ln w="3175" cmpd="sng">
                <a:noFill/>
              </a:ln>
              <a:solidFill>
                <a:srgbClr val="262626"/>
              </a:solidFill>
              <a:uLnTx/>
              <a:uFillTx/>
              <a:ea typeface="+mj-ea"/>
              <a:cs typeface="+mj-cs"/>
            </a:endParaRPr>
          </a:p>
        </p:txBody>
      </p:sp>
      <p:cxnSp>
        <p:nvCxnSpPr>
          <p:cNvPr id="26" name="Straight Connector 25">
            <a:extLst>
              <a:ext uri="{FF2B5EF4-FFF2-40B4-BE49-F238E27FC236}">
                <a16:creationId xmlns:a16="http://schemas.microsoft.com/office/drawing/2014/main" id="{CAC56419-512E-40E0-9371-A35F07B025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65960" y="4530873"/>
            <a:ext cx="5212080" cy="0"/>
          </a:xfrm>
          <a:prstGeom prst="line">
            <a:avLst/>
          </a:prstGeom>
          <a:ln w="15875"/>
        </p:spPr>
        <p:style>
          <a:lnRef idx="2">
            <a:schemeClr val="accent1"/>
          </a:lnRef>
          <a:fillRef idx="0">
            <a:schemeClr val="accent1"/>
          </a:fillRef>
          <a:effectRef idx="1">
            <a:schemeClr val="accent1"/>
          </a:effectRef>
          <a:fontRef idx="minor">
            <a:schemeClr val="tx1"/>
          </a:fontRef>
        </p:style>
      </p:cxnSp>
      <p:graphicFrame>
        <p:nvGraphicFramePr>
          <p:cNvPr id="7" name="TextBox 2">
            <a:extLst>
              <a:ext uri="{FF2B5EF4-FFF2-40B4-BE49-F238E27FC236}">
                <a16:creationId xmlns:a16="http://schemas.microsoft.com/office/drawing/2014/main" id="{DB86A6A8-B9FF-9AE3-24E1-D21B923CE1A6}"/>
              </a:ext>
            </a:extLst>
          </p:cNvPr>
          <p:cNvGraphicFramePr/>
          <p:nvPr>
            <p:extLst>
              <p:ext uri="{D42A27DB-BD31-4B8C-83A1-F6EECF244321}">
                <p14:modId xmlns:p14="http://schemas.microsoft.com/office/powerpoint/2010/main" val="3883546160"/>
              </p:ext>
            </p:extLst>
          </p:nvPr>
        </p:nvGraphicFramePr>
        <p:xfrm>
          <a:off x="609601" y="1270753"/>
          <a:ext cx="7995920" cy="32601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45424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itle 4">
            <a:extLst>
              <a:ext uri="{FF2B5EF4-FFF2-40B4-BE49-F238E27FC236}">
                <a16:creationId xmlns:a16="http://schemas.microsoft.com/office/drawing/2014/main" id="{2F4F6F39-0C43-2410-369D-0634434D12FE}"/>
              </a:ext>
            </a:extLst>
          </p:cNvPr>
          <p:cNvSpPr txBox="1">
            <a:spLocks/>
          </p:cNvSpPr>
          <p:nvPr/>
        </p:nvSpPr>
        <p:spPr>
          <a:xfrm>
            <a:off x="475542" y="954756"/>
            <a:ext cx="2479038" cy="4926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all" baseline="0">
                <a:solidFill>
                  <a:schemeClr val="accent3">
                    <a:lumMod val="20000"/>
                    <a:lumOff val="80000"/>
                  </a:schemeClr>
                </a:solidFill>
                <a:latin typeface="+mj-lt"/>
                <a:ea typeface="+mn-ea"/>
                <a:cs typeface="+mn-cs"/>
              </a:defRPr>
            </a:lvl1pPr>
          </a:lstStyle>
          <a:p>
            <a:pPr marL="0" marR="0" lvl="0" indent="0" algn="ctr" defTabSz="457200" fontAlgn="auto">
              <a:spcAft>
                <a:spcPts val="600"/>
              </a:spcAft>
              <a:buClrTx/>
              <a:buSzTx/>
              <a:tabLst/>
              <a:defRPr/>
            </a:pPr>
            <a:r>
              <a:rPr lang="en-US" sz="4400" cap="none">
                <a:ln w="3175" cmpd="sng">
                  <a:noFill/>
                </a:ln>
                <a:solidFill>
                  <a:srgbClr val="FFFFFF"/>
                </a:solidFill>
                <a:ea typeface="+mj-ea"/>
                <a:cs typeface="+mj-cs"/>
              </a:rPr>
              <a:t>Presenters</a:t>
            </a:r>
            <a:endParaRPr lang="en-US" sz="4400" u="none" strike="noStrike" cap="none" spc="0" normalizeH="0" baseline="0" noProof="0">
              <a:ln w="3175" cmpd="sng">
                <a:noFill/>
              </a:ln>
              <a:solidFill>
                <a:srgbClr val="FFFFFF"/>
              </a:solidFill>
              <a:uLnTx/>
              <a:uFillTx/>
              <a:ea typeface="+mj-ea"/>
              <a:cs typeface="+mj-cs"/>
            </a:endParaRPr>
          </a:p>
        </p:txBody>
      </p:sp>
      <p:sp>
        <p:nvSpPr>
          <p:cNvPr id="12" name="Rectangle 11">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extBox 3">
            <a:extLst>
              <a:ext uri="{FF2B5EF4-FFF2-40B4-BE49-F238E27FC236}">
                <a16:creationId xmlns:a16="http://schemas.microsoft.com/office/drawing/2014/main" id="{CD338C2A-4F40-C4A4-CCCD-721151D61FE4}"/>
              </a:ext>
            </a:extLst>
          </p:cNvPr>
          <p:cNvGraphicFramePr/>
          <p:nvPr>
            <p:extLst>
              <p:ext uri="{D42A27DB-BD31-4B8C-83A1-F6EECF244321}">
                <p14:modId xmlns:p14="http://schemas.microsoft.com/office/powerpoint/2010/main" val="172042290"/>
              </p:ext>
            </p:extLst>
          </p:nvPr>
        </p:nvGraphicFramePr>
        <p:xfrm>
          <a:off x="4233933" y="428049"/>
          <a:ext cx="4821035" cy="54501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4" name="Picture 33">
            <a:extLst>
              <a:ext uri="{FF2B5EF4-FFF2-40B4-BE49-F238E27FC236}">
                <a16:creationId xmlns:a16="http://schemas.microsoft.com/office/drawing/2014/main" id="{B3D6D4F8-3106-331C-CC92-EBC32BE3BDBA}"/>
              </a:ext>
            </a:extLst>
          </p:cNvPr>
          <p:cNvPicPr>
            <a:picLocks noChangeAspect="1"/>
          </p:cNvPicPr>
          <p:nvPr/>
        </p:nvPicPr>
        <p:blipFill>
          <a:blip r:embed="rId9"/>
          <a:stretch>
            <a:fillRect/>
          </a:stretch>
        </p:blipFill>
        <p:spPr>
          <a:xfrm>
            <a:off x="4347779" y="723391"/>
            <a:ext cx="1026511" cy="725356"/>
          </a:xfrm>
          <a:prstGeom prst="rect">
            <a:avLst/>
          </a:prstGeom>
        </p:spPr>
      </p:pic>
      <p:pic>
        <p:nvPicPr>
          <p:cNvPr id="48" name="Picture 47">
            <a:extLst>
              <a:ext uri="{FF2B5EF4-FFF2-40B4-BE49-F238E27FC236}">
                <a16:creationId xmlns:a16="http://schemas.microsoft.com/office/drawing/2014/main" id="{637FD24D-A5B0-22D3-7B8F-C73E8F71E096}"/>
              </a:ext>
            </a:extLst>
          </p:cNvPr>
          <p:cNvPicPr>
            <a:picLocks noChangeAspect="1"/>
          </p:cNvPicPr>
          <p:nvPr/>
        </p:nvPicPr>
        <p:blipFill>
          <a:blip r:embed="rId10"/>
          <a:stretch>
            <a:fillRect/>
          </a:stretch>
        </p:blipFill>
        <p:spPr>
          <a:xfrm>
            <a:off x="4410516" y="3419017"/>
            <a:ext cx="965201" cy="843075"/>
          </a:xfrm>
          <a:prstGeom prst="rect">
            <a:avLst/>
          </a:prstGeom>
        </p:spPr>
      </p:pic>
      <p:pic>
        <p:nvPicPr>
          <p:cNvPr id="35" name="Picture 34">
            <a:extLst>
              <a:ext uri="{FF2B5EF4-FFF2-40B4-BE49-F238E27FC236}">
                <a16:creationId xmlns:a16="http://schemas.microsoft.com/office/drawing/2014/main" id="{619F1EE2-CC9B-3C59-C41D-698C61C620D3}"/>
              </a:ext>
            </a:extLst>
          </p:cNvPr>
          <p:cNvPicPr>
            <a:picLocks noChangeAspect="1"/>
          </p:cNvPicPr>
          <p:nvPr/>
        </p:nvPicPr>
        <p:blipFill>
          <a:blip r:embed="rId11"/>
          <a:stretch>
            <a:fillRect/>
          </a:stretch>
        </p:blipFill>
        <p:spPr>
          <a:xfrm flipH="1">
            <a:off x="4429582" y="1934611"/>
            <a:ext cx="951716" cy="1018598"/>
          </a:xfrm>
          <a:prstGeom prst="rect">
            <a:avLst/>
          </a:prstGeom>
        </p:spPr>
      </p:pic>
      <p:pic>
        <p:nvPicPr>
          <p:cNvPr id="77" name="Picture 76">
            <a:extLst>
              <a:ext uri="{FF2B5EF4-FFF2-40B4-BE49-F238E27FC236}">
                <a16:creationId xmlns:a16="http://schemas.microsoft.com/office/drawing/2014/main" id="{52E8F71A-EC9F-578F-6909-730D3C08793A}"/>
              </a:ext>
            </a:extLst>
          </p:cNvPr>
          <p:cNvPicPr>
            <a:picLocks noChangeAspect="1"/>
          </p:cNvPicPr>
          <p:nvPr/>
        </p:nvPicPr>
        <p:blipFill>
          <a:blip r:embed="rId12"/>
          <a:stretch>
            <a:fillRect/>
          </a:stretch>
        </p:blipFill>
        <p:spPr>
          <a:xfrm>
            <a:off x="4414284" y="4722686"/>
            <a:ext cx="900224" cy="1160603"/>
          </a:xfrm>
          <a:prstGeom prst="rect">
            <a:avLst/>
          </a:prstGeom>
        </p:spPr>
      </p:pic>
    </p:spTree>
    <p:extLst>
      <p:ext uri="{BB962C8B-B14F-4D97-AF65-F5344CB8AC3E}">
        <p14:creationId xmlns:p14="http://schemas.microsoft.com/office/powerpoint/2010/main" val="600497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D7A6CFF-70C5-C398-C01C-4D8901786701}"/>
              </a:ext>
            </a:extLst>
          </p:cNvPr>
          <p:cNvPicPr>
            <a:picLocks noGrp="1" noChangeAspect="1"/>
          </p:cNvPicPr>
          <p:nvPr>
            <p:ph idx="1"/>
          </p:nvPr>
        </p:nvPicPr>
        <p:blipFill>
          <a:blip r:embed="rId3"/>
          <a:stretch>
            <a:fillRect/>
          </a:stretch>
        </p:blipFill>
        <p:spPr>
          <a:xfrm>
            <a:off x="250270" y="407925"/>
            <a:ext cx="4390046" cy="6041112"/>
          </a:xfrm>
        </p:spPr>
      </p:pic>
      <p:pic>
        <p:nvPicPr>
          <p:cNvPr id="7" name="Picture 6">
            <a:extLst>
              <a:ext uri="{FF2B5EF4-FFF2-40B4-BE49-F238E27FC236}">
                <a16:creationId xmlns:a16="http://schemas.microsoft.com/office/drawing/2014/main" id="{96E781AC-6F15-03F9-3954-C21DE8AC4E9F}"/>
              </a:ext>
            </a:extLst>
          </p:cNvPr>
          <p:cNvPicPr>
            <a:picLocks noChangeAspect="1"/>
          </p:cNvPicPr>
          <p:nvPr/>
        </p:nvPicPr>
        <p:blipFill>
          <a:blip r:embed="rId4"/>
          <a:stretch>
            <a:fillRect/>
          </a:stretch>
        </p:blipFill>
        <p:spPr>
          <a:xfrm>
            <a:off x="4644656" y="408669"/>
            <a:ext cx="4284920" cy="6040660"/>
          </a:xfrm>
          <a:prstGeom prst="rect">
            <a:avLst/>
          </a:prstGeom>
        </p:spPr>
      </p:pic>
    </p:spTree>
    <p:extLst>
      <p:ext uri="{BB962C8B-B14F-4D97-AF65-F5344CB8AC3E}">
        <p14:creationId xmlns:p14="http://schemas.microsoft.com/office/powerpoint/2010/main" val="3441765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4DC2CA80-EE47-7C9B-3138-4F8385E5C636}"/>
              </a:ext>
            </a:extLst>
          </p:cNvPr>
          <p:cNvSpPr txBox="1">
            <a:spLocks/>
          </p:cNvSpPr>
          <p:nvPr/>
        </p:nvSpPr>
        <p:spPr>
          <a:xfrm>
            <a:off x="971551" y="1293240"/>
            <a:ext cx="7200897" cy="1303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all" baseline="0">
                <a:solidFill>
                  <a:schemeClr val="accent3">
                    <a:lumMod val="20000"/>
                    <a:lumOff val="80000"/>
                  </a:schemeClr>
                </a:solidFill>
                <a:latin typeface="+mj-lt"/>
                <a:ea typeface="+mn-ea"/>
                <a:cs typeface="+mn-cs"/>
              </a:defRPr>
            </a:lvl1pPr>
          </a:lstStyle>
          <a:p>
            <a:pPr algn="ctr" defTabSz="457200">
              <a:spcAft>
                <a:spcPts val="600"/>
              </a:spcAft>
              <a:defRPr/>
            </a:pPr>
            <a:r>
              <a:rPr kumimoji="0" lang="en-US" sz="4100" b="0" i="0" u="none" strike="noStrike" cap="none" spc="0" normalizeH="0" baseline="0" noProof="0" dirty="0">
                <a:ln w="3175" cmpd="sng">
                  <a:noFill/>
                </a:ln>
                <a:solidFill>
                  <a:srgbClr val="262626"/>
                </a:solidFill>
                <a:uLnTx/>
                <a:uFillTx/>
                <a:ea typeface="+mj-ea"/>
                <a:cs typeface="+mj-cs"/>
              </a:rPr>
              <a:t>Macro </a:t>
            </a:r>
            <a:r>
              <a:rPr lang="en-US" sz="4100" cap="none" dirty="0">
                <a:ln w="3175" cmpd="sng">
                  <a:noFill/>
                </a:ln>
                <a:solidFill>
                  <a:srgbClr val="262626"/>
                </a:solidFill>
                <a:ea typeface="+mj-ea"/>
                <a:cs typeface="+mj-cs"/>
              </a:rPr>
              <a:t>Issues</a:t>
            </a:r>
            <a:br>
              <a:rPr lang="en-US" sz="4100" cap="none" dirty="0">
                <a:ln w="3175" cmpd="sng">
                  <a:noFill/>
                </a:ln>
                <a:ea typeface="+mj-ea"/>
                <a:cs typeface="+mj-cs"/>
              </a:rPr>
            </a:br>
            <a:r>
              <a:rPr lang="en-US" sz="4100" cap="none" dirty="0">
                <a:ln w="3175" cmpd="sng">
                  <a:noFill/>
                </a:ln>
                <a:solidFill>
                  <a:srgbClr val="262626"/>
                </a:solidFill>
                <a:ea typeface="+mj-ea"/>
                <a:cs typeface="+mj-cs"/>
              </a:rPr>
              <a:t> </a:t>
            </a:r>
            <a:endParaRPr kumimoji="0" lang="en-US" sz="4100" b="0" i="0" u="none" strike="noStrike" cap="none" spc="0" normalizeH="0" baseline="0" noProof="0" dirty="0">
              <a:ln w="3175" cmpd="sng">
                <a:noFill/>
              </a:ln>
              <a:solidFill>
                <a:srgbClr val="262626"/>
              </a:solidFill>
              <a:uLnTx/>
              <a:uFillTx/>
              <a:ea typeface="+mj-ea"/>
              <a:cs typeface="+mj-cs"/>
            </a:endParaRPr>
          </a:p>
        </p:txBody>
      </p:sp>
      <p:graphicFrame>
        <p:nvGraphicFramePr>
          <p:cNvPr id="7" name="TextBox 4">
            <a:extLst>
              <a:ext uri="{FF2B5EF4-FFF2-40B4-BE49-F238E27FC236}">
                <a16:creationId xmlns:a16="http://schemas.microsoft.com/office/drawing/2014/main" id="{38747010-66E3-FB85-C378-E898C8F7C528}"/>
              </a:ext>
            </a:extLst>
          </p:cNvPr>
          <p:cNvGraphicFramePr/>
          <p:nvPr>
            <p:extLst>
              <p:ext uri="{D42A27DB-BD31-4B8C-83A1-F6EECF244321}">
                <p14:modId xmlns:p14="http://schemas.microsoft.com/office/powerpoint/2010/main" val="1088306547"/>
              </p:ext>
            </p:extLst>
          </p:nvPr>
        </p:nvGraphicFramePr>
        <p:xfrm>
          <a:off x="1011480" y="2753834"/>
          <a:ext cx="72008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4" name="Picture 23">
            <a:extLst>
              <a:ext uri="{FF2B5EF4-FFF2-40B4-BE49-F238E27FC236}">
                <a16:creationId xmlns:a16="http://schemas.microsoft.com/office/drawing/2014/main" id="{7A8389AF-16E2-49C9-AFF8-17FD4CCD762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206795" y="2811226"/>
            <a:ext cx="616689" cy="615317"/>
          </a:xfrm>
          <a:prstGeom prst="rect">
            <a:avLst/>
          </a:prstGeom>
        </p:spPr>
      </p:pic>
      <p:pic>
        <p:nvPicPr>
          <p:cNvPr id="58" name="Picture 57">
            <a:extLst>
              <a:ext uri="{FF2B5EF4-FFF2-40B4-BE49-F238E27FC236}">
                <a16:creationId xmlns:a16="http://schemas.microsoft.com/office/drawing/2014/main" id="{AADC3A65-5DD1-AB7D-AA48-06685AB393CE}"/>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1135627" y="3744247"/>
            <a:ext cx="761386" cy="752169"/>
          </a:xfrm>
          <a:prstGeom prst="rect">
            <a:avLst/>
          </a:prstGeom>
        </p:spPr>
      </p:pic>
      <p:pic>
        <p:nvPicPr>
          <p:cNvPr id="14" name="Picture 13">
            <a:extLst>
              <a:ext uri="{FF2B5EF4-FFF2-40B4-BE49-F238E27FC236}">
                <a16:creationId xmlns:a16="http://schemas.microsoft.com/office/drawing/2014/main" id="{7BD2C65E-6DFB-A341-F35B-C5846383EF95}"/>
              </a:ext>
            </a:extLst>
          </p:cNvPr>
          <p:cNvPicPr>
            <a:picLocks noChangeAspect="1"/>
          </p:cNvPicPr>
          <p:nvPr/>
        </p:nvPicPr>
        <p:blipFill>
          <a:blip r:embed="rId13"/>
          <a:stretch>
            <a:fillRect/>
          </a:stretch>
        </p:blipFill>
        <p:spPr>
          <a:xfrm>
            <a:off x="1084614" y="4959788"/>
            <a:ext cx="737413" cy="488212"/>
          </a:xfrm>
          <a:prstGeom prst="rect">
            <a:avLst/>
          </a:prstGeom>
        </p:spPr>
      </p:pic>
    </p:spTree>
    <p:extLst>
      <p:ext uri="{BB962C8B-B14F-4D97-AF65-F5344CB8AC3E}">
        <p14:creationId xmlns:p14="http://schemas.microsoft.com/office/powerpoint/2010/main" val="2395511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058E3F7-7B29-2AEA-B271-C0AE34C9A00B}"/>
              </a:ext>
            </a:extLst>
          </p:cNvPr>
          <p:cNvSpPr txBox="1">
            <a:spLocks/>
          </p:cNvSpPr>
          <p:nvPr/>
        </p:nvSpPr>
        <p:spPr>
          <a:xfrm>
            <a:off x="971550" y="1210733"/>
            <a:ext cx="7200897" cy="1303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all" baseline="0">
                <a:solidFill>
                  <a:schemeClr val="accent3">
                    <a:lumMod val="20000"/>
                    <a:lumOff val="80000"/>
                  </a:schemeClr>
                </a:solidFill>
                <a:latin typeface="+mj-lt"/>
                <a:ea typeface="+mn-ea"/>
                <a:cs typeface="+mn-cs"/>
              </a:defRPr>
            </a:lvl1pPr>
          </a:lstStyle>
          <a:p>
            <a:pPr marL="0" marR="0" lvl="0" indent="0" algn="ctr" defTabSz="457200" fontAlgn="auto">
              <a:spcAft>
                <a:spcPts val="600"/>
              </a:spcAft>
              <a:buClrTx/>
              <a:buSzTx/>
              <a:tabLst/>
              <a:defRPr/>
            </a:pPr>
            <a:r>
              <a:rPr kumimoji="0" lang="en-US" sz="4100" b="0" i="0" u="none" strike="noStrike" cap="none" spc="0" normalizeH="0" baseline="0" noProof="0" dirty="0">
                <a:ln w="3175" cmpd="sng">
                  <a:noFill/>
                </a:ln>
                <a:solidFill>
                  <a:srgbClr val="262626"/>
                </a:solidFill>
                <a:uLnTx/>
                <a:uFillTx/>
                <a:ea typeface="+mj-ea"/>
                <a:cs typeface="+mj-cs"/>
              </a:rPr>
              <a:t>Data/Successes</a:t>
            </a:r>
            <a:br>
              <a:rPr kumimoji="0" lang="en-US" sz="4100" b="0" i="0" u="none" strike="noStrike" cap="none" spc="0" normalizeH="0" baseline="0" noProof="0" dirty="0">
                <a:ln w="3175" cmpd="sng">
                  <a:noFill/>
                </a:ln>
                <a:solidFill>
                  <a:srgbClr val="262626"/>
                </a:solidFill>
                <a:uLnTx/>
                <a:uFillTx/>
                <a:ea typeface="+mj-ea"/>
                <a:cs typeface="+mj-cs"/>
              </a:rPr>
            </a:br>
            <a:r>
              <a:rPr kumimoji="0" lang="en-US" sz="4100" b="0" i="0" u="none" strike="noStrike" cap="none" spc="0" normalizeH="0" baseline="0" noProof="0" dirty="0">
                <a:ln w="3175" cmpd="sng">
                  <a:noFill/>
                </a:ln>
                <a:solidFill>
                  <a:srgbClr val="262626"/>
                </a:solidFill>
                <a:uLnTx/>
                <a:uFillTx/>
                <a:ea typeface="+mj-ea"/>
                <a:cs typeface="+mj-cs"/>
              </a:rPr>
              <a:t> </a:t>
            </a:r>
          </a:p>
        </p:txBody>
      </p:sp>
      <p:graphicFrame>
        <p:nvGraphicFramePr>
          <p:cNvPr id="5" name="TextBox 2">
            <a:extLst>
              <a:ext uri="{FF2B5EF4-FFF2-40B4-BE49-F238E27FC236}">
                <a16:creationId xmlns:a16="http://schemas.microsoft.com/office/drawing/2014/main" id="{B328A759-3BF3-1568-BBAB-50F83EC07B5B}"/>
              </a:ext>
            </a:extLst>
          </p:cNvPr>
          <p:cNvGraphicFramePr/>
          <p:nvPr>
            <p:extLst>
              <p:ext uri="{D42A27DB-BD31-4B8C-83A1-F6EECF244321}">
                <p14:modId xmlns:p14="http://schemas.microsoft.com/office/powerpoint/2010/main" val="1715152514"/>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4634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1FD7F9C-3754-D709-58AD-69C46196BAFC}"/>
              </a:ext>
            </a:extLst>
          </p:cNvPr>
          <p:cNvGraphicFramePr/>
          <p:nvPr>
            <p:extLst>
              <p:ext uri="{D42A27DB-BD31-4B8C-83A1-F6EECF244321}">
                <p14:modId xmlns:p14="http://schemas.microsoft.com/office/powerpoint/2010/main" val="3923450494"/>
              </p:ext>
            </p:extLst>
          </p:nvPr>
        </p:nvGraphicFramePr>
        <p:xfrm>
          <a:off x="436879" y="647700"/>
          <a:ext cx="4094903" cy="24206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F632E556-236A-68F9-B203-3A4A7E66AB8A}"/>
              </a:ext>
            </a:extLst>
          </p:cNvPr>
          <p:cNvGraphicFramePr>
            <a:graphicFrameLocks/>
          </p:cNvGraphicFramePr>
          <p:nvPr>
            <p:extLst>
              <p:ext uri="{D42A27DB-BD31-4B8C-83A1-F6EECF244321}">
                <p14:modId xmlns:p14="http://schemas.microsoft.com/office/powerpoint/2010/main" val="1288454390"/>
              </p:ext>
            </p:extLst>
          </p:nvPr>
        </p:nvGraphicFramePr>
        <p:xfrm>
          <a:off x="4185920" y="1960880"/>
          <a:ext cx="4521200" cy="2687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D1B306FE-51D0-530D-7C4D-E14581392063}"/>
              </a:ext>
            </a:extLst>
          </p:cNvPr>
          <p:cNvGraphicFramePr>
            <a:graphicFrameLocks/>
          </p:cNvGraphicFramePr>
          <p:nvPr>
            <p:extLst>
              <p:ext uri="{D42A27DB-BD31-4B8C-83A1-F6EECF244321}">
                <p14:modId xmlns:p14="http://schemas.microsoft.com/office/powerpoint/2010/main" val="3934977008"/>
              </p:ext>
            </p:extLst>
          </p:nvPr>
        </p:nvGraphicFramePr>
        <p:xfrm>
          <a:off x="423757" y="3710940"/>
          <a:ext cx="4094903" cy="24917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8717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7B6F37F-B5C1-EF6D-4065-1BE65882A2AA}"/>
              </a:ext>
            </a:extLst>
          </p:cNvPr>
          <p:cNvGraphicFramePr>
            <a:graphicFrameLocks/>
          </p:cNvGraphicFramePr>
          <p:nvPr>
            <p:extLst>
              <p:ext uri="{D42A27DB-BD31-4B8C-83A1-F6EECF244321}">
                <p14:modId xmlns:p14="http://schemas.microsoft.com/office/powerpoint/2010/main" val="1033581079"/>
              </p:ext>
            </p:extLst>
          </p:nvPr>
        </p:nvGraphicFramePr>
        <p:xfrm>
          <a:off x="4572000" y="617220"/>
          <a:ext cx="4081780" cy="2628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1092A3CE-88A9-9421-8E83-4B35D6DD2369}"/>
              </a:ext>
            </a:extLst>
          </p:cNvPr>
          <p:cNvGraphicFramePr>
            <a:graphicFrameLocks/>
          </p:cNvGraphicFramePr>
          <p:nvPr>
            <p:extLst>
              <p:ext uri="{D42A27DB-BD31-4B8C-83A1-F6EECF244321}">
                <p14:modId xmlns:p14="http://schemas.microsoft.com/office/powerpoint/2010/main" val="1631413415"/>
              </p:ext>
            </p:extLst>
          </p:nvPr>
        </p:nvGraphicFramePr>
        <p:xfrm>
          <a:off x="490220" y="2057400"/>
          <a:ext cx="4257040" cy="24079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54B3B1AF-3CCA-9082-5833-78BE57AC3C26}"/>
              </a:ext>
            </a:extLst>
          </p:cNvPr>
          <p:cNvGraphicFramePr>
            <a:graphicFrameLocks/>
          </p:cNvGraphicFramePr>
          <p:nvPr>
            <p:extLst>
              <p:ext uri="{D42A27DB-BD31-4B8C-83A1-F6EECF244321}">
                <p14:modId xmlns:p14="http://schemas.microsoft.com/office/powerpoint/2010/main" val="2717707286"/>
              </p:ext>
            </p:extLst>
          </p:nvPr>
        </p:nvGraphicFramePr>
        <p:xfrm>
          <a:off x="4632960" y="3771900"/>
          <a:ext cx="3982720" cy="246126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35187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97" y="469900"/>
            <a:ext cx="2771251"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51" y="635508"/>
            <a:ext cx="2523744"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78676A1-24DC-6B70-7A12-81A7140D20F5}"/>
              </a:ext>
            </a:extLst>
          </p:cNvPr>
          <p:cNvSpPr>
            <a:spLocks noGrp="1"/>
          </p:cNvSpPr>
          <p:nvPr>
            <p:ph type="title"/>
          </p:nvPr>
        </p:nvSpPr>
        <p:spPr>
          <a:xfrm>
            <a:off x="714081" y="954756"/>
            <a:ext cx="2047810" cy="4946003"/>
          </a:xfrm>
        </p:spPr>
        <p:txBody>
          <a:bodyPr>
            <a:normAutofit/>
          </a:bodyPr>
          <a:lstStyle/>
          <a:p>
            <a:pPr>
              <a:lnSpc>
                <a:spcPct val="90000"/>
              </a:lnSpc>
              <a:spcBef>
                <a:spcPts val="0"/>
              </a:spcBef>
            </a:pPr>
            <a:endParaRPr lang="en-US" sz="3100">
              <a:solidFill>
                <a:srgbClr val="FFFFFF"/>
              </a:solidFill>
              <a:latin typeface="Calibri"/>
              <a:ea typeface="Calibri"/>
              <a:cs typeface="Calibri"/>
            </a:endParaRPr>
          </a:p>
          <a:p>
            <a:pPr>
              <a:lnSpc>
                <a:spcPct val="90000"/>
              </a:lnSpc>
            </a:pPr>
            <a:r>
              <a:rPr lang="en-US" sz="3100">
                <a:solidFill>
                  <a:srgbClr val="FFFFFF"/>
                </a:solidFill>
              </a:rPr>
              <a:t>Riverside County IHSS Advisory Committee Feedback</a:t>
            </a:r>
          </a:p>
        </p:txBody>
      </p:sp>
      <p:sp>
        <p:nvSpPr>
          <p:cNvPr id="20" name="Rectangle 19">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0"/>
            <a:ext cx="5653278"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C88B4503-F6C5-F95A-3A98-E5822D8ABF64}"/>
              </a:ext>
            </a:extLst>
          </p:cNvPr>
          <p:cNvSpPr>
            <a:spLocks noGrp="1"/>
          </p:cNvSpPr>
          <p:nvPr>
            <p:ph idx="1"/>
          </p:nvPr>
        </p:nvSpPr>
        <p:spPr>
          <a:xfrm>
            <a:off x="3865860" y="829224"/>
            <a:ext cx="4465223" cy="5405968"/>
          </a:xfrm>
        </p:spPr>
        <p:txBody>
          <a:bodyPr anchor="ctr">
            <a:normAutofit/>
          </a:bodyPr>
          <a:lstStyle/>
          <a:p>
            <a:pPr>
              <a:lnSpc>
                <a:spcPct val="90000"/>
              </a:lnSpc>
            </a:pPr>
            <a:r>
              <a:rPr lang="en-US" sz="1900" dirty="0">
                <a:ea typeface="+mn-lt"/>
                <a:cs typeface="+mn-lt"/>
              </a:rPr>
              <a:t>“This is fantastic.”</a:t>
            </a:r>
            <a:endParaRPr lang="en-US" sz="1900" dirty="0"/>
          </a:p>
          <a:p>
            <a:pPr>
              <a:lnSpc>
                <a:spcPct val="90000"/>
              </a:lnSpc>
              <a:buSzPct val="114999"/>
            </a:pPr>
            <a:r>
              <a:rPr lang="en-US" sz="1900" dirty="0">
                <a:ea typeface="+mn-lt"/>
                <a:cs typeface="+mn-lt"/>
              </a:rPr>
              <a:t>“You all are doing a great job.”</a:t>
            </a:r>
            <a:endParaRPr lang="en-US" sz="1900" dirty="0"/>
          </a:p>
          <a:p>
            <a:pPr>
              <a:lnSpc>
                <a:spcPct val="90000"/>
              </a:lnSpc>
              <a:buSzPct val="114999"/>
            </a:pPr>
            <a:r>
              <a:rPr lang="en-US" sz="1900" dirty="0">
                <a:ea typeface="+mn-lt"/>
                <a:cs typeface="+mn-lt"/>
              </a:rPr>
              <a:t>“I love how Riverside is at the cutting edge of technology.”</a:t>
            </a:r>
            <a:endParaRPr lang="en-US" sz="1900" dirty="0"/>
          </a:p>
          <a:p>
            <a:pPr>
              <a:lnSpc>
                <a:spcPct val="90000"/>
              </a:lnSpc>
              <a:buSzPct val="114999"/>
            </a:pPr>
            <a:r>
              <a:rPr lang="en-US" sz="1900" dirty="0">
                <a:ea typeface="+mn-lt"/>
                <a:cs typeface="+mn-lt"/>
              </a:rPr>
              <a:t>“Ryan, please let everyone on the team know how much we appreciate them.”</a:t>
            </a:r>
            <a:endParaRPr lang="en-US" sz="1900" dirty="0"/>
          </a:p>
          <a:p>
            <a:pPr>
              <a:lnSpc>
                <a:spcPct val="90000"/>
              </a:lnSpc>
              <a:buSzPct val="114999"/>
            </a:pPr>
            <a:r>
              <a:rPr lang="en-US" sz="1900" dirty="0">
                <a:ea typeface="+mn-lt"/>
                <a:cs typeface="+mn-lt"/>
              </a:rPr>
              <a:t>“I needed to enroll two providers this month.  Both told me that someone got a hold of them right away to start the process and explain everything.  This is great!”</a:t>
            </a:r>
            <a:endParaRPr lang="en-US" sz="1900" dirty="0"/>
          </a:p>
          <a:p>
            <a:pPr>
              <a:lnSpc>
                <a:spcPct val="90000"/>
              </a:lnSpc>
              <a:buSzPct val="114999"/>
            </a:pPr>
            <a:r>
              <a:rPr lang="en-US" sz="1900" dirty="0">
                <a:ea typeface="+mn-lt"/>
                <a:cs typeface="+mn-lt"/>
              </a:rPr>
              <a:t>“The message told me I would be waiting for 20 minutes.  Someone called me back in just 10!”</a:t>
            </a:r>
            <a:endParaRPr lang="en-US" sz="1900" dirty="0"/>
          </a:p>
          <a:p>
            <a:pPr>
              <a:lnSpc>
                <a:spcPct val="90000"/>
              </a:lnSpc>
              <a:buSzPct val="114999"/>
            </a:pPr>
            <a:r>
              <a:rPr lang="en-US" sz="1900" dirty="0">
                <a:ea typeface="+mn-lt"/>
                <a:cs typeface="+mn-lt"/>
              </a:rPr>
              <a:t>“You know that I was reluctant to try this [technology] at first, but I just think it works so well.”</a:t>
            </a:r>
            <a:endParaRPr lang="en-US" sz="1900" dirty="0"/>
          </a:p>
          <a:p>
            <a:pPr>
              <a:lnSpc>
                <a:spcPct val="90000"/>
              </a:lnSpc>
              <a:buSzPct val="114999"/>
            </a:pPr>
            <a:endParaRPr lang="en-US" sz="1900" dirty="0"/>
          </a:p>
        </p:txBody>
      </p:sp>
    </p:spTree>
    <p:extLst>
      <p:ext uri="{BB962C8B-B14F-4D97-AF65-F5344CB8AC3E}">
        <p14:creationId xmlns:p14="http://schemas.microsoft.com/office/powerpoint/2010/main" val="1047866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78CF-E9B4-F298-3F18-08D4066A5C6A}"/>
              </a:ext>
            </a:extLst>
          </p:cNvPr>
          <p:cNvSpPr>
            <a:spLocks noGrp="1"/>
          </p:cNvSpPr>
          <p:nvPr>
            <p:ph type="title"/>
          </p:nvPr>
        </p:nvSpPr>
        <p:spPr>
          <a:xfrm>
            <a:off x="971551" y="982132"/>
            <a:ext cx="7200897" cy="1303867"/>
          </a:xfrm>
        </p:spPr>
        <p:txBody>
          <a:bodyPr>
            <a:normAutofit/>
          </a:bodyPr>
          <a:lstStyle/>
          <a:p>
            <a:r>
              <a:rPr lang="en-US">
                <a:solidFill>
                  <a:srgbClr val="262626"/>
                </a:solidFill>
              </a:rPr>
              <a:t>Summary</a:t>
            </a:r>
          </a:p>
        </p:txBody>
      </p:sp>
      <p:graphicFrame>
        <p:nvGraphicFramePr>
          <p:cNvPr id="5" name="Content Placeholder 2">
            <a:extLst>
              <a:ext uri="{FF2B5EF4-FFF2-40B4-BE49-F238E27FC236}">
                <a16:creationId xmlns:a16="http://schemas.microsoft.com/office/drawing/2014/main" id="{06E5359E-B7EA-E11C-8413-E946753A0167}"/>
              </a:ext>
            </a:extLst>
          </p:cNvPr>
          <p:cNvGraphicFramePr>
            <a:graphicFrameLocks noGrp="1"/>
          </p:cNvGraphicFramePr>
          <p:nvPr>
            <p:ph idx="1"/>
            <p:extLst>
              <p:ext uri="{D42A27DB-BD31-4B8C-83A1-F6EECF244321}">
                <p14:modId xmlns:p14="http://schemas.microsoft.com/office/powerpoint/2010/main" val="2200995782"/>
              </p:ext>
            </p:extLst>
          </p:nvPr>
        </p:nvGraphicFramePr>
        <p:xfrm>
          <a:off x="701041" y="2710361"/>
          <a:ext cx="7701280" cy="3184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72009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8CEF590-166A-14D3-76B3-48883E1E338C}"/>
              </a:ext>
            </a:extLst>
          </p:cNvPr>
          <p:cNvSpPr txBox="1">
            <a:spLocks/>
          </p:cNvSpPr>
          <p:nvPr/>
        </p:nvSpPr>
        <p:spPr>
          <a:xfrm>
            <a:off x="971551" y="982132"/>
            <a:ext cx="7200897" cy="1303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all" baseline="0">
                <a:solidFill>
                  <a:schemeClr val="accent3">
                    <a:lumMod val="20000"/>
                    <a:lumOff val="80000"/>
                  </a:schemeClr>
                </a:solidFill>
                <a:latin typeface="+mj-lt"/>
                <a:ea typeface="+mn-ea"/>
                <a:cs typeface="+mn-cs"/>
              </a:defRPr>
            </a:lvl1pPr>
          </a:lstStyle>
          <a:p>
            <a:pPr marL="0" marR="0" lvl="0" indent="0" algn="ctr" defTabSz="457200" fontAlgn="auto">
              <a:spcAft>
                <a:spcPts val="600"/>
              </a:spcAft>
              <a:buClrTx/>
              <a:buSzTx/>
              <a:tabLst/>
              <a:defRPr/>
            </a:pPr>
            <a:r>
              <a:rPr kumimoji="0" lang="en-US" sz="4100" b="0" i="0" u="none" strike="noStrike" cap="none" spc="0" normalizeH="0" baseline="0" noProof="0">
                <a:ln w="3175" cmpd="sng">
                  <a:noFill/>
                </a:ln>
                <a:solidFill>
                  <a:srgbClr val="262626"/>
                </a:solidFill>
                <a:uLnTx/>
                <a:uFillTx/>
                <a:ea typeface="+mj-ea"/>
                <a:cs typeface="+mj-cs"/>
              </a:rPr>
              <a:t>Conclusion</a:t>
            </a:r>
            <a:br>
              <a:rPr kumimoji="0" lang="en-US" sz="4100" b="0" i="0" u="none" strike="noStrike" cap="none" spc="0" normalizeH="0" baseline="0" noProof="0">
                <a:ln w="3175" cmpd="sng">
                  <a:noFill/>
                </a:ln>
                <a:solidFill>
                  <a:srgbClr val="262626"/>
                </a:solidFill>
                <a:uLnTx/>
                <a:uFillTx/>
                <a:ea typeface="+mj-ea"/>
                <a:cs typeface="+mj-cs"/>
              </a:rPr>
            </a:br>
            <a:r>
              <a:rPr kumimoji="0" lang="en-US" sz="4100" b="0" i="0" u="none" strike="noStrike" cap="none" spc="0" normalizeH="0" baseline="0" noProof="0">
                <a:ln w="3175" cmpd="sng">
                  <a:noFill/>
                </a:ln>
                <a:solidFill>
                  <a:srgbClr val="262626"/>
                </a:solidFill>
                <a:uLnTx/>
                <a:uFillTx/>
                <a:ea typeface="+mj-ea"/>
                <a:cs typeface="+mj-cs"/>
              </a:rPr>
              <a:t> </a:t>
            </a:r>
          </a:p>
        </p:txBody>
      </p:sp>
      <p:graphicFrame>
        <p:nvGraphicFramePr>
          <p:cNvPr id="8" name="TextBox 3">
            <a:extLst>
              <a:ext uri="{FF2B5EF4-FFF2-40B4-BE49-F238E27FC236}">
                <a16:creationId xmlns:a16="http://schemas.microsoft.com/office/drawing/2014/main" id="{F4E4D2BB-330E-E7AC-E569-1FE52FEF5F8A}"/>
              </a:ext>
            </a:extLst>
          </p:cNvPr>
          <p:cNvGraphicFramePr/>
          <p:nvPr>
            <p:extLst>
              <p:ext uri="{D42A27DB-BD31-4B8C-83A1-F6EECF244321}">
                <p14:modId xmlns:p14="http://schemas.microsoft.com/office/powerpoint/2010/main" val="2371042267"/>
              </p:ext>
            </p:extLst>
          </p:nvPr>
        </p:nvGraphicFramePr>
        <p:xfrm>
          <a:off x="936516" y="2246867"/>
          <a:ext cx="7419861" cy="35580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15695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545A0-7B3D-4E1C-AED0-369E8D9AC236}"/>
              </a:ext>
            </a:extLst>
          </p:cNvPr>
          <p:cNvSpPr>
            <a:spLocks noGrp="1"/>
          </p:cNvSpPr>
          <p:nvPr>
            <p:ph type="title"/>
          </p:nvPr>
        </p:nvSpPr>
        <p:spPr>
          <a:xfrm>
            <a:off x="971551" y="982132"/>
            <a:ext cx="7200897" cy="1303867"/>
          </a:xfrm>
        </p:spPr>
        <p:txBody>
          <a:bodyPr>
            <a:normAutofit/>
          </a:bodyPr>
          <a:lstStyle/>
          <a:p>
            <a:r>
              <a:rPr lang="en-US">
                <a:solidFill>
                  <a:srgbClr val="262626"/>
                </a:solidFill>
              </a:rPr>
              <a:t>Introduction</a:t>
            </a:r>
          </a:p>
        </p:txBody>
      </p:sp>
      <p:graphicFrame>
        <p:nvGraphicFramePr>
          <p:cNvPr id="13" name="Content Placeholder 4">
            <a:extLst>
              <a:ext uri="{FF2B5EF4-FFF2-40B4-BE49-F238E27FC236}">
                <a16:creationId xmlns:a16="http://schemas.microsoft.com/office/drawing/2014/main" id="{4A46846D-4682-FEEC-3904-A69B6CF2BD4A}"/>
              </a:ext>
            </a:extLst>
          </p:cNvPr>
          <p:cNvGraphicFramePr>
            <a:graphicFrameLocks noGrp="1"/>
          </p:cNvGraphicFramePr>
          <p:nvPr>
            <p:ph idx="1"/>
            <p:extLst>
              <p:ext uri="{D42A27DB-BD31-4B8C-83A1-F6EECF244321}">
                <p14:modId xmlns:p14="http://schemas.microsoft.com/office/powerpoint/2010/main" val="440352699"/>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60435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B475660-7FB5-2476-93A1-858AC4E09674}"/>
              </a:ext>
            </a:extLst>
          </p:cNvPr>
          <p:cNvPicPr>
            <a:picLocks noGrp="1" noChangeAspect="1"/>
          </p:cNvPicPr>
          <p:nvPr>
            <p:ph idx="1"/>
          </p:nvPr>
        </p:nvPicPr>
        <p:blipFill rotWithShape="1">
          <a:blip r:embed="rId4"/>
          <a:srcRect/>
          <a:stretch/>
        </p:blipFill>
        <p:spPr>
          <a:xfrm>
            <a:off x="20" y="10"/>
            <a:ext cx="9143980" cy="6857990"/>
          </a:xfrm>
          <a:prstGeom prst="rect">
            <a:avLst/>
          </a:prstGeom>
        </p:spPr>
      </p:pic>
    </p:spTree>
    <p:extLst>
      <p:ext uri="{BB962C8B-B14F-4D97-AF65-F5344CB8AC3E}">
        <p14:creationId xmlns:p14="http://schemas.microsoft.com/office/powerpoint/2010/main" val="1372628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BA4CEDB-9529-427B-1479-E1D27733AB90}"/>
              </a:ext>
            </a:extLst>
          </p:cNvPr>
          <p:cNvPicPr>
            <a:picLocks noGrp="1" noChangeAspect="1"/>
          </p:cNvPicPr>
          <p:nvPr>
            <p:ph idx="1"/>
          </p:nvPr>
        </p:nvPicPr>
        <p:blipFill rotWithShape="1">
          <a:blip r:embed="rId4"/>
          <a:srcRect/>
          <a:stretch/>
        </p:blipFill>
        <p:spPr>
          <a:xfrm>
            <a:off x="20" y="10"/>
            <a:ext cx="9143980" cy="6857990"/>
          </a:xfrm>
          <a:prstGeom prst="rect">
            <a:avLst/>
          </a:prstGeom>
        </p:spPr>
      </p:pic>
    </p:spTree>
    <p:extLst>
      <p:ext uri="{BB962C8B-B14F-4D97-AF65-F5344CB8AC3E}">
        <p14:creationId xmlns:p14="http://schemas.microsoft.com/office/powerpoint/2010/main" val="81727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2" name="Picture 31">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3" name="Rectangle 32">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4" name="Picture 33">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5" name="Picture 34">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6" name="Rectangle 35">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Content Placeholder 14" descr="A picture containing text, screenshot, different&#10;&#10;Description automatically generated">
            <a:extLst>
              <a:ext uri="{FF2B5EF4-FFF2-40B4-BE49-F238E27FC236}">
                <a16:creationId xmlns:a16="http://schemas.microsoft.com/office/drawing/2014/main" id="{625EBFB9-5E2B-3DD7-C459-8A53B12F71B7}"/>
              </a:ext>
            </a:extLst>
          </p:cNvPr>
          <p:cNvPicPr>
            <a:picLocks noGrp="1" noChangeAspect="1"/>
          </p:cNvPicPr>
          <p:nvPr>
            <p:ph idx="1"/>
          </p:nvPr>
        </p:nvPicPr>
        <p:blipFill>
          <a:blip r:embed="rId6"/>
          <a:stretch>
            <a:fillRect/>
          </a:stretch>
        </p:blipFill>
        <p:spPr>
          <a:xfrm>
            <a:off x="3665" y="2687"/>
            <a:ext cx="9136377" cy="6852099"/>
          </a:xfrm>
        </p:spPr>
      </p:pic>
    </p:spTree>
    <p:extLst>
      <p:ext uri="{BB962C8B-B14F-4D97-AF65-F5344CB8AC3E}">
        <p14:creationId xmlns:p14="http://schemas.microsoft.com/office/powerpoint/2010/main" val="3233704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6A2692-0338-C682-0BD4-914A3615E523}"/>
              </a:ext>
            </a:extLst>
          </p:cNvPr>
          <p:cNvPicPr>
            <a:picLocks noGrp="1" noChangeAspect="1"/>
          </p:cNvPicPr>
          <p:nvPr>
            <p:ph idx="1"/>
          </p:nvPr>
        </p:nvPicPr>
        <p:blipFill rotWithShape="1">
          <a:blip r:embed="rId4"/>
          <a:srcRect/>
          <a:stretch/>
        </p:blipFill>
        <p:spPr>
          <a:xfrm>
            <a:off x="20" y="10"/>
            <a:ext cx="9143980" cy="6857990"/>
          </a:xfrm>
          <a:prstGeom prst="rect">
            <a:avLst/>
          </a:prstGeom>
        </p:spPr>
      </p:pic>
    </p:spTree>
    <p:extLst>
      <p:ext uri="{BB962C8B-B14F-4D97-AF65-F5344CB8AC3E}">
        <p14:creationId xmlns:p14="http://schemas.microsoft.com/office/powerpoint/2010/main" val="762343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4" name="Picture 13">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 name="Picture 11">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ED98FD8F-57AA-07D2-455A-B6A1845E85AA}"/>
              </a:ext>
            </a:extLst>
          </p:cNvPr>
          <p:cNvSpPr txBox="1">
            <a:spLocks/>
          </p:cNvSpPr>
          <p:nvPr/>
        </p:nvSpPr>
        <p:spPr>
          <a:xfrm>
            <a:off x="5651868" y="982132"/>
            <a:ext cx="2520579" cy="1303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kern="1200" cap="all" baseline="0">
                <a:solidFill>
                  <a:schemeClr val="accent3">
                    <a:lumMod val="20000"/>
                    <a:lumOff val="80000"/>
                  </a:schemeClr>
                </a:solidFill>
                <a:latin typeface="+mj-lt"/>
                <a:ea typeface="+mn-ea"/>
                <a:cs typeface="+mn-cs"/>
              </a:defRPr>
            </a:lvl1pPr>
          </a:lstStyle>
          <a:p>
            <a:pPr marL="0" marR="0" lvl="0" indent="0" algn="ctr" defTabSz="457200" fontAlgn="auto">
              <a:spcAft>
                <a:spcPts val="600"/>
              </a:spcAft>
              <a:buClrTx/>
              <a:buSzTx/>
              <a:tabLst/>
              <a:defRPr/>
            </a:pPr>
            <a:r>
              <a:rPr kumimoji="0" lang="en-US" sz="4100" u="none" strike="noStrike" cap="none" spc="0" normalizeH="0" baseline="0" noProof="0">
                <a:ln w="3175" cmpd="sng">
                  <a:noFill/>
                </a:ln>
                <a:solidFill>
                  <a:schemeClr val="tx1">
                    <a:lumMod val="85000"/>
                    <a:lumOff val="15000"/>
                  </a:schemeClr>
                </a:solidFill>
                <a:uLnTx/>
                <a:uFillTx/>
                <a:ea typeface="+mj-ea"/>
                <a:cs typeface="+mj-cs"/>
              </a:rPr>
              <a:t>Solution</a:t>
            </a:r>
            <a:br>
              <a:rPr kumimoji="0" lang="en-US" sz="4100" u="none" strike="noStrike" cap="none" spc="0" normalizeH="0" baseline="0" noProof="0">
                <a:ln w="3175" cmpd="sng">
                  <a:noFill/>
                </a:ln>
                <a:solidFill>
                  <a:schemeClr val="tx1">
                    <a:lumMod val="85000"/>
                    <a:lumOff val="15000"/>
                  </a:schemeClr>
                </a:solidFill>
                <a:uLnTx/>
                <a:uFillTx/>
                <a:ea typeface="+mj-ea"/>
                <a:cs typeface="+mj-cs"/>
              </a:rPr>
            </a:br>
            <a:endParaRPr kumimoji="0" lang="en-US" sz="4100" u="none" strike="noStrike" cap="none" spc="0" normalizeH="0" baseline="0" noProof="0">
              <a:ln w="3175" cmpd="sng">
                <a:noFill/>
              </a:ln>
              <a:solidFill>
                <a:schemeClr val="tx1">
                  <a:lumMod val="85000"/>
                  <a:lumOff val="15000"/>
                </a:schemeClr>
              </a:solidFill>
              <a:uLnTx/>
              <a:uFillTx/>
              <a:ea typeface="+mj-ea"/>
              <a:cs typeface="+mj-cs"/>
            </a:endParaRPr>
          </a:p>
        </p:txBody>
      </p:sp>
      <p:sp>
        <p:nvSpPr>
          <p:cNvPr id="18" name="Rectangle 17">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71D9DFF-7B3A-1DD2-1A26-048B2D56B6CC}"/>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14621" r="21769" b="3"/>
          <a:stretch/>
        </p:blipFill>
        <p:spPr>
          <a:xfrm>
            <a:off x="746548" y="1097245"/>
            <a:ext cx="4544189" cy="4443885"/>
          </a:xfrm>
          <a:prstGeom prst="rect">
            <a:avLst/>
          </a:prstGeom>
        </p:spPr>
      </p:pic>
      <p:cxnSp>
        <p:nvCxnSpPr>
          <p:cNvPr id="21" name="Straight Connector 20">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80BA7E97-7722-B5E1-40CD-521F507BA8BA}"/>
              </a:ext>
            </a:extLst>
          </p:cNvPr>
          <p:cNvSpPr txBox="1"/>
          <p:nvPr/>
        </p:nvSpPr>
        <p:spPr>
          <a:xfrm>
            <a:off x="5651868" y="2556932"/>
            <a:ext cx="2520578" cy="3318936"/>
          </a:xfrm>
          <a:prstGeom prst="rect">
            <a:avLst/>
          </a:prstGeom>
        </p:spPr>
        <p:txBody>
          <a:bodyPr vert="horz" lIns="91440" tIns="45720" rIns="91440" bIns="45720" rtlCol="0" anchor="t">
            <a:normAutofit/>
          </a:bodyPr>
          <a:lstStyle/>
          <a:p>
            <a:pPr indent="-228600" defTabSz="457200">
              <a:lnSpc>
                <a:spcPct val="90000"/>
              </a:lnSpc>
              <a:spcBef>
                <a:spcPct val="20000"/>
              </a:spcBef>
              <a:spcAft>
                <a:spcPts val="600"/>
              </a:spcAft>
              <a:buClr>
                <a:schemeClr val="accent1"/>
              </a:buClr>
              <a:buSzPct val="115000"/>
              <a:buFont typeface="Arial"/>
              <a:buChar char="•"/>
            </a:pPr>
            <a:r>
              <a:rPr lang="en-US" sz="1500" dirty="0">
                <a:solidFill>
                  <a:schemeClr val="tx1">
                    <a:lumMod val="85000"/>
                    <a:lumOff val="15000"/>
                  </a:schemeClr>
                </a:solidFill>
              </a:rPr>
              <a:t>Lean six sigma process mapping – What is process mapping ?</a:t>
            </a:r>
          </a:p>
          <a:p>
            <a:pPr indent="-228600" defTabSz="457200">
              <a:lnSpc>
                <a:spcPct val="90000"/>
              </a:lnSpc>
              <a:spcBef>
                <a:spcPct val="20000"/>
              </a:spcBef>
              <a:spcAft>
                <a:spcPts val="600"/>
              </a:spcAft>
              <a:buClr>
                <a:schemeClr val="accent1"/>
              </a:buClr>
              <a:buSzPct val="115000"/>
              <a:buFont typeface="Arial"/>
              <a:buChar char="•"/>
            </a:pPr>
            <a:endParaRPr lang="en-US" sz="1500" dirty="0">
              <a:solidFill>
                <a:schemeClr val="tx1">
                  <a:lumMod val="85000"/>
                  <a:lumOff val="15000"/>
                </a:schemeClr>
              </a:solidFill>
            </a:endParaRPr>
          </a:p>
          <a:p>
            <a:pPr marL="571500" indent="-342900" defTabSz="457200">
              <a:lnSpc>
                <a:spcPct val="90000"/>
              </a:lnSpc>
              <a:spcBef>
                <a:spcPct val="20000"/>
              </a:spcBef>
              <a:spcAft>
                <a:spcPts val="600"/>
              </a:spcAft>
              <a:buClr>
                <a:schemeClr val="accent1"/>
              </a:buClr>
              <a:buSzPct val="115000"/>
              <a:buFont typeface="+mj-lt"/>
              <a:buAutoNum type="arabicPeriod"/>
            </a:pPr>
            <a:r>
              <a:rPr lang="en-US" sz="1500" dirty="0">
                <a:solidFill>
                  <a:schemeClr val="tx1">
                    <a:lumMod val="85000"/>
                    <a:lumOff val="15000"/>
                  </a:schemeClr>
                </a:solidFill>
              </a:rPr>
              <a:t>Identify the issue</a:t>
            </a:r>
          </a:p>
          <a:p>
            <a:pPr marL="571500" indent="-342900" defTabSz="457200">
              <a:lnSpc>
                <a:spcPct val="90000"/>
              </a:lnSpc>
              <a:spcBef>
                <a:spcPct val="20000"/>
              </a:spcBef>
              <a:spcAft>
                <a:spcPts val="600"/>
              </a:spcAft>
              <a:buClr>
                <a:schemeClr val="accent1"/>
              </a:buClr>
              <a:buSzPct val="115000"/>
              <a:buFont typeface="+mj-lt"/>
              <a:buAutoNum type="arabicPeriod"/>
            </a:pPr>
            <a:r>
              <a:rPr lang="en-US" sz="1500" dirty="0">
                <a:solidFill>
                  <a:schemeClr val="tx1">
                    <a:lumMod val="85000"/>
                    <a:lumOff val="15000"/>
                  </a:schemeClr>
                </a:solidFill>
              </a:rPr>
              <a:t>Discuss a streamline process</a:t>
            </a:r>
          </a:p>
          <a:p>
            <a:pPr marL="571500" indent="-342900" defTabSz="457200">
              <a:lnSpc>
                <a:spcPct val="90000"/>
              </a:lnSpc>
              <a:spcBef>
                <a:spcPct val="20000"/>
              </a:spcBef>
              <a:spcAft>
                <a:spcPts val="600"/>
              </a:spcAft>
              <a:buClr>
                <a:schemeClr val="accent1"/>
              </a:buClr>
              <a:buSzPct val="115000"/>
              <a:buFont typeface="+mj-lt"/>
              <a:buAutoNum type="arabicPeriod"/>
            </a:pPr>
            <a:r>
              <a:rPr lang="en-US" sz="1500" dirty="0">
                <a:solidFill>
                  <a:schemeClr val="tx1">
                    <a:lumMod val="85000"/>
                    <a:lumOff val="15000"/>
                  </a:schemeClr>
                </a:solidFill>
              </a:rPr>
              <a:t>Identify a solution</a:t>
            </a:r>
          </a:p>
          <a:p>
            <a:pPr marL="571500" indent="-342900" defTabSz="457200">
              <a:lnSpc>
                <a:spcPct val="90000"/>
              </a:lnSpc>
              <a:spcBef>
                <a:spcPct val="20000"/>
              </a:spcBef>
              <a:spcAft>
                <a:spcPts val="600"/>
              </a:spcAft>
              <a:buClr>
                <a:schemeClr val="accent1"/>
              </a:buClr>
              <a:buSzPct val="115000"/>
              <a:buFont typeface="+mj-lt"/>
              <a:buAutoNum type="arabicPeriod"/>
            </a:pPr>
            <a:r>
              <a:rPr lang="en-US" sz="1500" dirty="0">
                <a:solidFill>
                  <a:schemeClr val="tx1">
                    <a:lumMod val="85000"/>
                    <a:lumOff val="15000"/>
                  </a:schemeClr>
                </a:solidFill>
              </a:rPr>
              <a:t>What steps and resources are needed to move the solution forward</a:t>
            </a:r>
          </a:p>
          <a:p>
            <a:pPr marL="457200" indent="-228600" defTabSz="457200">
              <a:lnSpc>
                <a:spcPct val="90000"/>
              </a:lnSpc>
              <a:spcBef>
                <a:spcPct val="20000"/>
              </a:spcBef>
              <a:spcAft>
                <a:spcPts val="600"/>
              </a:spcAft>
              <a:buClr>
                <a:schemeClr val="accent1"/>
              </a:buClr>
              <a:buSzPct val="115000"/>
              <a:buFont typeface="Arial"/>
              <a:buChar char="•"/>
            </a:pPr>
            <a:endParaRPr lang="en-US" sz="1500" dirty="0">
              <a:solidFill>
                <a:schemeClr val="tx1">
                  <a:lumMod val="85000"/>
                  <a:lumOff val="15000"/>
                </a:schemeClr>
              </a:solidFill>
            </a:endParaRPr>
          </a:p>
        </p:txBody>
      </p:sp>
      <p:sp>
        <p:nvSpPr>
          <p:cNvPr id="3" name="TextBox 2">
            <a:extLst>
              <a:ext uri="{FF2B5EF4-FFF2-40B4-BE49-F238E27FC236}">
                <a16:creationId xmlns:a16="http://schemas.microsoft.com/office/drawing/2014/main" id="{9955110A-A46C-A34F-2F15-FBE961E36C6F}"/>
              </a:ext>
            </a:extLst>
          </p:cNvPr>
          <p:cNvSpPr txBox="1"/>
          <p:nvPr/>
        </p:nvSpPr>
        <p:spPr>
          <a:xfrm>
            <a:off x="7752521" y="6655352"/>
            <a:ext cx="636105" cy="198231"/>
          </a:xfrm>
          <a:prstGeom prst="rect">
            <a:avLst/>
          </a:prstGeom>
        </p:spPr>
        <p:txBody>
          <a:bodyPr lIns="91440" tIns="45720" rIns="91440" bIns="45720" anchor="t">
            <a:normAutofit fontScale="40000" lnSpcReduction="20000"/>
          </a:bodyPr>
          <a:lstStyle/>
          <a:p>
            <a:endParaRPr lang="en-US"/>
          </a:p>
        </p:txBody>
      </p:sp>
    </p:spTree>
    <p:extLst>
      <p:ext uri="{BB962C8B-B14F-4D97-AF65-F5344CB8AC3E}">
        <p14:creationId xmlns:p14="http://schemas.microsoft.com/office/powerpoint/2010/main" val="1065787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80D4E-5431-9AAD-C101-80A2B8041E60}"/>
              </a:ext>
            </a:extLst>
          </p:cNvPr>
          <p:cNvSpPr>
            <a:spLocks noGrp="1"/>
          </p:cNvSpPr>
          <p:nvPr>
            <p:ph type="title"/>
          </p:nvPr>
        </p:nvSpPr>
        <p:spPr>
          <a:xfrm>
            <a:off x="2385555" y="775200"/>
            <a:ext cx="4267493" cy="804626"/>
          </a:xfrm>
        </p:spPr>
        <p:txBody>
          <a:bodyPr/>
          <a:lstStyle/>
          <a:p>
            <a:r>
              <a:rPr lang="en-US">
                <a:cs typeface="Calibri Light"/>
              </a:rPr>
              <a:t>Pre-PAT</a:t>
            </a:r>
          </a:p>
        </p:txBody>
      </p:sp>
      <p:pic>
        <p:nvPicPr>
          <p:cNvPr id="7" name="Content Placeholder 6">
            <a:extLst>
              <a:ext uri="{FF2B5EF4-FFF2-40B4-BE49-F238E27FC236}">
                <a16:creationId xmlns:a16="http://schemas.microsoft.com/office/drawing/2014/main" id="{E0342DE1-DBAD-1411-A29F-D604E5522818}"/>
              </a:ext>
            </a:extLst>
          </p:cNvPr>
          <p:cNvPicPr>
            <a:picLocks noGrp="1" noChangeAspect="1"/>
          </p:cNvPicPr>
          <p:nvPr>
            <p:ph idx="1"/>
          </p:nvPr>
        </p:nvPicPr>
        <p:blipFill>
          <a:blip r:embed="rId3"/>
          <a:stretch>
            <a:fillRect/>
          </a:stretch>
        </p:blipFill>
        <p:spPr>
          <a:xfrm>
            <a:off x="1043913" y="1535445"/>
            <a:ext cx="6810639" cy="4688721"/>
          </a:xfrm>
        </p:spPr>
      </p:pic>
    </p:spTree>
    <p:extLst>
      <p:ext uri="{BB962C8B-B14F-4D97-AF65-F5344CB8AC3E}">
        <p14:creationId xmlns:p14="http://schemas.microsoft.com/office/powerpoint/2010/main" val="82321342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FDF82CD45D61409EA97AF0A8D29A91" ma:contentTypeVersion="11" ma:contentTypeDescription="Create a new document." ma:contentTypeScope="" ma:versionID="6c265d38b10749f2c974099959f6f3e6">
  <xsd:schema xmlns:xsd="http://www.w3.org/2001/XMLSchema" xmlns:xs="http://www.w3.org/2001/XMLSchema" xmlns:p="http://schemas.microsoft.com/office/2006/metadata/properties" xmlns:ns1="http://schemas.microsoft.com/sharepoint/v3" xmlns:ns2="afaf0c67-8297-42bc-a275-6115c78366e7" xmlns:ns3="1e7a2511-8aa3-4e08-947f-fe006df39ad4" targetNamespace="http://schemas.microsoft.com/office/2006/metadata/properties" ma:root="true" ma:fieldsID="acd1d4b622e1e43127a0500cb6b2e966" ns1:_="" ns2:_="" ns3:_="">
    <xsd:import namespace="http://schemas.microsoft.com/sharepoint/v3"/>
    <xsd:import namespace="afaf0c67-8297-42bc-a275-6115c78366e7"/>
    <xsd:import namespace="1e7a2511-8aa3-4e08-947f-fe006df39ad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af0c67-8297-42bc-a275-6115c78366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7a2511-8aa3-4e08-947f-fe006df39ad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Properties xmlns="http://schemas.microsoft.com/sharepoint/v3" xsi:nil="true"/>
    <_ip_UnifiedCompliancePolicyUIAction xmlns="http://schemas.microsoft.com/sharepoint/v3" xsi:nil="true"/>
    <SharedWithUsers xmlns="1e7a2511-8aa3-4e08-947f-fe006df39ad4">
      <UserInfo>
        <DisplayName>Castellon, Laura</DisplayName>
        <AccountId>21</AccountId>
        <AccountType/>
      </UserInfo>
      <UserInfo>
        <DisplayName>Rodriguez, Alicia</DisplayName>
        <AccountId>22</AccountId>
        <AccountType/>
      </UserInfo>
    </SharedWithUsers>
  </documentManagement>
</p:properties>
</file>

<file path=customXml/itemProps1.xml><?xml version="1.0" encoding="utf-8"?>
<ds:datastoreItem xmlns:ds="http://schemas.openxmlformats.org/officeDocument/2006/customXml" ds:itemID="{04AAC444-5EC7-42F9-965E-3FFAAE9E1D83}">
  <ds:schemaRefs>
    <ds:schemaRef ds:uri="1e7a2511-8aa3-4e08-947f-fe006df39ad4"/>
    <ds:schemaRef ds:uri="afaf0c67-8297-42bc-a275-6115c78366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3D49DE5-7CBF-4BB3-A676-27D7A8B23AEA}">
  <ds:schemaRefs>
    <ds:schemaRef ds:uri="http://schemas.microsoft.com/sharepoint/v3/contenttype/forms"/>
  </ds:schemaRefs>
</ds:datastoreItem>
</file>

<file path=customXml/itemProps3.xml><?xml version="1.0" encoding="utf-8"?>
<ds:datastoreItem xmlns:ds="http://schemas.openxmlformats.org/officeDocument/2006/customXml" ds:itemID="{69C5674C-5205-4377-B4F5-E66C4518854E}">
  <ds:schemaRefs>
    <ds:schemaRef ds:uri="afaf0c67-8297-42bc-a275-6115c78366e7"/>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1e7a2511-8aa3-4e08-947f-fe006df39ad4"/>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1753</Words>
  <Application>Microsoft Office PowerPoint</Application>
  <PresentationFormat>On-screen Show (4:3)</PresentationFormat>
  <Paragraphs>282</Paragraphs>
  <Slides>27</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Garamond</vt:lpstr>
      <vt:lpstr>News706 BT</vt:lpstr>
      <vt:lpstr>Organic</vt:lpstr>
      <vt:lpstr>PowerPoint Presentation</vt:lpstr>
      <vt:lpstr>PowerPoint Presentation</vt:lpstr>
      <vt:lpstr>Introduction</vt:lpstr>
      <vt:lpstr>PowerPoint Presentation</vt:lpstr>
      <vt:lpstr>PowerPoint Presentation</vt:lpstr>
      <vt:lpstr>PowerPoint Presentation</vt:lpstr>
      <vt:lpstr>PowerPoint Presentation</vt:lpstr>
      <vt:lpstr>PowerPoint Presentation</vt:lpstr>
      <vt:lpstr>Pre-PAT</vt:lpstr>
      <vt:lpstr>Post-PAT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Riverside County IHSS Advisory Committee Feedback</vt:lpstr>
      <vt:lpstr>Summary</vt:lpstr>
      <vt:lpstr>PowerPoint Presentation</vt:lpstr>
    </vt:vector>
  </TitlesOfParts>
  <Company>County of Riverside, DPSS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creator>Sara Arens</dc:creator>
  <cp:keywords/>
  <cp:lastModifiedBy>Missy Talbot</cp:lastModifiedBy>
  <cp:revision>45</cp:revision>
  <dcterms:created xsi:type="dcterms:W3CDTF">2017-06-05T23:21:09Z</dcterms:created>
  <dcterms:modified xsi:type="dcterms:W3CDTF">2023-11-07T19:25:17Z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0x01010018FDF82CD45D61409EA97AF0A8D29A91</vt:lpwstr>
  </property>
  <property fmtid="{D5CDD505-2E9C-101B-9397-08002B2CF9AE}" pid="3" name="Jim's R&amp;C Workflow">
    <vt:lpwstr>, </vt:lpwstr>
  </property>
  <property fmtid="{D5CDD505-2E9C-101B-9397-08002B2CF9AE}" pid="4" name="t7bw">
    <vt:lpwstr/>
  </property>
  <property fmtid="{D5CDD505-2E9C-101B-9397-08002B2CF9AE}" pid="5" name="Document Type0">
    <vt:lpwstr>DPSS Branding Templates</vt:lpwstr>
  </property>
  <property fmtid="{D5CDD505-2E9C-101B-9397-08002B2CF9AE}" pid="6" name="_dlc_DocIdItemGuid">
    <vt:lpwstr>a48da5fb-2335-4a6f-8901-d4baedc5428c</vt:lpwstr>
  </property>
</Properties>
</file>