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6" r:id="rId5"/>
    <p:sldId id="257" r:id="rId6"/>
    <p:sldId id="292" r:id="rId7"/>
    <p:sldId id="261" r:id="rId8"/>
    <p:sldId id="270" r:id="rId9"/>
    <p:sldId id="307" r:id="rId10"/>
    <p:sldId id="263" r:id="rId11"/>
    <p:sldId id="304" r:id="rId12"/>
    <p:sldId id="305" r:id="rId13"/>
    <p:sldId id="264" r:id="rId14"/>
    <p:sldId id="260" r:id="rId15"/>
    <p:sldId id="285" r:id="rId16"/>
    <p:sldId id="297" r:id="rId17"/>
    <p:sldId id="300" r:id="rId18"/>
    <p:sldId id="290" r:id="rId19"/>
    <p:sldId id="301" r:id="rId20"/>
    <p:sldId id="303" r:id="rId21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Myriad Pro" panose="020B0503030403020204" charset="0"/>
      <p:regular r:id="rId30"/>
      <p:bold r:id="rId31"/>
      <p:italic r:id="rId32"/>
      <p:boldItalic r:id="rId33"/>
    </p:embeddedFont>
    <p:embeddedFont>
      <p:font typeface="Myriad Pro Black Cond" panose="020B0906030403020204" charset="0"/>
      <p:bold r:id="rId34"/>
      <p:boldItalic r:id="rId35"/>
    </p:embeddedFont>
    <p:embeddedFont>
      <p:font typeface="Myriad Pro Cond" panose="020B0506030403020204" charset="0"/>
      <p:regular r:id="rId36"/>
      <p:bold r:id="rId37"/>
      <p:italic r:id="rId38"/>
      <p:boldItalic r:id="rId39"/>
    </p:embeddedFont>
    <p:embeddedFont>
      <p:font typeface="Myriad Pro Light Cond" panose="020B0406030403020204" charset="0"/>
      <p:regular r:id="rId40"/>
      <p:bold r:id="rId41"/>
      <p:italic r:id="rId42"/>
      <p:boldItalic r:id="rId43"/>
    </p:embeddedFont>
    <p:embeddedFont>
      <p:font typeface="Myriad Pro Light SemiExt" panose="020B0405030403020204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3AE2201-6A3A-5FCF-9286-D5C9983CDDD1}" name="Malvin, Cynthia" initials="MC" userId="S::Cynthia.Malvin@hss.sbcounty.gov::b9617fbd-7715-4ef4-b470-f768a7337fb6" providerId="AD"/>
  <p188:author id="{B147382C-526F-1C39-3F65-3217556E0FD3}" name="Robles, Ruben" initials="RR" userId="S::Ruben.Robles@hss.sbcounty.gov::96b36a89-469f-4e1e-a0f2-bb32200787f1" providerId="AD"/>
  <p188:author id="{F8C49060-8926-7046-5CC8-CCEBDA1326B5}" name="Pohlman, Jennifer" initials="JP" userId="Pohlman, Jennife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73"/>
    <a:srgbClr val="CD9700"/>
    <a:srgbClr val="EAEAEA"/>
    <a:srgbClr val="F8F8F8"/>
    <a:srgbClr val="003D9E"/>
    <a:srgbClr val="255AA8"/>
    <a:srgbClr val="DE1D4C"/>
    <a:srgbClr val="FEE3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726" autoAdjust="0"/>
    <p:restoredTop sz="88774" autoAdjust="0"/>
  </p:normalViewPr>
  <p:slideViewPr>
    <p:cSldViewPr snapToGrid="0">
      <p:cViewPr varScale="1">
        <p:scale>
          <a:sx n="101" d="100"/>
          <a:sy n="101" d="100"/>
        </p:scale>
        <p:origin x="1524" y="1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203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6.fntdata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6.xml"/><Relationship Id="rId41" Type="http://schemas.openxmlformats.org/officeDocument/2006/relationships/font" Target="fonts/font1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749-464E-92B7-80DFB432DCC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749-464E-92B7-80DFB432DCC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749-464E-92B7-80DFB432DCC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749-464E-92B7-80DFB432DCC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8749-464E-92B7-80DFB432DCCE}"/>
              </c:ext>
            </c:extLst>
          </c:dPt>
          <c:dLbls>
            <c:delete val="1"/>
          </c:dLbls>
          <c:cat>
            <c:strRef>
              <c:f>Sheet1!$A$35:$A$39</c:f>
              <c:strCache>
                <c:ptCount val="5"/>
                <c:pt idx="0">
                  <c:v>Depressive Disorders</c:v>
                </c:pt>
                <c:pt idx="1">
                  <c:v>Bipolar Disorder</c:v>
                </c:pt>
                <c:pt idx="2">
                  <c:v>Psychosis </c:v>
                </c:pt>
                <c:pt idx="3">
                  <c:v>Anxiety Disorders</c:v>
                </c:pt>
                <c:pt idx="4">
                  <c:v>Other</c:v>
                </c:pt>
              </c:strCache>
            </c:strRef>
          </c:cat>
          <c:val>
            <c:numRef>
              <c:f>Sheet1!$B$35:$B$39</c:f>
              <c:numCache>
                <c:formatCode>0%</c:formatCode>
                <c:ptCount val="5"/>
                <c:pt idx="0" formatCode="0.00%">
                  <c:v>0.61</c:v>
                </c:pt>
                <c:pt idx="1">
                  <c:v>0.16</c:v>
                </c:pt>
                <c:pt idx="2" formatCode="0.00%">
                  <c:v>0.18</c:v>
                </c:pt>
                <c:pt idx="3" formatCode="0.00%">
                  <c:v>0.04</c:v>
                </c:pt>
                <c:pt idx="4" formatCode="0.0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749-464E-92B7-80DFB432DCCE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4934717099452604E-3"/>
          <c:y val="0.84652905816849433"/>
          <c:w val="0.98691275308343529"/>
          <c:h val="0.146846957270083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yriad Pro Cond" panose="020B0506030403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FY 19/20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4707126298862937E-17"/>
                  <c:y val="-2.21761754537093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22-48A9-8488-AC88023DC958}"/>
                </c:ext>
              </c:extLst>
            </c:dLbl>
            <c:dLbl>
              <c:idx val="1"/>
              <c:layout>
                <c:manualLayout>
                  <c:x val="2.6953540055666488E-3"/>
                  <c:y val="-2.95682339382792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22-48A9-8488-AC88023DC958}"/>
                </c:ext>
              </c:extLst>
            </c:dLbl>
            <c:dLbl>
              <c:idx val="2"/>
              <c:layout>
                <c:manualLayout>
                  <c:x val="4.0430310083499734E-3"/>
                  <c:y val="-1.4784116969139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22-48A9-8488-AC88023DC958}"/>
                </c:ext>
              </c:extLst>
            </c:dLbl>
            <c:dLbl>
              <c:idx val="3"/>
              <c:layout>
                <c:manualLayout>
                  <c:x val="1.3476770027832255E-3"/>
                  <c:y val="-2.58722046959943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222-48A9-8488-AC88023DC9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Sheet1!$A$3:$A$6</c:f>
              <c:strCache>
                <c:ptCount val="4"/>
                <c:pt idx="0">
                  <c:v>Goal 1 -Maintained Low or Reduced Risk of Subjective Suffering </c:v>
                </c:pt>
                <c:pt idx="1">
                  <c:v>Goal 2 - Remained in Safe Housing</c:v>
                </c:pt>
                <c:pt idx="2">
                  <c:v>Goal 3 - Stable and able to seek resources on their own</c:v>
                </c:pt>
                <c:pt idx="3">
                  <c:v>Goal 4 - Linked to PCP</c:v>
                </c:pt>
              </c:strCache>
            </c:strRef>
          </c:cat>
          <c:val>
            <c:numRef>
              <c:f>Sheet1!$B$3:$B$6</c:f>
              <c:numCache>
                <c:formatCode>0%</c:formatCode>
                <c:ptCount val="4"/>
                <c:pt idx="0">
                  <c:v>0.74</c:v>
                </c:pt>
                <c:pt idx="1">
                  <c:v>1</c:v>
                </c:pt>
                <c:pt idx="2">
                  <c:v>0.66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69-467E-AF3C-D74F4FC2C3BB}"/>
            </c:ext>
          </c:extLst>
        </c:ser>
        <c:ser>
          <c:idx val="1"/>
          <c:order val="1"/>
          <c:tx>
            <c:strRef>
              <c:f>Sheet1!$C$2</c:f>
              <c:strCache>
                <c:ptCount val="1"/>
                <c:pt idx="0">
                  <c:v>FY 20/21</c:v>
                </c:pt>
              </c:strCache>
            </c:strRef>
          </c:tx>
          <c:spPr>
            <a:solidFill>
              <a:srgbClr val="FABE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3476770027833244E-3"/>
                  <c:y val="-1.47841169691396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222-48A9-8488-AC88023DC958}"/>
                </c:ext>
              </c:extLst>
            </c:dLbl>
            <c:dLbl>
              <c:idx val="1"/>
              <c:layout>
                <c:manualLayout>
                  <c:x val="4.0430310083499734E-3"/>
                  <c:y val="-2.95682339382792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22-48A9-8488-AC88023DC958}"/>
                </c:ext>
              </c:extLst>
            </c:dLbl>
            <c:dLbl>
              <c:idx val="2"/>
              <c:layout>
                <c:manualLayout>
                  <c:x val="6.7383850139165228E-3"/>
                  <c:y val="-4.43523509074188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222-48A9-8488-AC88023DC958}"/>
                </c:ext>
              </c:extLst>
            </c:dLbl>
            <c:dLbl>
              <c:idx val="3"/>
              <c:layout>
                <c:manualLayout>
                  <c:x val="5.3907080111331987E-3"/>
                  <c:y val="-2.58722046959943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222-48A9-8488-AC88023DC9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Sheet1!$A$3:$A$6</c:f>
              <c:strCache>
                <c:ptCount val="4"/>
                <c:pt idx="0">
                  <c:v>Goal 1 -Maintained Low or Reduced Risk of Subjective Suffering </c:v>
                </c:pt>
                <c:pt idx="1">
                  <c:v>Goal 2 - Remained in Safe Housing</c:v>
                </c:pt>
                <c:pt idx="2">
                  <c:v>Goal 3 - Stable and able to seek resources on their own</c:v>
                </c:pt>
                <c:pt idx="3">
                  <c:v>Goal 4 - Linked to PCP</c:v>
                </c:pt>
              </c:strCache>
            </c:strRef>
          </c:cat>
          <c:val>
            <c:numRef>
              <c:f>Sheet1!$C$3:$C$6</c:f>
              <c:numCache>
                <c:formatCode>0%</c:formatCode>
                <c:ptCount val="4"/>
                <c:pt idx="0">
                  <c:v>0.93</c:v>
                </c:pt>
                <c:pt idx="1">
                  <c:v>1</c:v>
                </c:pt>
                <c:pt idx="2">
                  <c:v>0.57999999999999996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69-467E-AF3C-D74F4FC2C3BB}"/>
            </c:ext>
          </c:extLst>
        </c:ser>
        <c:ser>
          <c:idx val="2"/>
          <c:order val="2"/>
          <c:tx>
            <c:strRef>
              <c:f>Sheet1!$D$2</c:f>
              <c:strCache>
                <c:ptCount val="1"/>
                <c:pt idx="0">
                  <c:v>FY 21/22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2129093025049919E-2"/>
                  <c:y val="-7.39205848456977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222-48A9-8488-AC88023DC958}"/>
                </c:ext>
              </c:extLst>
            </c:dLbl>
            <c:dLbl>
              <c:idx val="1"/>
              <c:layout>
                <c:manualLayout>
                  <c:x val="1.7519801036183218E-2"/>
                  <c:y val="-3.32642631805641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22-48A9-8488-AC88023DC958}"/>
                </c:ext>
              </c:extLst>
            </c:dLbl>
            <c:dLbl>
              <c:idx val="2"/>
              <c:layout>
                <c:manualLayout>
                  <c:x val="1.2129093025049919E-2"/>
                  <c:y val="-1.84801462114245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222-48A9-8488-AC88023DC958}"/>
                </c:ext>
              </c:extLst>
            </c:dLbl>
            <c:dLbl>
              <c:idx val="3"/>
              <c:layout>
                <c:manualLayout>
                  <c:x val="9.4337390194832709E-3"/>
                  <c:y val="-1.47841169691396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222-48A9-8488-AC88023DC9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Sheet1!$A$3:$A$6</c:f>
              <c:strCache>
                <c:ptCount val="4"/>
                <c:pt idx="0">
                  <c:v>Goal 1 -Maintained Low or Reduced Risk of Subjective Suffering </c:v>
                </c:pt>
                <c:pt idx="1">
                  <c:v>Goal 2 - Remained in Safe Housing</c:v>
                </c:pt>
                <c:pt idx="2">
                  <c:v>Goal 3 - Stable and able to seek resources on their own</c:v>
                </c:pt>
                <c:pt idx="3">
                  <c:v>Goal 4 - Linked to PCP</c:v>
                </c:pt>
              </c:strCache>
            </c:strRef>
          </c:cat>
          <c:val>
            <c:numRef>
              <c:f>Sheet1!$D$3:$D$6</c:f>
              <c:numCache>
                <c:formatCode>0%</c:formatCode>
                <c:ptCount val="4"/>
                <c:pt idx="0">
                  <c:v>0.74</c:v>
                </c:pt>
                <c:pt idx="1">
                  <c:v>0.99</c:v>
                </c:pt>
                <c:pt idx="2">
                  <c:v>0.7</c:v>
                </c:pt>
                <c:pt idx="3">
                  <c:v>0.97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569-467E-AF3C-D74F4FC2C3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85522688"/>
        <c:axId val="485522032"/>
        <c:axId val="0"/>
      </c:bar3DChart>
      <c:catAx>
        <c:axId val="4855226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85522032"/>
        <c:crosses val="autoZero"/>
        <c:auto val="1"/>
        <c:lblAlgn val="ctr"/>
        <c:lblOffset val="100"/>
        <c:noMultiLvlLbl val="0"/>
      </c:catAx>
      <c:valAx>
        <c:axId val="485522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en-US"/>
          </a:p>
        </c:txPr>
        <c:crossAx val="485522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4897060701957341E-2"/>
          <c:y val="0.23700551301279965"/>
          <c:w val="0.94140499770154418"/>
          <c:h val="0.5231792495043813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Sheet1!$B$26</c:f>
              <c:strCache>
                <c:ptCount val="1"/>
                <c:pt idx="0">
                  <c:v>FY 19/20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Sheet1!$A$27:$A$30</c:f>
              <c:strCache>
                <c:ptCount val="4"/>
                <c:pt idx="0">
                  <c:v>No Hospitalization</c:v>
                </c:pt>
                <c:pt idx="1">
                  <c:v>Psychiatric Hospitalization</c:v>
                </c:pt>
                <c:pt idx="2">
                  <c:v>Medical Hospitalization</c:v>
                </c:pt>
                <c:pt idx="3">
                  <c:v>High Use ER</c:v>
                </c:pt>
              </c:strCache>
            </c:strRef>
          </c:cat>
          <c:val>
            <c:numRef>
              <c:f>Sheet1!$B$27:$B$30</c:f>
              <c:numCache>
                <c:formatCode>0%</c:formatCode>
                <c:ptCount val="4"/>
                <c:pt idx="0">
                  <c:v>0.96</c:v>
                </c:pt>
                <c:pt idx="1">
                  <c:v>0.04</c:v>
                </c:pt>
                <c:pt idx="2">
                  <c:v>0</c:v>
                </c:pt>
                <c:pt idx="3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42-4B3A-BE42-49AFF7CD4204}"/>
            </c:ext>
          </c:extLst>
        </c:ser>
        <c:ser>
          <c:idx val="1"/>
          <c:order val="1"/>
          <c:tx>
            <c:strRef>
              <c:f>Sheet1!$C$26</c:f>
              <c:strCache>
                <c:ptCount val="1"/>
                <c:pt idx="0">
                  <c:v>FY 20/21</c:v>
                </c:pt>
              </c:strCache>
            </c:strRef>
          </c:tx>
          <c:spPr>
            <a:solidFill>
              <a:srgbClr val="FABE00"/>
            </a:solidFill>
            <a:ln>
              <a:noFill/>
            </a:ln>
            <a:effectLst/>
            <a:sp3d/>
          </c:spPr>
          <c:invertIfNegative val="0"/>
          <c:cat>
            <c:strRef>
              <c:f>Sheet1!$A$27:$A$30</c:f>
              <c:strCache>
                <c:ptCount val="4"/>
                <c:pt idx="0">
                  <c:v>No Hospitalization</c:v>
                </c:pt>
                <c:pt idx="1">
                  <c:v>Psychiatric Hospitalization</c:v>
                </c:pt>
                <c:pt idx="2">
                  <c:v>Medical Hospitalization</c:v>
                </c:pt>
                <c:pt idx="3">
                  <c:v>High Use ER</c:v>
                </c:pt>
              </c:strCache>
            </c:strRef>
          </c:cat>
          <c:val>
            <c:numRef>
              <c:f>Sheet1!$C$27:$C$30</c:f>
              <c:numCache>
                <c:formatCode>0%</c:formatCode>
                <c:ptCount val="4"/>
                <c:pt idx="0">
                  <c:v>1</c:v>
                </c:pt>
                <c:pt idx="1">
                  <c:v>0</c:v>
                </c:pt>
                <c:pt idx="2">
                  <c:v>7.0000000000000007E-2</c:v>
                </c:pt>
                <c:pt idx="3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42-4B3A-BE42-49AFF7CD4204}"/>
            </c:ext>
          </c:extLst>
        </c:ser>
        <c:ser>
          <c:idx val="2"/>
          <c:order val="2"/>
          <c:tx>
            <c:strRef>
              <c:f>Sheet1!$D$26</c:f>
              <c:strCache>
                <c:ptCount val="1"/>
                <c:pt idx="0">
                  <c:v>FY 21/22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Sheet1!$A$27:$A$30</c:f>
              <c:strCache>
                <c:ptCount val="4"/>
                <c:pt idx="0">
                  <c:v>No Hospitalization</c:v>
                </c:pt>
                <c:pt idx="1">
                  <c:v>Psychiatric Hospitalization</c:v>
                </c:pt>
                <c:pt idx="2">
                  <c:v>Medical Hospitalization</c:v>
                </c:pt>
                <c:pt idx="3">
                  <c:v>High Use ER</c:v>
                </c:pt>
              </c:strCache>
            </c:strRef>
          </c:cat>
          <c:val>
            <c:numRef>
              <c:f>Sheet1!$D$27:$D$30</c:f>
              <c:numCache>
                <c:formatCode>0%</c:formatCode>
                <c:ptCount val="4"/>
                <c:pt idx="0">
                  <c:v>0.99</c:v>
                </c:pt>
                <c:pt idx="1">
                  <c:v>0.01</c:v>
                </c:pt>
                <c:pt idx="2">
                  <c:v>0.11</c:v>
                </c:pt>
                <c:pt idx="3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F42-4B3A-BE42-49AFF7CD42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89389152"/>
        <c:axId val="489388824"/>
        <c:axId val="0"/>
      </c:bar3DChart>
      <c:catAx>
        <c:axId val="4893891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89388824"/>
        <c:crosses val="autoZero"/>
        <c:auto val="1"/>
        <c:lblAlgn val="ctr"/>
        <c:lblOffset val="100"/>
        <c:noMultiLvlLbl val="0"/>
      </c:catAx>
      <c:valAx>
        <c:axId val="48938882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489389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tx1"/>
          </a:solidFill>
          <a:latin typeface="Myriad Pro" panose="020B0503030403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6908C4-DD7E-451C-920B-255C106FA765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053628-7173-4AE5-95AE-8B515FB9B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049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7C0120-C8AA-411E-A27E-FD0FECBAAEB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3AB618-1861-496E-8999-E51D7F923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06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AB618-1861-496E-8999-E51D7F92394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5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AB618-1861-496E-8999-E51D7F92394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906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AB618-1861-496E-8999-E51D7F92394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520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Total Number of clients in FY 19/20 = 104</a:t>
            </a:r>
          </a:p>
          <a:p>
            <a:r>
              <a:rPr lang="en-US" dirty="0"/>
              <a:t>Total Number of clients in FY 20/21</a:t>
            </a:r>
            <a:r>
              <a:rPr lang="en-US" baseline="0" dirty="0"/>
              <a:t> = 120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AB618-1861-496E-8999-E51D7F92394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511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Total Number of clients in FY 19/20 = 104</a:t>
            </a:r>
          </a:p>
          <a:p>
            <a:r>
              <a:rPr lang="en-US" dirty="0"/>
              <a:t>Total Number of clients in FY 20/21</a:t>
            </a:r>
            <a:r>
              <a:rPr lang="en-US" baseline="0" dirty="0"/>
              <a:t> = 120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AB618-1861-496E-8999-E51D7F92394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262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AB618-1861-496E-8999-E51D7F92394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20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7248928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48190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7248928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48190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953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753350" y="0"/>
            <a:ext cx="4438650" cy="6858000"/>
          </a:xfrm>
          <a:custGeom>
            <a:avLst/>
            <a:gdLst>
              <a:gd name="connsiteX0" fmla="*/ 0 w 4438650"/>
              <a:gd name="connsiteY0" fmla="*/ 0 h 6858000"/>
              <a:gd name="connsiteX1" fmla="*/ 4438650 w 4438650"/>
              <a:gd name="connsiteY1" fmla="*/ 0 h 6858000"/>
              <a:gd name="connsiteX2" fmla="*/ 4438650 w 4438650"/>
              <a:gd name="connsiteY2" fmla="*/ 6858000 h 6858000"/>
              <a:gd name="connsiteX3" fmla="*/ 0 w 44386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8650" h="6858000">
                <a:moveTo>
                  <a:pt x="0" y="0"/>
                </a:moveTo>
                <a:lnTo>
                  <a:pt x="4438650" y="0"/>
                </a:lnTo>
                <a:lnTo>
                  <a:pt x="443865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595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81000" y="1009650"/>
            <a:ext cx="6229350" cy="4838700"/>
          </a:xfrm>
          <a:custGeom>
            <a:avLst/>
            <a:gdLst>
              <a:gd name="connsiteX0" fmla="*/ 0 w 6229350"/>
              <a:gd name="connsiteY0" fmla="*/ 0 h 4838700"/>
              <a:gd name="connsiteX1" fmla="*/ 6229350 w 6229350"/>
              <a:gd name="connsiteY1" fmla="*/ 0 h 4838700"/>
              <a:gd name="connsiteX2" fmla="*/ 6229350 w 6229350"/>
              <a:gd name="connsiteY2" fmla="*/ 4838700 h 4838700"/>
              <a:gd name="connsiteX3" fmla="*/ 0 w 6229350"/>
              <a:gd name="connsiteY3" fmla="*/ 4838700 h 483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29350" h="4838700">
                <a:moveTo>
                  <a:pt x="0" y="0"/>
                </a:moveTo>
                <a:lnTo>
                  <a:pt x="6229350" y="0"/>
                </a:lnTo>
                <a:lnTo>
                  <a:pt x="6229350" y="4838700"/>
                </a:lnTo>
                <a:lnTo>
                  <a:pt x="0" y="48387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851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457700" y="0"/>
            <a:ext cx="7734300" cy="6858000"/>
          </a:xfrm>
          <a:custGeom>
            <a:avLst/>
            <a:gdLst>
              <a:gd name="connsiteX0" fmla="*/ 0 w 7734300"/>
              <a:gd name="connsiteY0" fmla="*/ 0 h 6858000"/>
              <a:gd name="connsiteX1" fmla="*/ 7734300 w 7734300"/>
              <a:gd name="connsiteY1" fmla="*/ 0 h 6858000"/>
              <a:gd name="connsiteX2" fmla="*/ 7734300 w 7734300"/>
              <a:gd name="connsiteY2" fmla="*/ 6858000 h 6858000"/>
              <a:gd name="connsiteX3" fmla="*/ 0 w 77343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34300" h="6858000">
                <a:moveTo>
                  <a:pt x="0" y="0"/>
                </a:moveTo>
                <a:lnTo>
                  <a:pt x="7734300" y="0"/>
                </a:lnTo>
                <a:lnTo>
                  <a:pt x="77343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08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622790" y="0"/>
            <a:ext cx="9569210" cy="6858000"/>
          </a:xfrm>
          <a:custGeom>
            <a:avLst/>
            <a:gdLst>
              <a:gd name="connsiteX0" fmla="*/ 0 w 9569210"/>
              <a:gd name="connsiteY0" fmla="*/ 0 h 6858000"/>
              <a:gd name="connsiteX1" fmla="*/ 9569210 w 9569210"/>
              <a:gd name="connsiteY1" fmla="*/ 0 h 6858000"/>
              <a:gd name="connsiteX2" fmla="*/ 9569210 w 9569210"/>
              <a:gd name="connsiteY2" fmla="*/ 6858000 h 6858000"/>
              <a:gd name="connsiteX3" fmla="*/ 4930833 w 956921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9210" h="6858000">
                <a:moveTo>
                  <a:pt x="0" y="0"/>
                </a:moveTo>
                <a:lnTo>
                  <a:pt x="9569210" y="0"/>
                </a:lnTo>
                <a:lnTo>
                  <a:pt x="9569210" y="6858000"/>
                </a:lnTo>
                <a:lnTo>
                  <a:pt x="4930833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628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950858" y="333829"/>
            <a:ext cx="5936343" cy="3788229"/>
          </a:xfrm>
          <a:custGeom>
            <a:avLst/>
            <a:gdLst>
              <a:gd name="connsiteX0" fmla="*/ 0 w 5936343"/>
              <a:gd name="connsiteY0" fmla="*/ 0 h 3788229"/>
              <a:gd name="connsiteX1" fmla="*/ 5936343 w 5936343"/>
              <a:gd name="connsiteY1" fmla="*/ 0 h 3788229"/>
              <a:gd name="connsiteX2" fmla="*/ 5936343 w 5936343"/>
              <a:gd name="connsiteY2" fmla="*/ 3788229 h 3788229"/>
              <a:gd name="connsiteX3" fmla="*/ 0 w 5936343"/>
              <a:gd name="connsiteY3" fmla="*/ 3788229 h 378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6343" h="3788229">
                <a:moveTo>
                  <a:pt x="0" y="0"/>
                </a:moveTo>
                <a:lnTo>
                  <a:pt x="5936343" y="0"/>
                </a:lnTo>
                <a:lnTo>
                  <a:pt x="5936343" y="3788229"/>
                </a:lnTo>
                <a:lnTo>
                  <a:pt x="0" y="37882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883181" y="2090057"/>
            <a:ext cx="4723790" cy="3120572"/>
          </a:xfrm>
          <a:custGeom>
            <a:avLst/>
            <a:gdLst>
              <a:gd name="connsiteX0" fmla="*/ 0 w 4723790"/>
              <a:gd name="connsiteY0" fmla="*/ 0 h 3120572"/>
              <a:gd name="connsiteX1" fmla="*/ 4723790 w 4723790"/>
              <a:gd name="connsiteY1" fmla="*/ 0 h 3120572"/>
              <a:gd name="connsiteX2" fmla="*/ 4723790 w 4723790"/>
              <a:gd name="connsiteY2" fmla="*/ 3120572 h 3120572"/>
              <a:gd name="connsiteX3" fmla="*/ 0 w 4723790"/>
              <a:gd name="connsiteY3" fmla="*/ 3120572 h 3120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3790" h="3120572">
                <a:moveTo>
                  <a:pt x="0" y="0"/>
                </a:moveTo>
                <a:lnTo>
                  <a:pt x="4723790" y="0"/>
                </a:lnTo>
                <a:lnTo>
                  <a:pt x="4723790" y="3120572"/>
                </a:lnTo>
                <a:lnTo>
                  <a:pt x="0" y="31205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176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5442857"/>
          </a:xfrm>
          <a:custGeom>
            <a:avLst/>
            <a:gdLst>
              <a:gd name="connsiteX0" fmla="*/ 0 w 12192000"/>
              <a:gd name="connsiteY0" fmla="*/ 0 h 5442857"/>
              <a:gd name="connsiteX1" fmla="*/ 12192000 w 12192000"/>
              <a:gd name="connsiteY1" fmla="*/ 0 h 5442857"/>
              <a:gd name="connsiteX2" fmla="*/ 12192000 w 12192000"/>
              <a:gd name="connsiteY2" fmla="*/ 4267199 h 5442857"/>
              <a:gd name="connsiteX3" fmla="*/ 0 w 12192000"/>
              <a:gd name="connsiteY3" fmla="*/ 5442857 h 544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442857">
                <a:moveTo>
                  <a:pt x="0" y="0"/>
                </a:moveTo>
                <a:lnTo>
                  <a:pt x="12192000" y="0"/>
                </a:lnTo>
                <a:lnTo>
                  <a:pt x="12192000" y="4267199"/>
                </a:lnTo>
                <a:lnTo>
                  <a:pt x="0" y="54428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46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149601" y="754742"/>
            <a:ext cx="3014133" cy="3309258"/>
          </a:xfrm>
          <a:custGeom>
            <a:avLst/>
            <a:gdLst>
              <a:gd name="connsiteX0" fmla="*/ 0 w 3014133"/>
              <a:gd name="connsiteY0" fmla="*/ 0 h 3309258"/>
              <a:gd name="connsiteX1" fmla="*/ 3014133 w 3014133"/>
              <a:gd name="connsiteY1" fmla="*/ 0 h 3309258"/>
              <a:gd name="connsiteX2" fmla="*/ 3014133 w 3014133"/>
              <a:gd name="connsiteY2" fmla="*/ 3309258 h 3309258"/>
              <a:gd name="connsiteX3" fmla="*/ 0 w 3014133"/>
              <a:gd name="connsiteY3" fmla="*/ 3309258 h 3309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4133" h="3309258">
                <a:moveTo>
                  <a:pt x="0" y="0"/>
                </a:moveTo>
                <a:lnTo>
                  <a:pt x="3014133" y="0"/>
                </a:lnTo>
                <a:lnTo>
                  <a:pt x="3014133" y="3309258"/>
                </a:lnTo>
                <a:lnTo>
                  <a:pt x="0" y="330925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163735" y="754742"/>
            <a:ext cx="3014133" cy="3309258"/>
          </a:xfrm>
          <a:custGeom>
            <a:avLst/>
            <a:gdLst>
              <a:gd name="connsiteX0" fmla="*/ 0 w 3014133"/>
              <a:gd name="connsiteY0" fmla="*/ 0 h 3309258"/>
              <a:gd name="connsiteX1" fmla="*/ 3014133 w 3014133"/>
              <a:gd name="connsiteY1" fmla="*/ 0 h 3309258"/>
              <a:gd name="connsiteX2" fmla="*/ 3014133 w 3014133"/>
              <a:gd name="connsiteY2" fmla="*/ 3309258 h 3309258"/>
              <a:gd name="connsiteX3" fmla="*/ 0 w 3014133"/>
              <a:gd name="connsiteY3" fmla="*/ 3309258 h 3309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4133" h="3309258">
                <a:moveTo>
                  <a:pt x="0" y="0"/>
                </a:moveTo>
                <a:lnTo>
                  <a:pt x="3014133" y="0"/>
                </a:lnTo>
                <a:lnTo>
                  <a:pt x="3014133" y="3309258"/>
                </a:lnTo>
                <a:lnTo>
                  <a:pt x="0" y="330925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9177868" y="754742"/>
            <a:ext cx="3014133" cy="3309258"/>
          </a:xfrm>
          <a:custGeom>
            <a:avLst/>
            <a:gdLst>
              <a:gd name="connsiteX0" fmla="*/ 0 w 3014133"/>
              <a:gd name="connsiteY0" fmla="*/ 0 h 3309258"/>
              <a:gd name="connsiteX1" fmla="*/ 3014133 w 3014133"/>
              <a:gd name="connsiteY1" fmla="*/ 0 h 3309258"/>
              <a:gd name="connsiteX2" fmla="*/ 3014133 w 3014133"/>
              <a:gd name="connsiteY2" fmla="*/ 3309258 h 3309258"/>
              <a:gd name="connsiteX3" fmla="*/ 0 w 3014133"/>
              <a:gd name="connsiteY3" fmla="*/ 3309258 h 3309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4133" h="3309258">
                <a:moveTo>
                  <a:pt x="0" y="0"/>
                </a:moveTo>
                <a:lnTo>
                  <a:pt x="3014133" y="0"/>
                </a:lnTo>
                <a:lnTo>
                  <a:pt x="3014133" y="3309258"/>
                </a:lnTo>
                <a:lnTo>
                  <a:pt x="0" y="330925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974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2293255" y="342899"/>
            <a:ext cx="4626429" cy="2966318"/>
          </a:xfrm>
          <a:custGeom>
            <a:avLst/>
            <a:gdLst>
              <a:gd name="connsiteX0" fmla="*/ 0 w 4626429"/>
              <a:gd name="connsiteY0" fmla="*/ 0 h 2966318"/>
              <a:gd name="connsiteX1" fmla="*/ 4626429 w 4626429"/>
              <a:gd name="connsiteY1" fmla="*/ 0 h 2966318"/>
              <a:gd name="connsiteX2" fmla="*/ 4626429 w 4626429"/>
              <a:gd name="connsiteY2" fmla="*/ 2966318 h 2966318"/>
              <a:gd name="connsiteX3" fmla="*/ 0 w 4626429"/>
              <a:gd name="connsiteY3" fmla="*/ 2966318 h 296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6429" h="2966318">
                <a:moveTo>
                  <a:pt x="0" y="0"/>
                </a:moveTo>
                <a:lnTo>
                  <a:pt x="4626429" y="0"/>
                </a:lnTo>
                <a:lnTo>
                  <a:pt x="4626429" y="2966318"/>
                </a:lnTo>
                <a:lnTo>
                  <a:pt x="0" y="29663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7242628" y="342899"/>
            <a:ext cx="4626429" cy="2966318"/>
          </a:xfrm>
          <a:custGeom>
            <a:avLst/>
            <a:gdLst>
              <a:gd name="connsiteX0" fmla="*/ 0 w 4626429"/>
              <a:gd name="connsiteY0" fmla="*/ 0 h 2966318"/>
              <a:gd name="connsiteX1" fmla="*/ 4626429 w 4626429"/>
              <a:gd name="connsiteY1" fmla="*/ 0 h 2966318"/>
              <a:gd name="connsiteX2" fmla="*/ 4626429 w 4626429"/>
              <a:gd name="connsiteY2" fmla="*/ 2966318 h 2966318"/>
              <a:gd name="connsiteX3" fmla="*/ 0 w 4626429"/>
              <a:gd name="connsiteY3" fmla="*/ 2966318 h 296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6429" h="2966318">
                <a:moveTo>
                  <a:pt x="0" y="0"/>
                </a:moveTo>
                <a:lnTo>
                  <a:pt x="4626429" y="0"/>
                </a:lnTo>
                <a:lnTo>
                  <a:pt x="4626429" y="2966318"/>
                </a:lnTo>
                <a:lnTo>
                  <a:pt x="0" y="29663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7242627" y="3565110"/>
            <a:ext cx="4626429" cy="2966318"/>
          </a:xfrm>
          <a:custGeom>
            <a:avLst/>
            <a:gdLst>
              <a:gd name="connsiteX0" fmla="*/ 0 w 4626429"/>
              <a:gd name="connsiteY0" fmla="*/ 0 h 2966318"/>
              <a:gd name="connsiteX1" fmla="*/ 4626429 w 4626429"/>
              <a:gd name="connsiteY1" fmla="*/ 0 h 2966318"/>
              <a:gd name="connsiteX2" fmla="*/ 4626429 w 4626429"/>
              <a:gd name="connsiteY2" fmla="*/ 2966318 h 2966318"/>
              <a:gd name="connsiteX3" fmla="*/ 0 w 4626429"/>
              <a:gd name="connsiteY3" fmla="*/ 2966318 h 296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6429" h="2966318">
                <a:moveTo>
                  <a:pt x="0" y="0"/>
                </a:moveTo>
                <a:lnTo>
                  <a:pt x="4626429" y="0"/>
                </a:lnTo>
                <a:lnTo>
                  <a:pt x="4626429" y="2966318"/>
                </a:lnTo>
                <a:lnTo>
                  <a:pt x="0" y="29663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011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2590800"/>
            <a:ext cx="5779770" cy="4267200"/>
          </a:xfrm>
          <a:custGeom>
            <a:avLst/>
            <a:gdLst>
              <a:gd name="connsiteX0" fmla="*/ 0 w 5779770"/>
              <a:gd name="connsiteY0" fmla="*/ 0 h 4267200"/>
              <a:gd name="connsiteX1" fmla="*/ 5779770 w 5779770"/>
              <a:gd name="connsiteY1" fmla="*/ 0 h 4267200"/>
              <a:gd name="connsiteX2" fmla="*/ 4712970 w 5779770"/>
              <a:gd name="connsiteY2" fmla="*/ 4267200 h 4267200"/>
              <a:gd name="connsiteX3" fmla="*/ 0 w 5779770"/>
              <a:gd name="connsiteY3" fmla="*/ 4267200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9770" h="4267200">
                <a:moveTo>
                  <a:pt x="0" y="0"/>
                </a:moveTo>
                <a:lnTo>
                  <a:pt x="5779770" y="0"/>
                </a:lnTo>
                <a:lnTo>
                  <a:pt x="4712970" y="4267200"/>
                </a:lnTo>
                <a:lnTo>
                  <a:pt x="0" y="4267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122672" y="0"/>
            <a:ext cx="6069329" cy="4229100"/>
          </a:xfrm>
          <a:custGeom>
            <a:avLst/>
            <a:gdLst>
              <a:gd name="connsiteX0" fmla="*/ 1057275 w 6069329"/>
              <a:gd name="connsiteY0" fmla="*/ 0 h 4229100"/>
              <a:gd name="connsiteX1" fmla="*/ 6069329 w 6069329"/>
              <a:gd name="connsiteY1" fmla="*/ 0 h 4229100"/>
              <a:gd name="connsiteX2" fmla="*/ 6069329 w 6069329"/>
              <a:gd name="connsiteY2" fmla="*/ 3924304 h 4229100"/>
              <a:gd name="connsiteX3" fmla="*/ 5993130 w 6069329"/>
              <a:gd name="connsiteY3" fmla="*/ 4229100 h 4229100"/>
              <a:gd name="connsiteX4" fmla="*/ 0 w 6069329"/>
              <a:gd name="connsiteY4" fmla="*/ 4229100 h 422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9329" h="4229100">
                <a:moveTo>
                  <a:pt x="1057275" y="0"/>
                </a:moveTo>
                <a:lnTo>
                  <a:pt x="6069329" y="0"/>
                </a:lnTo>
                <a:lnTo>
                  <a:pt x="6069329" y="3924304"/>
                </a:lnTo>
                <a:lnTo>
                  <a:pt x="5993130" y="4229100"/>
                </a:lnTo>
                <a:lnTo>
                  <a:pt x="0" y="42291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9399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371899" cy="5986362"/>
          </a:xfrm>
          <a:custGeom>
            <a:avLst/>
            <a:gdLst>
              <a:gd name="connsiteX0" fmla="*/ 1 w 7371899"/>
              <a:gd name="connsiteY0" fmla="*/ 0 h 5986362"/>
              <a:gd name="connsiteX1" fmla="*/ 3813710 w 7371899"/>
              <a:gd name="connsiteY1" fmla="*/ 1 h 5986362"/>
              <a:gd name="connsiteX2" fmla="*/ 7371899 w 7371899"/>
              <a:gd name="connsiteY2" fmla="*/ 3307337 h 5986362"/>
              <a:gd name="connsiteX3" fmla="*/ 4881746 w 7371899"/>
              <a:gd name="connsiteY3" fmla="*/ 5986362 h 5986362"/>
              <a:gd name="connsiteX4" fmla="*/ 0 w 7371899"/>
              <a:gd name="connsiteY4" fmla="*/ 1448779 h 598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71899" h="5986362">
                <a:moveTo>
                  <a:pt x="1" y="0"/>
                </a:moveTo>
                <a:lnTo>
                  <a:pt x="3813710" y="1"/>
                </a:lnTo>
                <a:lnTo>
                  <a:pt x="7371899" y="3307337"/>
                </a:lnTo>
                <a:lnTo>
                  <a:pt x="4881746" y="5986362"/>
                </a:lnTo>
                <a:lnTo>
                  <a:pt x="0" y="144877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7144201" y="0"/>
            <a:ext cx="5047801" cy="6858000"/>
          </a:xfrm>
          <a:custGeom>
            <a:avLst/>
            <a:gdLst>
              <a:gd name="connsiteX0" fmla="*/ 2490153 w 5047801"/>
              <a:gd name="connsiteY0" fmla="*/ 0 h 6858000"/>
              <a:gd name="connsiteX1" fmla="*/ 5047801 w 5047801"/>
              <a:gd name="connsiteY1" fmla="*/ 2377334 h 6858000"/>
              <a:gd name="connsiteX2" fmla="*/ 5047801 w 5047801"/>
              <a:gd name="connsiteY2" fmla="*/ 6858000 h 6858000"/>
              <a:gd name="connsiteX3" fmla="*/ 4495937 w 5047801"/>
              <a:gd name="connsiteY3" fmla="*/ 6858000 h 6858000"/>
              <a:gd name="connsiteX4" fmla="*/ 0 w 5047801"/>
              <a:gd name="connsiteY4" fmla="*/ 26790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7801" h="6858000">
                <a:moveTo>
                  <a:pt x="2490153" y="0"/>
                </a:moveTo>
                <a:lnTo>
                  <a:pt x="5047801" y="2377334"/>
                </a:lnTo>
                <a:lnTo>
                  <a:pt x="5047801" y="6858000"/>
                </a:lnTo>
                <a:lnTo>
                  <a:pt x="4495937" y="6858000"/>
                </a:lnTo>
                <a:lnTo>
                  <a:pt x="0" y="26790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730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081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304800" y="0"/>
            <a:ext cx="6858000" cy="6515100"/>
          </a:xfrm>
          <a:custGeom>
            <a:avLst/>
            <a:gdLst>
              <a:gd name="connsiteX0" fmla="*/ 0 w 6858000"/>
              <a:gd name="connsiteY0" fmla="*/ 0 h 6515100"/>
              <a:gd name="connsiteX1" fmla="*/ 6858000 w 6858000"/>
              <a:gd name="connsiteY1" fmla="*/ 6515100 h 6515100"/>
              <a:gd name="connsiteX2" fmla="*/ 0 w 6858000"/>
              <a:gd name="connsiteY2" fmla="*/ 6515100 h 651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58000" h="6515100">
                <a:moveTo>
                  <a:pt x="0" y="0"/>
                </a:moveTo>
                <a:lnTo>
                  <a:pt x="6858000" y="6515100"/>
                </a:lnTo>
                <a:lnTo>
                  <a:pt x="0" y="65151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95300" y="231458"/>
            <a:ext cx="5562600" cy="2641917"/>
          </a:xfrm>
          <a:custGeom>
            <a:avLst/>
            <a:gdLst>
              <a:gd name="connsiteX0" fmla="*/ 0 w 5562600"/>
              <a:gd name="connsiteY0" fmla="*/ 0 h 2641917"/>
              <a:gd name="connsiteX1" fmla="*/ 5562600 w 5562600"/>
              <a:gd name="connsiteY1" fmla="*/ 0 h 2641917"/>
              <a:gd name="connsiteX2" fmla="*/ 2781635 w 5562600"/>
              <a:gd name="connsiteY2" fmla="*/ 2641917 h 2641917"/>
              <a:gd name="connsiteX3" fmla="*/ 2780965 w 5562600"/>
              <a:gd name="connsiteY3" fmla="*/ 2641917 h 2641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2600" h="2641917">
                <a:moveTo>
                  <a:pt x="0" y="0"/>
                </a:moveTo>
                <a:lnTo>
                  <a:pt x="5562600" y="0"/>
                </a:lnTo>
                <a:lnTo>
                  <a:pt x="2781635" y="2641917"/>
                </a:lnTo>
                <a:lnTo>
                  <a:pt x="2780965" y="264191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03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626100" y="0"/>
            <a:ext cx="6565900" cy="6858000"/>
          </a:xfrm>
          <a:custGeom>
            <a:avLst/>
            <a:gdLst>
              <a:gd name="connsiteX0" fmla="*/ 0 w 6565900"/>
              <a:gd name="connsiteY0" fmla="*/ 0 h 6858000"/>
              <a:gd name="connsiteX1" fmla="*/ 6565900 w 6565900"/>
              <a:gd name="connsiteY1" fmla="*/ 0 h 6858000"/>
              <a:gd name="connsiteX2" fmla="*/ 6565900 w 6565900"/>
              <a:gd name="connsiteY2" fmla="*/ 6858000 h 6858000"/>
              <a:gd name="connsiteX3" fmla="*/ 850900 w 65659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5900" h="6858000">
                <a:moveTo>
                  <a:pt x="0" y="0"/>
                </a:moveTo>
                <a:lnTo>
                  <a:pt x="6565900" y="0"/>
                </a:lnTo>
                <a:lnTo>
                  <a:pt x="6565900" y="6858000"/>
                </a:lnTo>
                <a:lnTo>
                  <a:pt x="85090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044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10191"/>
            <a:ext cx="5981700" cy="6247810"/>
          </a:xfrm>
          <a:custGeom>
            <a:avLst/>
            <a:gdLst>
              <a:gd name="connsiteX0" fmla="*/ 0 w 5981700"/>
              <a:gd name="connsiteY0" fmla="*/ 0 h 6247810"/>
              <a:gd name="connsiteX1" fmla="*/ 5981700 w 5981700"/>
              <a:gd name="connsiteY1" fmla="*/ 0 h 6247810"/>
              <a:gd name="connsiteX2" fmla="*/ 5206509 w 5981700"/>
              <a:gd name="connsiteY2" fmla="*/ 6247810 h 6247810"/>
              <a:gd name="connsiteX3" fmla="*/ 0 w 5981700"/>
              <a:gd name="connsiteY3" fmla="*/ 6247810 h 6247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1700" h="6247810">
                <a:moveTo>
                  <a:pt x="0" y="0"/>
                </a:moveTo>
                <a:lnTo>
                  <a:pt x="5981700" y="0"/>
                </a:lnTo>
                <a:lnTo>
                  <a:pt x="5206509" y="6247810"/>
                </a:lnTo>
                <a:lnTo>
                  <a:pt x="0" y="62478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081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715000" y="-1"/>
            <a:ext cx="6477000" cy="4776950"/>
          </a:xfrm>
          <a:custGeom>
            <a:avLst/>
            <a:gdLst>
              <a:gd name="connsiteX0" fmla="*/ 327463 w 6477000"/>
              <a:gd name="connsiteY0" fmla="*/ 0 h 4776950"/>
              <a:gd name="connsiteX1" fmla="*/ 6477000 w 6477000"/>
              <a:gd name="connsiteY1" fmla="*/ 0 h 4776950"/>
              <a:gd name="connsiteX2" fmla="*/ 6477000 w 6477000"/>
              <a:gd name="connsiteY2" fmla="*/ 4776950 h 4776950"/>
              <a:gd name="connsiteX3" fmla="*/ 2061013 w 6477000"/>
              <a:gd name="connsiteY3" fmla="*/ 4776950 h 4776950"/>
              <a:gd name="connsiteX4" fmla="*/ 0 w 6477000"/>
              <a:gd name="connsiteY4" fmla="*/ 654926 h 477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7000" h="4776950">
                <a:moveTo>
                  <a:pt x="327463" y="0"/>
                </a:moveTo>
                <a:lnTo>
                  <a:pt x="6477000" y="0"/>
                </a:lnTo>
                <a:lnTo>
                  <a:pt x="6477000" y="4776950"/>
                </a:lnTo>
                <a:lnTo>
                  <a:pt x="2061013" y="4776950"/>
                </a:lnTo>
                <a:lnTo>
                  <a:pt x="0" y="6549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274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0356576" cy="5676899"/>
          </a:xfrm>
          <a:custGeom>
            <a:avLst/>
            <a:gdLst>
              <a:gd name="connsiteX0" fmla="*/ 0 w 10356576"/>
              <a:gd name="connsiteY0" fmla="*/ 0 h 5676899"/>
              <a:gd name="connsiteX1" fmla="*/ 10356576 w 10356576"/>
              <a:gd name="connsiteY1" fmla="*/ 0 h 5676899"/>
              <a:gd name="connsiteX2" fmla="*/ 1909840 w 10356576"/>
              <a:gd name="connsiteY2" fmla="*/ 5676899 h 5676899"/>
              <a:gd name="connsiteX3" fmla="*/ 0 w 10356576"/>
              <a:gd name="connsiteY3" fmla="*/ 3781824 h 567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56576" h="5676899">
                <a:moveTo>
                  <a:pt x="0" y="0"/>
                </a:moveTo>
                <a:lnTo>
                  <a:pt x="10356576" y="0"/>
                </a:lnTo>
                <a:lnTo>
                  <a:pt x="1909840" y="5676899"/>
                </a:lnTo>
                <a:lnTo>
                  <a:pt x="0" y="37818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681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12192000 w 12192000"/>
              <a:gd name="connsiteY1" fmla="*/ 6858000 h 6858000"/>
              <a:gd name="connsiteX2" fmla="*/ 0 w 12192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9034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171956" y="0"/>
            <a:ext cx="6232305" cy="4743452"/>
          </a:xfrm>
          <a:custGeom>
            <a:avLst/>
            <a:gdLst>
              <a:gd name="connsiteX0" fmla="*/ 0 w 6232305"/>
              <a:gd name="connsiteY0" fmla="*/ 0 h 4743452"/>
              <a:gd name="connsiteX1" fmla="*/ 6232305 w 6232305"/>
              <a:gd name="connsiteY1" fmla="*/ 0 h 4743452"/>
              <a:gd name="connsiteX2" fmla="*/ 6232305 w 6232305"/>
              <a:gd name="connsiteY2" fmla="*/ 3185375 h 4743452"/>
              <a:gd name="connsiteX3" fmla="*/ 3116153 w 6232305"/>
              <a:gd name="connsiteY3" fmla="*/ 4743452 h 4743452"/>
              <a:gd name="connsiteX4" fmla="*/ 0 w 6232305"/>
              <a:gd name="connsiteY4" fmla="*/ 3185375 h 4743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2305" h="4743452">
                <a:moveTo>
                  <a:pt x="0" y="0"/>
                </a:moveTo>
                <a:lnTo>
                  <a:pt x="6232305" y="0"/>
                </a:lnTo>
                <a:lnTo>
                  <a:pt x="6232305" y="3185375"/>
                </a:lnTo>
                <a:lnTo>
                  <a:pt x="3116153" y="4743452"/>
                </a:lnTo>
                <a:lnTo>
                  <a:pt x="0" y="31853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7400929" y="3343274"/>
            <a:ext cx="4791071" cy="3514726"/>
          </a:xfrm>
          <a:custGeom>
            <a:avLst/>
            <a:gdLst>
              <a:gd name="connsiteX0" fmla="*/ 3116153 w 4791071"/>
              <a:gd name="connsiteY0" fmla="*/ 0 h 3514726"/>
              <a:gd name="connsiteX1" fmla="*/ 4791071 w 4791071"/>
              <a:gd name="connsiteY1" fmla="*/ 837460 h 3514726"/>
              <a:gd name="connsiteX2" fmla="*/ 4791071 w 4791071"/>
              <a:gd name="connsiteY2" fmla="*/ 3514726 h 3514726"/>
              <a:gd name="connsiteX3" fmla="*/ 0 w 4791071"/>
              <a:gd name="connsiteY3" fmla="*/ 3514726 h 3514726"/>
              <a:gd name="connsiteX4" fmla="*/ 0 w 4791071"/>
              <a:gd name="connsiteY4" fmla="*/ 1558077 h 351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1071" h="3514726">
                <a:moveTo>
                  <a:pt x="3116153" y="0"/>
                </a:moveTo>
                <a:lnTo>
                  <a:pt x="4791071" y="837460"/>
                </a:lnTo>
                <a:lnTo>
                  <a:pt x="4791071" y="3514726"/>
                </a:lnTo>
                <a:lnTo>
                  <a:pt x="0" y="3514726"/>
                </a:lnTo>
                <a:lnTo>
                  <a:pt x="0" y="15580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0280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887468" y="1674547"/>
            <a:ext cx="2985753" cy="2990226"/>
          </a:xfrm>
          <a:custGeom>
            <a:avLst/>
            <a:gdLst>
              <a:gd name="connsiteX0" fmla="*/ 1885711 w 2985753"/>
              <a:gd name="connsiteY0" fmla="*/ 0 h 2990226"/>
              <a:gd name="connsiteX1" fmla="*/ 2985753 w 2985753"/>
              <a:gd name="connsiteY1" fmla="*/ 1896364 h 2990226"/>
              <a:gd name="connsiteX2" fmla="*/ 1100042 w 2985753"/>
              <a:gd name="connsiteY2" fmla="*/ 2990226 h 2990226"/>
              <a:gd name="connsiteX3" fmla="*/ 0 w 2985753"/>
              <a:gd name="connsiteY3" fmla="*/ 1093861 h 2990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5753" h="2990226">
                <a:moveTo>
                  <a:pt x="1885711" y="0"/>
                </a:moveTo>
                <a:lnTo>
                  <a:pt x="2985753" y="1896364"/>
                </a:lnTo>
                <a:lnTo>
                  <a:pt x="1100042" y="2990226"/>
                </a:lnTo>
                <a:lnTo>
                  <a:pt x="0" y="10938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4603125" y="1674547"/>
            <a:ext cx="2985753" cy="2990226"/>
          </a:xfrm>
          <a:custGeom>
            <a:avLst/>
            <a:gdLst>
              <a:gd name="connsiteX0" fmla="*/ 1885711 w 2985753"/>
              <a:gd name="connsiteY0" fmla="*/ 0 h 2990226"/>
              <a:gd name="connsiteX1" fmla="*/ 2985753 w 2985753"/>
              <a:gd name="connsiteY1" fmla="*/ 1896364 h 2990226"/>
              <a:gd name="connsiteX2" fmla="*/ 1100042 w 2985753"/>
              <a:gd name="connsiteY2" fmla="*/ 2990226 h 2990226"/>
              <a:gd name="connsiteX3" fmla="*/ 0 w 2985753"/>
              <a:gd name="connsiteY3" fmla="*/ 1093861 h 2990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5753" h="2990226">
                <a:moveTo>
                  <a:pt x="1885711" y="0"/>
                </a:moveTo>
                <a:lnTo>
                  <a:pt x="2985753" y="1896364"/>
                </a:lnTo>
                <a:lnTo>
                  <a:pt x="1100042" y="2990226"/>
                </a:lnTo>
                <a:lnTo>
                  <a:pt x="0" y="10938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8318782" y="1674547"/>
            <a:ext cx="2985753" cy="2990226"/>
          </a:xfrm>
          <a:custGeom>
            <a:avLst/>
            <a:gdLst>
              <a:gd name="connsiteX0" fmla="*/ 1885711 w 2985753"/>
              <a:gd name="connsiteY0" fmla="*/ 0 h 2990226"/>
              <a:gd name="connsiteX1" fmla="*/ 2985753 w 2985753"/>
              <a:gd name="connsiteY1" fmla="*/ 1896364 h 2990226"/>
              <a:gd name="connsiteX2" fmla="*/ 1100042 w 2985753"/>
              <a:gd name="connsiteY2" fmla="*/ 2990226 h 2990226"/>
              <a:gd name="connsiteX3" fmla="*/ 0 w 2985753"/>
              <a:gd name="connsiteY3" fmla="*/ 1093861 h 2990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5753" h="2990226">
                <a:moveTo>
                  <a:pt x="1885711" y="0"/>
                </a:moveTo>
                <a:lnTo>
                  <a:pt x="2985753" y="1896364"/>
                </a:lnTo>
                <a:lnTo>
                  <a:pt x="1100042" y="2990226"/>
                </a:lnTo>
                <a:lnTo>
                  <a:pt x="0" y="10938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407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7448550" cy="3255413"/>
          </a:xfrm>
          <a:custGeom>
            <a:avLst/>
            <a:gdLst>
              <a:gd name="connsiteX0" fmla="*/ 0 w 7448550"/>
              <a:gd name="connsiteY0" fmla="*/ 0 h 3255413"/>
              <a:gd name="connsiteX1" fmla="*/ 7448550 w 7448550"/>
              <a:gd name="connsiteY1" fmla="*/ 0 h 3255413"/>
              <a:gd name="connsiteX2" fmla="*/ 6634697 w 7448550"/>
              <a:gd name="connsiteY2" fmla="*/ 3255413 h 3255413"/>
              <a:gd name="connsiteX3" fmla="*/ 0 w 7448550"/>
              <a:gd name="connsiteY3" fmla="*/ 3255413 h 325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8550" h="3255413">
                <a:moveTo>
                  <a:pt x="0" y="0"/>
                </a:moveTo>
                <a:lnTo>
                  <a:pt x="7448550" y="0"/>
                </a:lnTo>
                <a:lnTo>
                  <a:pt x="6634697" y="3255413"/>
                </a:lnTo>
                <a:lnTo>
                  <a:pt x="0" y="32554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3255413"/>
            <a:ext cx="6634697" cy="3602587"/>
          </a:xfrm>
          <a:custGeom>
            <a:avLst/>
            <a:gdLst>
              <a:gd name="connsiteX0" fmla="*/ 0 w 6634697"/>
              <a:gd name="connsiteY0" fmla="*/ 0 h 3602587"/>
              <a:gd name="connsiteX1" fmla="*/ 6634697 w 6634697"/>
              <a:gd name="connsiteY1" fmla="*/ 0 h 3602587"/>
              <a:gd name="connsiteX2" fmla="*/ 5734050 w 6634697"/>
              <a:gd name="connsiteY2" fmla="*/ 3602587 h 3602587"/>
              <a:gd name="connsiteX3" fmla="*/ 0 w 6634697"/>
              <a:gd name="connsiteY3" fmla="*/ 3602587 h 3602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34697" h="3602587">
                <a:moveTo>
                  <a:pt x="0" y="0"/>
                </a:moveTo>
                <a:lnTo>
                  <a:pt x="6634697" y="0"/>
                </a:lnTo>
                <a:lnTo>
                  <a:pt x="5734050" y="3602587"/>
                </a:lnTo>
                <a:lnTo>
                  <a:pt x="0" y="36025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1998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664202" y="452613"/>
            <a:ext cx="1625602" cy="1775383"/>
          </a:xfrm>
          <a:custGeom>
            <a:avLst/>
            <a:gdLst>
              <a:gd name="connsiteX0" fmla="*/ 812801 w 1625602"/>
              <a:gd name="connsiteY0" fmla="*/ 0 h 1775383"/>
              <a:gd name="connsiteX1" fmla="*/ 1625602 w 1625602"/>
              <a:gd name="connsiteY1" fmla="*/ 406400 h 1775383"/>
              <a:gd name="connsiteX2" fmla="*/ 1625602 w 1625602"/>
              <a:gd name="connsiteY2" fmla="*/ 1368982 h 1775383"/>
              <a:gd name="connsiteX3" fmla="*/ 812801 w 1625602"/>
              <a:gd name="connsiteY3" fmla="*/ 1775383 h 1775383"/>
              <a:gd name="connsiteX4" fmla="*/ 0 w 1625602"/>
              <a:gd name="connsiteY4" fmla="*/ 1368982 h 1775383"/>
              <a:gd name="connsiteX5" fmla="*/ 0 w 1625602"/>
              <a:gd name="connsiteY5" fmla="*/ 406400 h 177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5602" h="1775383">
                <a:moveTo>
                  <a:pt x="812801" y="0"/>
                </a:moveTo>
                <a:lnTo>
                  <a:pt x="1625602" y="406400"/>
                </a:lnTo>
                <a:lnTo>
                  <a:pt x="1625602" y="1368982"/>
                </a:lnTo>
                <a:lnTo>
                  <a:pt x="812801" y="1775383"/>
                </a:lnTo>
                <a:lnTo>
                  <a:pt x="0" y="1368982"/>
                </a:lnTo>
                <a:lnTo>
                  <a:pt x="0" y="4064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5664202" y="2563902"/>
            <a:ext cx="1625603" cy="1775384"/>
          </a:xfrm>
          <a:custGeom>
            <a:avLst/>
            <a:gdLst>
              <a:gd name="connsiteX0" fmla="*/ 812802 w 1625603"/>
              <a:gd name="connsiteY0" fmla="*/ 0 h 1775384"/>
              <a:gd name="connsiteX1" fmla="*/ 1625603 w 1625603"/>
              <a:gd name="connsiteY1" fmla="*/ 406401 h 1775384"/>
              <a:gd name="connsiteX2" fmla="*/ 1625603 w 1625603"/>
              <a:gd name="connsiteY2" fmla="*/ 1368983 h 1775384"/>
              <a:gd name="connsiteX3" fmla="*/ 812802 w 1625603"/>
              <a:gd name="connsiteY3" fmla="*/ 1775384 h 1775384"/>
              <a:gd name="connsiteX4" fmla="*/ 0 w 1625603"/>
              <a:gd name="connsiteY4" fmla="*/ 1368983 h 1775384"/>
              <a:gd name="connsiteX5" fmla="*/ 0 w 1625603"/>
              <a:gd name="connsiteY5" fmla="*/ 406401 h 1775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5603" h="1775384">
                <a:moveTo>
                  <a:pt x="812802" y="0"/>
                </a:moveTo>
                <a:lnTo>
                  <a:pt x="1625603" y="406401"/>
                </a:lnTo>
                <a:lnTo>
                  <a:pt x="1625603" y="1368983"/>
                </a:lnTo>
                <a:lnTo>
                  <a:pt x="812802" y="1775384"/>
                </a:lnTo>
                <a:lnTo>
                  <a:pt x="0" y="1368983"/>
                </a:lnTo>
                <a:lnTo>
                  <a:pt x="0" y="4064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5664202" y="4675192"/>
            <a:ext cx="1625603" cy="1775384"/>
          </a:xfrm>
          <a:custGeom>
            <a:avLst/>
            <a:gdLst>
              <a:gd name="connsiteX0" fmla="*/ 812802 w 1625603"/>
              <a:gd name="connsiteY0" fmla="*/ 0 h 1775384"/>
              <a:gd name="connsiteX1" fmla="*/ 1625603 w 1625603"/>
              <a:gd name="connsiteY1" fmla="*/ 406401 h 1775384"/>
              <a:gd name="connsiteX2" fmla="*/ 1625603 w 1625603"/>
              <a:gd name="connsiteY2" fmla="*/ 1368983 h 1775384"/>
              <a:gd name="connsiteX3" fmla="*/ 812802 w 1625603"/>
              <a:gd name="connsiteY3" fmla="*/ 1775384 h 1775384"/>
              <a:gd name="connsiteX4" fmla="*/ 0 w 1625603"/>
              <a:gd name="connsiteY4" fmla="*/ 1368983 h 1775384"/>
              <a:gd name="connsiteX5" fmla="*/ 0 w 1625603"/>
              <a:gd name="connsiteY5" fmla="*/ 406401 h 1775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5603" h="1775384">
                <a:moveTo>
                  <a:pt x="812802" y="0"/>
                </a:moveTo>
                <a:lnTo>
                  <a:pt x="1625603" y="406401"/>
                </a:lnTo>
                <a:lnTo>
                  <a:pt x="1625603" y="1368983"/>
                </a:lnTo>
                <a:lnTo>
                  <a:pt x="812802" y="1775384"/>
                </a:lnTo>
                <a:lnTo>
                  <a:pt x="0" y="1368983"/>
                </a:lnTo>
                <a:lnTo>
                  <a:pt x="0" y="4064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775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914900"/>
          </a:xfrm>
          <a:custGeom>
            <a:avLst/>
            <a:gdLst>
              <a:gd name="connsiteX0" fmla="*/ 0 w 12192000"/>
              <a:gd name="connsiteY0" fmla="*/ 0 h 4914900"/>
              <a:gd name="connsiteX1" fmla="*/ 12192000 w 12192000"/>
              <a:gd name="connsiteY1" fmla="*/ 0 h 4914900"/>
              <a:gd name="connsiteX2" fmla="*/ 12192000 w 12192000"/>
              <a:gd name="connsiteY2" fmla="*/ 4914900 h 4914900"/>
              <a:gd name="connsiteX3" fmla="*/ 0 w 12192000"/>
              <a:gd name="connsiteY3" fmla="*/ 4914900 h 491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914900">
                <a:moveTo>
                  <a:pt x="0" y="0"/>
                </a:moveTo>
                <a:lnTo>
                  <a:pt x="12192000" y="0"/>
                </a:lnTo>
                <a:lnTo>
                  <a:pt x="12192000" y="4914900"/>
                </a:lnTo>
                <a:lnTo>
                  <a:pt x="0" y="4914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595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03226" y="385763"/>
            <a:ext cx="5286375" cy="6086475"/>
          </a:xfrm>
          <a:custGeom>
            <a:avLst/>
            <a:gdLst>
              <a:gd name="connsiteX0" fmla="*/ 0 w 5286375"/>
              <a:gd name="connsiteY0" fmla="*/ 0 h 6086475"/>
              <a:gd name="connsiteX1" fmla="*/ 3927475 w 5286375"/>
              <a:gd name="connsiteY1" fmla="*/ 12700 h 6086475"/>
              <a:gd name="connsiteX2" fmla="*/ 5286375 w 5286375"/>
              <a:gd name="connsiteY2" fmla="*/ 6086475 h 6086475"/>
              <a:gd name="connsiteX3" fmla="*/ 0 w 5286375"/>
              <a:gd name="connsiteY3" fmla="*/ 6086475 h 6086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86375" h="6086475">
                <a:moveTo>
                  <a:pt x="0" y="0"/>
                </a:moveTo>
                <a:lnTo>
                  <a:pt x="3927475" y="12700"/>
                </a:lnTo>
                <a:lnTo>
                  <a:pt x="5286375" y="6086475"/>
                </a:lnTo>
                <a:lnTo>
                  <a:pt x="0" y="60864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6818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689850" y="1394460"/>
            <a:ext cx="2301875" cy="4053840"/>
          </a:xfrm>
          <a:custGeom>
            <a:avLst/>
            <a:gdLst>
              <a:gd name="connsiteX0" fmla="*/ 28199 w 2290761"/>
              <a:gd name="connsiteY0" fmla="*/ 0 h 4053840"/>
              <a:gd name="connsiteX1" fmla="*/ 2262562 w 2290761"/>
              <a:gd name="connsiteY1" fmla="*/ 0 h 4053840"/>
              <a:gd name="connsiteX2" fmla="*/ 2290761 w 2290761"/>
              <a:gd name="connsiteY2" fmla="*/ 28199 h 4053840"/>
              <a:gd name="connsiteX3" fmla="*/ 2290761 w 2290761"/>
              <a:gd name="connsiteY3" fmla="*/ 4025641 h 4053840"/>
              <a:gd name="connsiteX4" fmla="*/ 2262562 w 2290761"/>
              <a:gd name="connsiteY4" fmla="*/ 4053840 h 4053840"/>
              <a:gd name="connsiteX5" fmla="*/ 28199 w 2290761"/>
              <a:gd name="connsiteY5" fmla="*/ 4053840 h 4053840"/>
              <a:gd name="connsiteX6" fmla="*/ 0 w 2290761"/>
              <a:gd name="connsiteY6" fmla="*/ 4025641 h 4053840"/>
              <a:gd name="connsiteX7" fmla="*/ 0 w 2290761"/>
              <a:gd name="connsiteY7" fmla="*/ 28199 h 4053840"/>
              <a:gd name="connsiteX8" fmla="*/ 28199 w 2290761"/>
              <a:gd name="connsiteY8" fmla="*/ 0 h 405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0761" h="4053840">
                <a:moveTo>
                  <a:pt x="28199" y="0"/>
                </a:moveTo>
                <a:lnTo>
                  <a:pt x="2262562" y="0"/>
                </a:lnTo>
                <a:cubicBezTo>
                  <a:pt x="2278136" y="0"/>
                  <a:pt x="2290761" y="12625"/>
                  <a:pt x="2290761" y="28199"/>
                </a:cubicBezTo>
                <a:lnTo>
                  <a:pt x="2290761" y="4025641"/>
                </a:lnTo>
                <a:cubicBezTo>
                  <a:pt x="2290761" y="4041215"/>
                  <a:pt x="2278136" y="4053840"/>
                  <a:pt x="2262562" y="4053840"/>
                </a:cubicBezTo>
                <a:lnTo>
                  <a:pt x="28199" y="4053840"/>
                </a:lnTo>
                <a:cubicBezTo>
                  <a:pt x="12625" y="4053840"/>
                  <a:pt x="0" y="4041215"/>
                  <a:pt x="0" y="4025641"/>
                </a:cubicBezTo>
                <a:lnTo>
                  <a:pt x="0" y="28199"/>
                </a:lnTo>
                <a:cubicBezTo>
                  <a:pt x="0" y="12625"/>
                  <a:pt x="12625" y="0"/>
                  <a:pt x="281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2668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721600" y="1092200"/>
            <a:ext cx="3632200" cy="4813300"/>
          </a:xfrm>
          <a:custGeom>
            <a:avLst/>
            <a:gdLst>
              <a:gd name="connsiteX0" fmla="*/ 0 w 3632200"/>
              <a:gd name="connsiteY0" fmla="*/ 0 h 4813300"/>
              <a:gd name="connsiteX1" fmla="*/ 3632200 w 3632200"/>
              <a:gd name="connsiteY1" fmla="*/ 0 h 4813300"/>
              <a:gd name="connsiteX2" fmla="*/ 3632200 w 3632200"/>
              <a:gd name="connsiteY2" fmla="*/ 4813300 h 4813300"/>
              <a:gd name="connsiteX3" fmla="*/ 0 w 3632200"/>
              <a:gd name="connsiteY3" fmla="*/ 4813300 h 481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2200" h="4813300">
                <a:moveTo>
                  <a:pt x="0" y="0"/>
                </a:moveTo>
                <a:lnTo>
                  <a:pt x="3632200" y="0"/>
                </a:lnTo>
                <a:lnTo>
                  <a:pt x="3632200" y="4813300"/>
                </a:lnTo>
                <a:lnTo>
                  <a:pt x="0" y="4813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198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528461" y="922020"/>
            <a:ext cx="5890041" cy="3783064"/>
          </a:xfrm>
          <a:custGeom>
            <a:avLst/>
            <a:gdLst>
              <a:gd name="connsiteX0" fmla="*/ 0 w 5890041"/>
              <a:gd name="connsiteY0" fmla="*/ 0 h 3783064"/>
              <a:gd name="connsiteX1" fmla="*/ 5890041 w 5890041"/>
              <a:gd name="connsiteY1" fmla="*/ 0 h 3783064"/>
              <a:gd name="connsiteX2" fmla="*/ 5890041 w 5890041"/>
              <a:gd name="connsiteY2" fmla="*/ 3783064 h 3783064"/>
              <a:gd name="connsiteX3" fmla="*/ 0 w 5890041"/>
              <a:gd name="connsiteY3" fmla="*/ 3783064 h 378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0041" h="3783064">
                <a:moveTo>
                  <a:pt x="0" y="0"/>
                </a:moveTo>
                <a:lnTo>
                  <a:pt x="5890041" y="0"/>
                </a:lnTo>
                <a:lnTo>
                  <a:pt x="5890041" y="3783064"/>
                </a:lnTo>
                <a:lnTo>
                  <a:pt x="0" y="37830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747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076325" y="2076450"/>
            <a:ext cx="2471738" cy="2928938"/>
          </a:xfrm>
          <a:custGeom>
            <a:avLst/>
            <a:gdLst>
              <a:gd name="connsiteX0" fmla="*/ 384775 w 2471738"/>
              <a:gd name="connsiteY0" fmla="*/ 0 h 2928938"/>
              <a:gd name="connsiteX1" fmla="*/ 2086963 w 2471738"/>
              <a:gd name="connsiteY1" fmla="*/ 0 h 2928938"/>
              <a:gd name="connsiteX2" fmla="*/ 2471738 w 2471738"/>
              <a:gd name="connsiteY2" fmla="*/ 384775 h 2928938"/>
              <a:gd name="connsiteX3" fmla="*/ 2471738 w 2471738"/>
              <a:gd name="connsiteY3" fmla="*/ 2544163 h 2928938"/>
              <a:gd name="connsiteX4" fmla="*/ 2086963 w 2471738"/>
              <a:gd name="connsiteY4" fmla="*/ 2928938 h 2928938"/>
              <a:gd name="connsiteX5" fmla="*/ 384775 w 2471738"/>
              <a:gd name="connsiteY5" fmla="*/ 2928938 h 2928938"/>
              <a:gd name="connsiteX6" fmla="*/ 0 w 2471738"/>
              <a:gd name="connsiteY6" fmla="*/ 2544163 h 2928938"/>
              <a:gd name="connsiteX7" fmla="*/ 0 w 2471738"/>
              <a:gd name="connsiteY7" fmla="*/ 384775 h 2928938"/>
              <a:gd name="connsiteX8" fmla="*/ 384775 w 2471738"/>
              <a:gd name="connsiteY8" fmla="*/ 0 h 2928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1738" h="2928938">
                <a:moveTo>
                  <a:pt x="384775" y="0"/>
                </a:moveTo>
                <a:lnTo>
                  <a:pt x="2086963" y="0"/>
                </a:lnTo>
                <a:cubicBezTo>
                  <a:pt x="2299468" y="0"/>
                  <a:pt x="2471738" y="172270"/>
                  <a:pt x="2471738" y="384775"/>
                </a:cubicBezTo>
                <a:lnTo>
                  <a:pt x="2471738" y="2544163"/>
                </a:lnTo>
                <a:cubicBezTo>
                  <a:pt x="2471738" y="2756668"/>
                  <a:pt x="2299468" y="2928938"/>
                  <a:pt x="2086963" y="2928938"/>
                </a:cubicBezTo>
                <a:lnTo>
                  <a:pt x="384775" y="2928938"/>
                </a:lnTo>
                <a:cubicBezTo>
                  <a:pt x="172270" y="2928938"/>
                  <a:pt x="0" y="2756668"/>
                  <a:pt x="0" y="2544163"/>
                </a:cubicBezTo>
                <a:lnTo>
                  <a:pt x="0" y="384775"/>
                </a:lnTo>
                <a:cubicBezTo>
                  <a:pt x="0" y="172270"/>
                  <a:pt x="172270" y="0"/>
                  <a:pt x="3847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746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51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9E4FC-0DF8-4244-A8C0-F9C06FD35330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2D89B-DB98-4A89-AE58-5C621F928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3046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9E4FC-0DF8-4244-A8C0-F9C06FD35330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2D89B-DB98-4A89-AE58-5C621F928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070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9E4FC-0DF8-4244-A8C0-F9C06FD35330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2D89B-DB98-4A89-AE58-5C621F928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760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9E4FC-0DF8-4244-A8C0-F9C06FD35330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2D89B-DB98-4A89-AE58-5C621F928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33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6191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9E4FC-0DF8-4244-A8C0-F9C06FD35330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2D89B-DB98-4A89-AE58-5C621F928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6793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9E4FC-0DF8-4244-A8C0-F9C06FD35330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2D89B-DB98-4A89-AE58-5C621F928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898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9E4FC-0DF8-4244-A8C0-F9C06FD35330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2D89B-DB98-4A89-AE58-5C621F928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5643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9E4FC-0DF8-4244-A8C0-F9C06FD35330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2D89B-DB98-4A89-AE58-5C621F928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444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9E4FC-0DF8-4244-A8C0-F9C06FD35330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2D89B-DB98-4A89-AE58-5C621F928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043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9E4FC-0DF8-4244-A8C0-F9C06FD35330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2D89B-DB98-4A89-AE58-5C621F928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1547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B31A2-DC5F-47F9-8566-28EBCBEADB57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6D302-637B-430B-816E-8518F3992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381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19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8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191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781800" y="342900"/>
            <a:ext cx="5086350" cy="6515100"/>
          </a:xfrm>
          <a:custGeom>
            <a:avLst/>
            <a:gdLst>
              <a:gd name="connsiteX0" fmla="*/ 0 w 5086350"/>
              <a:gd name="connsiteY0" fmla="*/ 0 h 6515100"/>
              <a:gd name="connsiteX1" fmla="*/ 5086350 w 5086350"/>
              <a:gd name="connsiteY1" fmla="*/ 0 h 6515100"/>
              <a:gd name="connsiteX2" fmla="*/ 5086350 w 5086350"/>
              <a:gd name="connsiteY2" fmla="*/ 6515100 h 6515100"/>
              <a:gd name="connsiteX3" fmla="*/ 0 w 5086350"/>
              <a:gd name="connsiteY3" fmla="*/ 6515100 h 651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6350" h="6515100">
                <a:moveTo>
                  <a:pt x="0" y="0"/>
                </a:moveTo>
                <a:lnTo>
                  <a:pt x="5086350" y="0"/>
                </a:lnTo>
                <a:lnTo>
                  <a:pt x="5086350" y="6515100"/>
                </a:lnTo>
                <a:lnTo>
                  <a:pt x="0" y="65151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481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23850" y="0"/>
            <a:ext cx="6553200" cy="6519544"/>
          </a:xfrm>
          <a:custGeom>
            <a:avLst/>
            <a:gdLst>
              <a:gd name="connsiteX0" fmla="*/ 0 w 6553200"/>
              <a:gd name="connsiteY0" fmla="*/ 0 h 6572250"/>
              <a:gd name="connsiteX1" fmla="*/ 6553200 w 6553200"/>
              <a:gd name="connsiteY1" fmla="*/ 0 h 6572250"/>
              <a:gd name="connsiteX2" fmla="*/ 6553200 w 6553200"/>
              <a:gd name="connsiteY2" fmla="*/ 6572250 h 6572250"/>
              <a:gd name="connsiteX3" fmla="*/ 0 w 6553200"/>
              <a:gd name="connsiteY3" fmla="*/ 6572250 h 657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6572250">
                <a:moveTo>
                  <a:pt x="0" y="0"/>
                </a:moveTo>
                <a:lnTo>
                  <a:pt x="6553200" y="0"/>
                </a:lnTo>
                <a:lnTo>
                  <a:pt x="6553200" y="6572250"/>
                </a:lnTo>
                <a:lnTo>
                  <a:pt x="0" y="65722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26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9E4FC-0DF8-4244-A8C0-F9C06FD35330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2D89B-DB98-4A89-AE58-5C621F928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05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1" r:id="rId32"/>
    <p:sldLayoutId id="2147483690" r:id="rId33"/>
    <p:sldLayoutId id="2147483692" r:id="rId34"/>
    <p:sldLayoutId id="2147483693" r:id="rId35"/>
    <p:sldLayoutId id="2147483650" r:id="rId36"/>
    <p:sldLayoutId id="2147483651" r:id="rId37"/>
    <p:sldLayoutId id="2147483652" r:id="rId38"/>
    <p:sldLayoutId id="2147483653" r:id="rId39"/>
    <p:sldLayoutId id="2147483654" r:id="rId40"/>
    <p:sldLayoutId id="2147483655" r:id="rId41"/>
    <p:sldLayoutId id="2147483656" r:id="rId42"/>
    <p:sldLayoutId id="2147483657" r:id="rId43"/>
    <p:sldLayoutId id="2147483658" r:id="rId44"/>
    <p:sldLayoutId id="2147483659" r:id="rId45"/>
    <p:sldLayoutId id="2147483694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35.xml"/><Relationship Id="rId1" Type="http://schemas.openxmlformats.org/officeDocument/2006/relationships/video" Target="https://player.vimeo.com/video/575974618?h=e383bbed66&amp;amp;app_id=122963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02748985-D89C-4B7A-A48E-36BCCF4ADE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8" r="-2442"/>
          <a:stretch/>
        </p:blipFill>
        <p:spPr>
          <a:xfrm flipH="1">
            <a:off x="10050981" y="2417276"/>
            <a:ext cx="2558142" cy="4326738"/>
          </a:xfrm>
          <a:prstGeom prst="rect">
            <a:avLst/>
          </a:prstGeom>
        </p:spPr>
      </p:pic>
      <p:sp>
        <p:nvSpPr>
          <p:cNvPr id="9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-1" y="2124269"/>
            <a:ext cx="4474029" cy="4733730"/>
          </a:xfrm>
          <a:custGeom>
            <a:avLst/>
            <a:gdLst>
              <a:gd name="connsiteX0" fmla="*/ 0 w 4152900"/>
              <a:gd name="connsiteY0" fmla="*/ 0 h 4399944"/>
              <a:gd name="connsiteX1" fmla="*/ 4152900 w 4152900"/>
              <a:gd name="connsiteY1" fmla="*/ 0 h 4399944"/>
              <a:gd name="connsiteX2" fmla="*/ 4152900 w 4152900"/>
              <a:gd name="connsiteY2" fmla="*/ 1639121 h 4399944"/>
              <a:gd name="connsiteX3" fmla="*/ 0 w 4152900"/>
              <a:gd name="connsiteY3" fmla="*/ 4399944 h 4399944"/>
              <a:gd name="connsiteX4" fmla="*/ 0 w 4152900"/>
              <a:gd name="connsiteY4" fmla="*/ 0 h 4399944"/>
              <a:gd name="connsiteX0" fmla="*/ 0 w 4152900"/>
              <a:gd name="connsiteY0" fmla="*/ 0 h 4399944"/>
              <a:gd name="connsiteX1" fmla="*/ 4152900 w 4152900"/>
              <a:gd name="connsiteY1" fmla="*/ 0 h 4399944"/>
              <a:gd name="connsiteX2" fmla="*/ 4152900 w 4152900"/>
              <a:gd name="connsiteY2" fmla="*/ 1639121 h 4399944"/>
              <a:gd name="connsiteX3" fmla="*/ 0 w 4152900"/>
              <a:gd name="connsiteY3" fmla="*/ 4399944 h 4399944"/>
              <a:gd name="connsiteX4" fmla="*/ 0 w 4152900"/>
              <a:gd name="connsiteY4" fmla="*/ 0 h 4399944"/>
              <a:gd name="connsiteX0" fmla="*/ 0 w 4152900"/>
              <a:gd name="connsiteY0" fmla="*/ 0 h 3328163"/>
              <a:gd name="connsiteX1" fmla="*/ 4152900 w 4152900"/>
              <a:gd name="connsiteY1" fmla="*/ 0 h 3328163"/>
              <a:gd name="connsiteX2" fmla="*/ 4152900 w 4152900"/>
              <a:gd name="connsiteY2" fmla="*/ 1639121 h 3328163"/>
              <a:gd name="connsiteX3" fmla="*/ 0 w 4152900"/>
              <a:gd name="connsiteY3" fmla="*/ 3328163 h 3328163"/>
              <a:gd name="connsiteX4" fmla="*/ 0 w 4152900"/>
              <a:gd name="connsiteY4" fmla="*/ 0 h 3328163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1639121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1639122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2250226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4399943"/>
              <a:gd name="connsiteX1" fmla="*/ 4152900 w 4152900"/>
              <a:gd name="connsiteY1" fmla="*/ 0 h 4399943"/>
              <a:gd name="connsiteX2" fmla="*/ 4152900 w 4152900"/>
              <a:gd name="connsiteY2" fmla="*/ 2250226 h 4399943"/>
              <a:gd name="connsiteX3" fmla="*/ 0 w 4152900"/>
              <a:gd name="connsiteY3" fmla="*/ 4399943 h 4399943"/>
              <a:gd name="connsiteX4" fmla="*/ 0 w 4152900"/>
              <a:gd name="connsiteY4" fmla="*/ 0 h 4399943"/>
              <a:gd name="connsiteX0" fmla="*/ 0 w 4152900"/>
              <a:gd name="connsiteY0" fmla="*/ 0 h 3779439"/>
              <a:gd name="connsiteX1" fmla="*/ 4152900 w 4152900"/>
              <a:gd name="connsiteY1" fmla="*/ 0 h 3779439"/>
              <a:gd name="connsiteX2" fmla="*/ 4152900 w 4152900"/>
              <a:gd name="connsiteY2" fmla="*/ 2250226 h 3779439"/>
              <a:gd name="connsiteX3" fmla="*/ 0 w 4152900"/>
              <a:gd name="connsiteY3" fmla="*/ 3779439 h 3779439"/>
              <a:gd name="connsiteX4" fmla="*/ 0 w 4152900"/>
              <a:gd name="connsiteY4" fmla="*/ 0 h 3779439"/>
              <a:gd name="connsiteX0" fmla="*/ 9702 w 4162602"/>
              <a:gd name="connsiteY0" fmla="*/ 0 h 3481183"/>
              <a:gd name="connsiteX1" fmla="*/ 4162602 w 4162602"/>
              <a:gd name="connsiteY1" fmla="*/ 0 h 3481183"/>
              <a:gd name="connsiteX2" fmla="*/ 4162602 w 4162602"/>
              <a:gd name="connsiteY2" fmla="*/ 2250226 h 3481183"/>
              <a:gd name="connsiteX3" fmla="*/ 0 w 4162602"/>
              <a:gd name="connsiteY3" fmla="*/ 3481183 h 3481183"/>
              <a:gd name="connsiteX4" fmla="*/ 9702 w 4162602"/>
              <a:gd name="connsiteY4" fmla="*/ 0 h 3481183"/>
              <a:gd name="connsiteX0" fmla="*/ 9702 w 4162602"/>
              <a:gd name="connsiteY0" fmla="*/ 0 h 3497305"/>
              <a:gd name="connsiteX1" fmla="*/ 4162602 w 4162602"/>
              <a:gd name="connsiteY1" fmla="*/ 0 h 3497305"/>
              <a:gd name="connsiteX2" fmla="*/ 4162602 w 4162602"/>
              <a:gd name="connsiteY2" fmla="*/ 2250226 h 3497305"/>
              <a:gd name="connsiteX3" fmla="*/ 0 w 4162602"/>
              <a:gd name="connsiteY3" fmla="*/ 3497305 h 3497305"/>
              <a:gd name="connsiteX4" fmla="*/ 9702 w 4162602"/>
              <a:gd name="connsiteY4" fmla="*/ 0 h 3497305"/>
              <a:gd name="connsiteX0" fmla="*/ 9702 w 4162602"/>
              <a:gd name="connsiteY0" fmla="*/ 0 h 3521488"/>
              <a:gd name="connsiteX1" fmla="*/ 4162602 w 4162602"/>
              <a:gd name="connsiteY1" fmla="*/ 0 h 3521488"/>
              <a:gd name="connsiteX2" fmla="*/ 4162602 w 4162602"/>
              <a:gd name="connsiteY2" fmla="*/ 2250226 h 3521488"/>
              <a:gd name="connsiteX3" fmla="*/ 0 w 4162602"/>
              <a:gd name="connsiteY3" fmla="*/ 3521488 h 3521488"/>
              <a:gd name="connsiteX4" fmla="*/ 9702 w 4162602"/>
              <a:gd name="connsiteY4" fmla="*/ 0 h 3521488"/>
              <a:gd name="connsiteX0" fmla="*/ 9702 w 4162602"/>
              <a:gd name="connsiteY0" fmla="*/ 0 h 3505366"/>
              <a:gd name="connsiteX1" fmla="*/ 4162602 w 4162602"/>
              <a:gd name="connsiteY1" fmla="*/ 0 h 3505366"/>
              <a:gd name="connsiteX2" fmla="*/ 4162602 w 4162602"/>
              <a:gd name="connsiteY2" fmla="*/ 2250226 h 3505366"/>
              <a:gd name="connsiteX3" fmla="*/ 0 w 4162602"/>
              <a:gd name="connsiteY3" fmla="*/ 3505366 h 3505366"/>
              <a:gd name="connsiteX4" fmla="*/ 9702 w 4162602"/>
              <a:gd name="connsiteY4" fmla="*/ 0 h 3505366"/>
              <a:gd name="connsiteX0" fmla="*/ 9702 w 4162602"/>
              <a:gd name="connsiteY0" fmla="*/ 0 h 3505366"/>
              <a:gd name="connsiteX1" fmla="*/ 4162602 w 4162602"/>
              <a:gd name="connsiteY1" fmla="*/ 0 h 3505366"/>
              <a:gd name="connsiteX2" fmla="*/ 4162602 w 4162602"/>
              <a:gd name="connsiteY2" fmla="*/ 2161555 h 3505366"/>
              <a:gd name="connsiteX3" fmla="*/ 0 w 4162602"/>
              <a:gd name="connsiteY3" fmla="*/ 3505366 h 3505366"/>
              <a:gd name="connsiteX4" fmla="*/ 9702 w 4162602"/>
              <a:gd name="connsiteY4" fmla="*/ 0 h 3505366"/>
              <a:gd name="connsiteX0" fmla="*/ 9702 w 4162602"/>
              <a:gd name="connsiteY0" fmla="*/ 0 h 3505366"/>
              <a:gd name="connsiteX1" fmla="*/ 4162602 w 4162602"/>
              <a:gd name="connsiteY1" fmla="*/ 0 h 3505366"/>
              <a:gd name="connsiteX2" fmla="*/ 4162602 w 4162602"/>
              <a:gd name="connsiteY2" fmla="*/ 2290531 h 3505366"/>
              <a:gd name="connsiteX3" fmla="*/ 0 w 4162602"/>
              <a:gd name="connsiteY3" fmla="*/ 3505366 h 3505366"/>
              <a:gd name="connsiteX4" fmla="*/ 9702 w 4162602"/>
              <a:gd name="connsiteY4" fmla="*/ 0 h 3505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2602" h="3505366">
                <a:moveTo>
                  <a:pt x="9702" y="0"/>
                </a:moveTo>
                <a:lnTo>
                  <a:pt x="4162602" y="0"/>
                </a:lnTo>
                <a:lnTo>
                  <a:pt x="4162602" y="2290531"/>
                </a:lnTo>
                <a:lnTo>
                  <a:pt x="0" y="3505366"/>
                </a:lnTo>
                <a:lnTo>
                  <a:pt x="9702" y="0"/>
                </a:lnTo>
                <a:close/>
              </a:path>
            </a:pathLst>
          </a:custGeom>
          <a:solidFill>
            <a:srgbClr val="CD97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2" name="Freeform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0"/>
            <a:ext cx="4152900" cy="3761792"/>
          </a:xfrm>
          <a:custGeom>
            <a:avLst/>
            <a:gdLst>
              <a:gd name="connsiteX0" fmla="*/ 0 w 4152900"/>
              <a:gd name="connsiteY0" fmla="*/ 0 h 4399944"/>
              <a:gd name="connsiteX1" fmla="*/ 4152900 w 4152900"/>
              <a:gd name="connsiteY1" fmla="*/ 0 h 4399944"/>
              <a:gd name="connsiteX2" fmla="*/ 4152900 w 4152900"/>
              <a:gd name="connsiteY2" fmla="*/ 1639121 h 4399944"/>
              <a:gd name="connsiteX3" fmla="*/ 0 w 4152900"/>
              <a:gd name="connsiteY3" fmla="*/ 4399944 h 4399944"/>
              <a:gd name="connsiteX4" fmla="*/ 0 w 4152900"/>
              <a:gd name="connsiteY4" fmla="*/ 0 h 4399944"/>
              <a:gd name="connsiteX0" fmla="*/ 0 w 4152900"/>
              <a:gd name="connsiteY0" fmla="*/ 0 h 4399944"/>
              <a:gd name="connsiteX1" fmla="*/ 4152900 w 4152900"/>
              <a:gd name="connsiteY1" fmla="*/ 0 h 4399944"/>
              <a:gd name="connsiteX2" fmla="*/ 4152900 w 4152900"/>
              <a:gd name="connsiteY2" fmla="*/ 1639121 h 4399944"/>
              <a:gd name="connsiteX3" fmla="*/ 0 w 4152900"/>
              <a:gd name="connsiteY3" fmla="*/ 4399944 h 4399944"/>
              <a:gd name="connsiteX4" fmla="*/ 0 w 4152900"/>
              <a:gd name="connsiteY4" fmla="*/ 0 h 4399944"/>
              <a:gd name="connsiteX0" fmla="*/ 0 w 4152900"/>
              <a:gd name="connsiteY0" fmla="*/ 0 h 3328163"/>
              <a:gd name="connsiteX1" fmla="*/ 4152900 w 4152900"/>
              <a:gd name="connsiteY1" fmla="*/ 0 h 3328163"/>
              <a:gd name="connsiteX2" fmla="*/ 4152900 w 4152900"/>
              <a:gd name="connsiteY2" fmla="*/ 1639121 h 3328163"/>
              <a:gd name="connsiteX3" fmla="*/ 0 w 4152900"/>
              <a:gd name="connsiteY3" fmla="*/ 3328163 h 3328163"/>
              <a:gd name="connsiteX4" fmla="*/ 0 w 4152900"/>
              <a:gd name="connsiteY4" fmla="*/ 0 h 3328163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1639121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1639122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3713628"/>
              <a:gd name="connsiteX1" fmla="*/ 4152900 w 4152900"/>
              <a:gd name="connsiteY1" fmla="*/ 0 h 3713628"/>
              <a:gd name="connsiteX2" fmla="*/ 4152900 w 4152900"/>
              <a:gd name="connsiteY2" fmla="*/ 2250226 h 3713628"/>
              <a:gd name="connsiteX3" fmla="*/ 0 w 4152900"/>
              <a:gd name="connsiteY3" fmla="*/ 3713628 h 3713628"/>
              <a:gd name="connsiteX4" fmla="*/ 0 w 4152900"/>
              <a:gd name="connsiteY4" fmla="*/ 0 h 3713628"/>
              <a:gd name="connsiteX0" fmla="*/ 0 w 4152900"/>
              <a:gd name="connsiteY0" fmla="*/ 0 h 4399943"/>
              <a:gd name="connsiteX1" fmla="*/ 4152900 w 4152900"/>
              <a:gd name="connsiteY1" fmla="*/ 0 h 4399943"/>
              <a:gd name="connsiteX2" fmla="*/ 4152900 w 4152900"/>
              <a:gd name="connsiteY2" fmla="*/ 2250226 h 4399943"/>
              <a:gd name="connsiteX3" fmla="*/ 0 w 4152900"/>
              <a:gd name="connsiteY3" fmla="*/ 4399943 h 4399943"/>
              <a:gd name="connsiteX4" fmla="*/ 0 w 4152900"/>
              <a:gd name="connsiteY4" fmla="*/ 0 h 4399943"/>
              <a:gd name="connsiteX0" fmla="*/ 0 w 4152900"/>
              <a:gd name="connsiteY0" fmla="*/ 0 h 3779439"/>
              <a:gd name="connsiteX1" fmla="*/ 4152900 w 4152900"/>
              <a:gd name="connsiteY1" fmla="*/ 0 h 3779439"/>
              <a:gd name="connsiteX2" fmla="*/ 4152900 w 4152900"/>
              <a:gd name="connsiteY2" fmla="*/ 2250226 h 3779439"/>
              <a:gd name="connsiteX3" fmla="*/ 0 w 4152900"/>
              <a:gd name="connsiteY3" fmla="*/ 3779439 h 3779439"/>
              <a:gd name="connsiteX4" fmla="*/ 0 w 4152900"/>
              <a:gd name="connsiteY4" fmla="*/ 0 h 3779439"/>
              <a:gd name="connsiteX0" fmla="*/ 0 w 4152900"/>
              <a:gd name="connsiteY0" fmla="*/ 0 h 3790408"/>
              <a:gd name="connsiteX1" fmla="*/ 4152900 w 4152900"/>
              <a:gd name="connsiteY1" fmla="*/ 0 h 3790408"/>
              <a:gd name="connsiteX2" fmla="*/ 4152900 w 4152900"/>
              <a:gd name="connsiteY2" fmla="*/ 2250226 h 3790408"/>
              <a:gd name="connsiteX3" fmla="*/ 0 w 4152900"/>
              <a:gd name="connsiteY3" fmla="*/ 3790408 h 3790408"/>
              <a:gd name="connsiteX4" fmla="*/ 0 w 4152900"/>
              <a:gd name="connsiteY4" fmla="*/ 0 h 379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2900" h="3790408">
                <a:moveTo>
                  <a:pt x="0" y="0"/>
                </a:moveTo>
                <a:lnTo>
                  <a:pt x="4152900" y="0"/>
                </a:lnTo>
                <a:lnTo>
                  <a:pt x="4152900" y="2250226"/>
                </a:lnTo>
                <a:lnTo>
                  <a:pt x="0" y="3790408"/>
                </a:lnTo>
                <a:lnTo>
                  <a:pt x="0" y="0"/>
                </a:lnTo>
                <a:close/>
              </a:path>
            </a:pathLst>
          </a:custGeom>
          <a:solidFill>
            <a:srgbClr val="002D7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3" name="Title 32"/>
          <p:cNvSpPr txBox="1">
            <a:spLocks noGrp="1"/>
          </p:cNvSpPr>
          <p:nvPr>
            <p:ph type="title" idx="4294967295"/>
          </p:nvPr>
        </p:nvSpPr>
        <p:spPr>
          <a:xfrm>
            <a:off x="4882600" y="1880896"/>
            <a:ext cx="7115435" cy="230832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yriad Pro Black Cond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Behavioral Health and Wellness in 2023: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yriad Pro Black Cond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 Roadmap for Success!</a:t>
            </a:r>
            <a:endParaRPr kumimoji="0" lang="en-US" sz="4000" b="1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yriad Pro Black Cond" panose="020B0503030403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-1" y="6313127"/>
            <a:ext cx="4152902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b="1" i="1" dirty="0">
                <a:solidFill>
                  <a:srgbClr val="002D73"/>
                </a:solidFill>
                <a:effectLst/>
                <a:latin typeface="Myriad Pro Cond" panose="020B0506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www.</a:t>
            </a:r>
            <a:r>
              <a:rPr lang="id-ID" sz="2200" b="1" i="1" dirty="0">
                <a:solidFill>
                  <a:srgbClr val="002D73"/>
                </a:solidFill>
                <a:effectLst/>
                <a:latin typeface="Myriad Pro Cond" panose="020B0506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SBC</a:t>
            </a:r>
            <a:r>
              <a:rPr lang="en-US" sz="2200" b="1" i="1" dirty="0">
                <a:solidFill>
                  <a:srgbClr val="002D73"/>
                </a:solidFill>
                <a:effectLst/>
                <a:latin typeface="Myriad Pro Cond" panose="020B0506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ounty.gov/</a:t>
            </a:r>
            <a:r>
              <a:rPr lang="en-US" sz="2200" b="1" i="1" dirty="0" err="1">
                <a:solidFill>
                  <a:srgbClr val="002D73"/>
                </a:solidFill>
                <a:effectLst/>
                <a:latin typeface="Myriad Pro Cond" panose="020B0506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daas</a:t>
            </a:r>
            <a:endParaRPr lang="id-ID" sz="2200" b="1" i="1" dirty="0">
              <a:solidFill>
                <a:srgbClr val="002D73"/>
              </a:solidFill>
              <a:latin typeface="Myriad Pro Cond" panose="020B0506030403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77841" y="4491134"/>
            <a:ext cx="32411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Myriad Pro Cond" panose="020B0506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Aging and Adult Services </a:t>
            </a:r>
            <a:r>
              <a:rPr lang="en-US" sz="2600" b="1" dirty="0">
                <a:solidFill>
                  <a:schemeClr val="bg1"/>
                </a:solidFill>
                <a:latin typeface="Myriad Pro Cond" panose="020B0506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Public Guardian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6CC0EA2C-7399-D14E-A7AE-4324236A61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41" y="688481"/>
            <a:ext cx="2376641" cy="132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324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 rot="5400000" flipH="1">
            <a:off x="28575" y="3076575"/>
            <a:ext cx="3752850" cy="3810000"/>
          </a:xfrm>
          <a:custGeom>
            <a:avLst/>
            <a:gdLst>
              <a:gd name="connsiteX0" fmla="*/ 0 w 3752850"/>
              <a:gd name="connsiteY0" fmla="*/ 0 h 3810000"/>
              <a:gd name="connsiteX1" fmla="*/ 0 w 3752850"/>
              <a:gd name="connsiteY1" fmla="*/ 3810000 h 3810000"/>
              <a:gd name="connsiteX2" fmla="*/ 3752850 w 3752850"/>
              <a:gd name="connsiteY2" fmla="*/ 3810000 h 3810000"/>
              <a:gd name="connsiteX3" fmla="*/ 3433858 w 3752850"/>
              <a:gd name="connsiteY3" fmla="*/ 3486150 h 3810000"/>
              <a:gd name="connsiteX4" fmla="*/ 342900 w 3752850"/>
              <a:gd name="connsiteY4" fmla="*/ 3486150 h 3810000"/>
              <a:gd name="connsiteX5" fmla="*/ 342900 w 3752850"/>
              <a:gd name="connsiteY5" fmla="*/ 348122 h 3810000"/>
              <a:gd name="connsiteX6" fmla="*/ 0 w 3752850"/>
              <a:gd name="connsiteY6" fmla="*/ 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52850" h="3810000">
                <a:moveTo>
                  <a:pt x="0" y="0"/>
                </a:moveTo>
                <a:lnTo>
                  <a:pt x="0" y="3810000"/>
                </a:lnTo>
                <a:lnTo>
                  <a:pt x="3752850" y="3810000"/>
                </a:lnTo>
                <a:lnTo>
                  <a:pt x="3433858" y="3486150"/>
                </a:lnTo>
                <a:lnTo>
                  <a:pt x="342900" y="3486150"/>
                </a:lnTo>
                <a:lnTo>
                  <a:pt x="342900" y="348122"/>
                </a:lnTo>
                <a:lnTo>
                  <a:pt x="0" y="0"/>
                </a:lnTo>
                <a:close/>
              </a:path>
            </a:pathLst>
          </a:cu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 txBox="1">
            <a:spLocks noGrp="1"/>
          </p:cNvSpPr>
          <p:nvPr>
            <p:ph type="title" idx="4294967295"/>
          </p:nvPr>
        </p:nvSpPr>
        <p:spPr>
          <a:xfrm>
            <a:off x="475488" y="355745"/>
            <a:ext cx="11576304" cy="10156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Myriad Pro Black Cond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PRIMARY CLIENT DIAGNOSIS</a:t>
            </a:r>
          </a:p>
        </p:txBody>
      </p:sp>
      <p:sp>
        <p:nvSpPr>
          <p:cNvPr id="5" name="Rectangle 4"/>
          <p:cNvSpPr/>
          <p:nvPr/>
        </p:nvSpPr>
        <p:spPr>
          <a:xfrm>
            <a:off x="475488" y="1156685"/>
            <a:ext cx="3867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D73"/>
                </a:solidFill>
                <a:latin typeface="Myriad Pro Light Cond" panose="020B0406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Fiscal Year (FY) 2021/2022</a:t>
            </a:r>
          </a:p>
        </p:txBody>
      </p:sp>
      <p:sp>
        <p:nvSpPr>
          <p:cNvPr id="6" name="Rectangle 5"/>
          <p:cNvSpPr/>
          <p:nvPr/>
        </p:nvSpPr>
        <p:spPr>
          <a:xfrm>
            <a:off x="438912" y="1953553"/>
            <a:ext cx="5431536" cy="3252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Depressive Disorders 61%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Bipolar Disorder 16%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Psychosis 18%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Anxiety Disorders 4%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Other 1% </a:t>
            </a: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5380359"/>
              </p:ext>
            </p:extLst>
          </p:nvPr>
        </p:nvGraphicFramePr>
        <p:xfrm>
          <a:off x="4750389" y="1851020"/>
          <a:ext cx="7301403" cy="4345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9"/>
          <p:cNvSpPr/>
          <p:nvPr/>
        </p:nvSpPr>
        <p:spPr>
          <a:xfrm>
            <a:off x="475488" y="6083839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Myriad Pro Cond" panose="020B0506030403020204" pitchFamily="34" charset="0"/>
              </a:rPr>
              <a:t>San Bernardino County Department of Behavioral Health</a:t>
            </a:r>
          </a:p>
          <a:p>
            <a:r>
              <a:rPr lang="en-US" sz="1200" dirty="0">
                <a:latin typeface="Myriad Pro Cond" panose="020B0506030403020204" pitchFamily="34" charset="0"/>
              </a:rPr>
              <a:t>Mental Health Services Act (MHSA) Annual Update, Fiscal Year 2021/2022</a:t>
            </a:r>
          </a:p>
        </p:txBody>
      </p:sp>
      <p:sp>
        <p:nvSpPr>
          <p:cNvPr id="2" name="Freeform 49">
            <a:extLst>
              <a:ext uri="{FF2B5EF4-FFF2-40B4-BE49-F238E27FC236}">
                <a16:creationId xmlns:a16="http://schemas.microsoft.com/office/drawing/2014/main" id="{37270900-BEDF-48DA-40FE-D201538F4832}"/>
              </a:ext>
            </a:extLst>
          </p:cNvPr>
          <p:cNvSpPr/>
          <p:nvPr/>
        </p:nvSpPr>
        <p:spPr>
          <a:xfrm rot="16200000" flipH="1">
            <a:off x="8410577" y="-28575"/>
            <a:ext cx="3752850" cy="3810000"/>
          </a:xfrm>
          <a:custGeom>
            <a:avLst/>
            <a:gdLst>
              <a:gd name="connsiteX0" fmla="*/ 0 w 3752850"/>
              <a:gd name="connsiteY0" fmla="*/ 0 h 3810000"/>
              <a:gd name="connsiteX1" fmla="*/ 0 w 3752850"/>
              <a:gd name="connsiteY1" fmla="*/ 3810000 h 3810000"/>
              <a:gd name="connsiteX2" fmla="*/ 3752850 w 3752850"/>
              <a:gd name="connsiteY2" fmla="*/ 3810000 h 3810000"/>
              <a:gd name="connsiteX3" fmla="*/ 3433858 w 3752850"/>
              <a:gd name="connsiteY3" fmla="*/ 3486150 h 3810000"/>
              <a:gd name="connsiteX4" fmla="*/ 342900 w 3752850"/>
              <a:gd name="connsiteY4" fmla="*/ 3486150 h 3810000"/>
              <a:gd name="connsiteX5" fmla="*/ 342900 w 3752850"/>
              <a:gd name="connsiteY5" fmla="*/ 348122 h 3810000"/>
              <a:gd name="connsiteX6" fmla="*/ 0 w 3752850"/>
              <a:gd name="connsiteY6" fmla="*/ 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52850" h="3810000">
                <a:moveTo>
                  <a:pt x="0" y="0"/>
                </a:moveTo>
                <a:lnTo>
                  <a:pt x="0" y="3810000"/>
                </a:lnTo>
                <a:lnTo>
                  <a:pt x="3752850" y="3810000"/>
                </a:lnTo>
                <a:lnTo>
                  <a:pt x="3433858" y="3486150"/>
                </a:lnTo>
                <a:lnTo>
                  <a:pt x="342900" y="3486150"/>
                </a:lnTo>
                <a:lnTo>
                  <a:pt x="342900" y="348122"/>
                </a:lnTo>
                <a:lnTo>
                  <a:pt x="0" y="0"/>
                </a:lnTo>
                <a:close/>
              </a:path>
            </a:pathLst>
          </a:custGeom>
          <a:solidFill>
            <a:srgbClr val="CD9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72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7" name="Freeform 6"/>
          <p:cNvSpPr/>
          <p:nvPr/>
        </p:nvSpPr>
        <p:spPr>
          <a:xfrm flipH="1">
            <a:off x="0" y="-1943099"/>
            <a:ext cx="12192000" cy="8830596"/>
          </a:xfrm>
          <a:custGeom>
            <a:avLst/>
            <a:gdLst>
              <a:gd name="connsiteX0" fmla="*/ 0 w 12192000"/>
              <a:gd name="connsiteY0" fmla="*/ 0 h 5162550"/>
              <a:gd name="connsiteX1" fmla="*/ 0 w 12192000"/>
              <a:gd name="connsiteY1" fmla="*/ 5162550 h 5162550"/>
              <a:gd name="connsiteX2" fmla="*/ 12192000 w 12192000"/>
              <a:gd name="connsiteY2" fmla="*/ 5162550 h 5162550"/>
              <a:gd name="connsiteX3" fmla="*/ 12192000 w 12192000"/>
              <a:gd name="connsiteY3" fmla="*/ 3943350 h 5162550"/>
              <a:gd name="connsiteX4" fmla="*/ 0 w 12192000"/>
              <a:gd name="connsiteY4" fmla="*/ 0 h 516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162550">
                <a:moveTo>
                  <a:pt x="0" y="0"/>
                </a:moveTo>
                <a:lnTo>
                  <a:pt x="0" y="5162550"/>
                </a:lnTo>
                <a:lnTo>
                  <a:pt x="12192000" y="5162550"/>
                </a:lnTo>
                <a:lnTo>
                  <a:pt x="12192000" y="39433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 flipV="1">
            <a:off x="0" y="-2"/>
            <a:ext cx="8469086" cy="4800601"/>
          </a:xfrm>
          <a:custGeom>
            <a:avLst/>
            <a:gdLst>
              <a:gd name="connsiteX0" fmla="*/ 0 w 5595362"/>
              <a:gd name="connsiteY0" fmla="*/ 0 h 1809750"/>
              <a:gd name="connsiteX1" fmla="*/ 5595362 w 5595362"/>
              <a:gd name="connsiteY1" fmla="*/ 1809750 h 1809750"/>
              <a:gd name="connsiteX2" fmla="*/ 0 w 5595362"/>
              <a:gd name="connsiteY2" fmla="*/ 1809750 h 1809750"/>
              <a:gd name="connsiteX3" fmla="*/ 0 w 5595362"/>
              <a:gd name="connsiteY3" fmla="*/ 0 h 1809750"/>
              <a:gd name="connsiteX0" fmla="*/ 6280 w 5595362"/>
              <a:gd name="connsiteY0" fmla="*/ 0 h 1993354"/>
              <a:gd name="connsiteX1" fmla="*/ 5595362 w 5595362"/>
              <a:gd name="connsiteY1" fmla="*/ 1993354 h 1993354"/>
              <a:gd name="connsiteX2" fmla="*/ 0 w 5595362"/>
              <a:gd name="connsiteY2" fmla="*/ 1993354 h 1993354"/>
              <a:gd name="connsiteX3" fmla="*/ 6280 w 5595362"/>
              <a:gd name="connsiteY3" fmla="*/ 0 h 1993354"/>
              <a:gd name="connsiteX0" fmla="*/ 6280 w 5595362"/>
              <a:gd name="connsiteY0" fmla="*/ 0 h 3706992"/>
              <a:gd name="connsiteX1" fmla="*/ 5595362 w 5595362"/>
              <a:gd name="connsiteY1" fmla="*/ 1993354 h 3706992"/>
              <a:gd name="connsiteX2" fmla="*/ 0 w 5595362"/>
              <a:gd name="connsiteY2" fmla="*/ 3706992 h 3706992"/>
              <a:gd name="connsiteX3" fmla="*/ 6280 w 5595362"/>
              <a:gd name="connsiteY3" fmla="*/ 0 h 3706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95362" h="3706992">
                <a:moveTo>
                  <a:pt x="6280" y="0"/>
                </a:moveTo>
                <a:lnTo>
                  <a:pt x="5595362" y="1993354"/>
                </a:lnTo>
                <a:lnTo>
                  <a:pt x="0" y="3706992"/>
                </a:lnTo>
                <a:cubicBezTo>
                  <a:pt x="2093" y="3042541"/>
                  <a:pt x="4187" y="664451"/>
                  <a:pt x="6280" y="0"/>
                </a:cubicBezTo>
                <a:close/>
              </a:path>
            </a:pathLst>
          </a:cu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 txBox="1">
            <a:spLocks noGrp="1"/>
          </p:cNvSpPr>
          <p:nvPr>
            <p:ph type="title" idx="4294967295"/>
          </p:nvPr>
        </p:nvSpPr>
        <p:spPr>
          <a:xfrm>
            <a:off x="441318" y="2362171"/>
            <a:ext cx="4849140" cy="99488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all" spc="0" normalizeH="0" baseline="0" noProof="0" dirty="0">
                <a:ln>
                  <a:noFill/>
                </a:ln>
                <a:solidFill>
                  <a:srgbClr val="CD9700"/>
                </a:solidFill>
                <a:effectLst/>
                <a:uLnTx/>
                <a:uFillTx/>
                <a:latin typeface="Myriad Pro Cond" panose="020B0506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Trainings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08ECEC79-4E16-64F9-7BD8-089399B48F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18" y="796926"/>
            <a:ext cx="1820438" cy="10124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ABEE4A-0329-DD95-56B3-1989DDB0D838}"/>
              </a:ext>
            </a:extLst>
          </p:cNvPr>
          <p:cNvSpPr txBox="1"/>
          <p:nvPr/>
        </p:nvSpPr>
        <p:spPr>
          <a:xfrm>
            <a:off x="1778000" y="4148491"/>
            <a:ext cx="6229892" cy="2982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Wrong Door’ Key Principles Certificate</a:t>
            </a:r>
          </a:p>
          <a:p>
            <a:pPr marL="182880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Adult Needs and Strengths Assessment (ANSA)</a:t>
            </a:r>
          </a:p>
          <a:p>
            <a:pPr marL="182880" marR="0" indent="-28575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Mental Health First Aid</a:t>
            </a:r>
          </a:p>
          <a:p>
            <a:pPr marL="182880" marR="0" indent="-28575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Suicide &amp; Self Harm Prevention</a:t>
            </a:r>
          </a:p>
          <a:p>
            <a:pPr marL="182880" marR="0" indent="-28575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Law and Ethics</a:t>
            </a:r>
          </a:p>
          <a:p>
            <a:pPr marL="182880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Cultural Competency</a:t>
            </a:r>
          </a:p>
          <a:p>
            <a:pPr marL="182880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Telehealth Certification Training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BE06EF-3403-C165-6FDB-36A1FF1AAB98}"/>
              </a:ext>
            </a:extLst>
          </p:cNvPr>
          <p:cNvSpPr txBox="1"/>
          <p:nvPr/>
        </p:nvSpPr>
        <p:spPr>
          <a:xfrm>
            <a:off x="6756400" y="4171560"/>
            <a:ext cx="4672194" cy="2615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Listen – Empathize – Agree – Partner (LEAP)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Single Session Therapy</a:t>
            </a:r>
          </a:p>
          <a:p>
            <a:pPr marL="285750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Motivational Interviewing</a:t>
            </a:r>
          </a:p>
          <a:p>
            <a:pPr marL="285750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Community Resiliency Model </a:t>
            </a:r>
          </a:p>
          <a:p>
            <a:pPr marL="285750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Trauma Resiliency Model </a:t>
            </a:r>
          </a:p>
          <a:p>
            <a:pPr marL="285750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Certified Grief Counseling Specialist</a:t>
            </a:r>
          </a:p>
          <a:p>
            <a:pPr marL="285750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Certified Fall Prevention Specialist </a:t>
            </a:r>
          </a:p>
        </p:txBody>
      </p:sp>
    </p:spTree>
    <p:extLst>
      <p:ext uri="{BB962C8B-B14F-4D97-AF65-F5344CB8AC3E}">
        <p14:creationId xmlns:p14="http://schemas.microsoft.com/office/powerpoint/2010/main" val="4130572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7AA610D4-07EB-7549-94B5-94DB023009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2"/>
          <a:stretch/>
        </p:blipFill>
        <p:spPr>
          <a:xfrm>
            <a:off x="-29497" y="0"/>
            <a:ext cx="9817728" cy="6858000"/>
          </a:xfrm>
          <a:solidFill>
            <a:schemeClr val="accent1"/>
          </a:solidFill>
        </p:spPr>
      </p:pic>
      <p:sp>
        <p:nvSpPr>
          <p:cNvPr id="5" name="Rectangle 4"/>
          <p:cNvSpPr/>
          <p:nvPr/>
        </p:nvSpPr>
        <p:spPr>
          <a:xfrm>
            <a:off x="6379967" y="1209014"/>
            <a:ext cx="36947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4000" b="1" dirty="0">
                <a:solidFill>
                  <a:srgbClr val="DE1D4C"/>
                </a:solidFill>
                <a:latin typeface="Myriad Pro Cond" panose="020B0506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LARGER HEADLINE</a:t>
            </a:r>
            <a:endParaRPr lang="en-US" sz="4000" b="1" dirty="0">
              <a:solidFill>
                <a:srgbClr val="DE1D4C"/>
              </a:solidFill>
              <a:effectLst/>
              <a:latin typeface="Myriad Pro Cond" panose="020B0506030403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 flipH="1">
            <a:off x="3688080" y="-17727"/>
            <a:ext cx="8503920" cy="6873791"/>
          </a:xfrm>
          <a:custGeom>
            <a:avLst/>
            <a:gdLst>
              <a:gd name="connsiteX0" fmla="*/ 0 w 8503920"/>
              <a:gd name="connsiteY0" fmla="*/ 0 h 6858000"/>
              <a:gd name="connsiteX1" fmla="*/ 6285786 w 8503920"/>
              <a:gd name="connsiteY1" fmla="*/ 0 h 6858000"/>
              <a:gd name="connsiteX2" fmla="*/ 8503920 w 8503920"/>
              <a:gd name="connsiteY2" fmla="*/ 6858000 h 6858000"/>
              <a:gd name="connsiteX3" fmla="*/ 0 w 8503920"/>
              <a:gd name="connsiteY3" fmla="*/ 6858000 h 6858000"/>
              <a:gd name="connsiteX4" fmla="*/ 0 w 850392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3920" h="6858000">
                <a:moveTo>
                  <a:pt x="0" y="0"/>
                </a:moveTo>
                <a:lnTo>
                  <a:pt x="6285786" y="0"/>
                </a:lnTo>
                <a:lnTo>
                  <a:pt x="850392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97297" y="1916900"/>
            <a:ext cx="57089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Mental Health Services Act (MHSA)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Medi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-Cal Provider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Grant Funding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 idx="4294967295"/>
          </p:nvPr>
        </p:nvSpPr>
        <p:spPr>
          <a:xfrm>
            <a:off x="5797297" y="1098725"/>
            <a:ext cx="5708904" cy="10156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Myriad Pro Black Cond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 FUNDING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11B0F17-454D-D8AC-03AE-F6F2FEA37F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127" y="5580073"/>
            <a:ext cx="1797174" cy="100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11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 rot="5400000" flipH="1">
            <a:off x="28575" y="3076575"/>
            <a:ext cx="3752850" cy="3810000"/>
          </a:xfrm>
          <a:custGeom>
            <a:avLst/>
            <a:gdLst>
              <a:gd name="connsiteX0" fmla="*/ 0 w 3752850"/>
              <a:gd name="connsiteY0" fmla="*/ 0 h 3810000"/>
              <a:gd name="connsiteX1" fmla="*/ 0 w 3752850"/>
              <a:gd name="connsiteY1" fmla="*/ 3810000 h 3810000"/>
              <a:gd name="connsiteX2" fmla="*/ 3752850 w 3752850"/>
              <a:gd name="connsiteY2" fmla="*/ 3810000 h 3810000"/>
              <a:gd name="connsiteX3" fmla="*/ 3433858 w 3752850"/>
              <a:gd name="connsiteY3" fmla="*/ 3486150 h 3810000"/>
              <a:gd name="connsiteX4" fmla="*/ 342900 w 3752850"/>
              <a:gd name="connsiteY4" fmla="*/ 3486150 h 3810000"/>
              <a:gd name="connsiteX5" fmla="*/ 342900 w 3752850"/>
              <a:gd name="connsiteY5" fmla="*/ 348122 h 3810000"/>
              <a:gd name="connsiteX6" fmla="*/ 0 w 3752850"/>
              <a:gd name="connsiteY6" fmla="*/ 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52850" h="3810000">
                <a:moveTo>
                  <a:pt x="0" y="0"/>
                </a:moveTo>
                <a:lnTo>
                  <a:pt x="0" y="3810000"/>
                </a:lnTo>
                <a:lnTo>
                  <a:pt x="3752850" y="3810000"/>
                </a:lnTo>
                <a:lnTo>
                  <a:pt x="3433858" y="3486150"/>
                </a:lnTo>
                <a:lnTo>
                  <a:pt x="342900" y="3486150"/>
                </a:lnTo>
                <a:lnTo>
                  <a:pt x="342900" y="348122"/>
                </a:lnTo>
                <a:lnTo>
                  <a:pt x="0" y="0"/>
                </a:lnTo>
                <a:close/>
              </a:path>
            </a:pathLst>
          </a:cu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24715" y="5376621"/>
            <a:ext cx="20356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Myriad Pro" panose="020B0503030403020204" pitchFamily="34" charset="0"/>
              </a:rPr>
              <a:t>Goal 1</a:t>
            </a:r>
          </a:p>
          <a:p>
            <a:pPr algn="ctr"/>
            <a:r>
              <a:rPr lang="en-US" sz="1600" dirty="0">
                <a:latin typeface="Myriad Pro" panose="020B0503030403020204" pitchFamily="34" charset="0"/>
              </a:rPr>
              <a:t>Maintained low or reduced risk of subjective suffering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47279" y="5423440"/>
            <a:ext cx="2035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Myriad Pro" panose="020B0503030403020204" pitchFamily="34" charset="0"/>
              </a:rPr>
              <a:t>Goal 2</a:t>
            </a:r>
          </a:p>
          <a:p>
            <a:pPr algn="ctr"/>
            <a:r>
              <a:rPr lang="en-US" sz="1600" dirty="0">
                <a:latin typeface="Myriad Pro" panose="020B0503030403020204" pitchFamily="34" charset="0"/>
              </a:rPr>
              <a:t>Remained </a:t>
            </a:r>
          </a:p>
          <a:p>
            <a:pPr algn="ctr"/>
            <a:r>
              <a:rPr lang="en-US" sz="1600" dirty="0">
                <a:latin typeface="Myriad Pro" panose="020B0503030403020204" pitchFamily="34" charset="0"/>
              </a:rPr>
              <a:t>in safe housing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86330" y="5423440"/>
            <a:ext cx="20356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Myriad Pro" panose="020B0503030403020204" pitchFamily="34" charset="0"/>
              </a:rPr>
              <a:t>Goal 3</a:t>
            </a:r>
          </a:p>
          <a:p>
            <a:pPr algn="ctr"/>
            <a:r>
              <a:rPr lang="en-US" sz="1600" dirty="0">
                <a:latin typeface="Myriad Pro" panose="020B0503030403020204" pitchFamily="34" charset="0"/>
              </a:rPr>
              <a:t>Stable and able to seek resources on their own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09510" y="5428746"/>
            <a:ext cx="20356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Myriad Pro" panose="020B0503030403020204" pitchFamily="34" charset="0"/>
              </a:rPr>
              <a:t>Goal 4</a:t>
            </a:r>
          </a:p>
          <a:p>
            <a:pPr algn="ctr"/>
            <a:r>
              <a:rPr lang="en-US" sz="1600" dirty="0">
                <a:latin typeface="Myriad Pro" panose="020B0503030403020204" pitchFamily="34" charset="0"/>
              </a:rPr>
              <a:t>Linked to </a:t>
            </a:r>
          </a:p>
          <a:p>
            <a:pPr algn="ctr"/>
            <a:r>
              <a:rPr lang="en-US" sz="1600" dirty="0">
                <a:latin typeface="Myriad Pro" panose="020B0503030403020204" pitchFamily="34" charset="0"/>
              </a:rPr>
              <a:t>primary care</a:t>
            </a:r>
          </a:p>
          <a:p>
            <a:pPr algn="ctr"/>
            <a:r>
              <a:rPr lang="en-US" sz="1600" dirty="0">
                <a:latin typeface="Myriad Pro" panose="020B0503030403020204" pitchFamily="34" charset="0"/>
              </a:rPr>
              <a:t> provider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5628" y="2279559"/>
            <a:ext cx="1288144" cy="4830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5628" y="3157500"/>
            <a:ext cx="1288144" cy="39976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087685" y="2642938"/>
            <a:ext cx="1381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Myriad Pro" panose="020B0503030403020204" pitchFamily="34" charset="0"/>
              </a:rPr>
              <a:t>Total Clients: 104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087685" y="3497031"/>
            <a:ext cx="1381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Myriad Pro" panose="020B0503030403020204" pitchFamily="34" charset="0"/>
              </a:rPr>
              <a:t>Total Clients: 120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6205" y="4026779"/>
            <a:ext cx="1127900" cy="25807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087685" y="4238039"/>
            <a:ext cx="1381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Myriad Pro" panose="020B0503030403020204" pitchFamily="34" charset="0"/>
              </a:rPr>
              <a:t>Total Clients: 105</a:t>
            </a:r>
          </a:p>
        </p:txBody>
      </p:sp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8410778"/>
              </p:ext>
            </p:extLst>
          </p:nvPr>
        </p:nvGraphicFramePr>
        <p:xfrm>
          <a:off x="547511" y="2215380"/>
          <a:ext cx="9423623" cy="3436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8" name="Title 27"/>
          <p:cNvSpPr txBox="1">
            <a:spLocks noGrp="1"/>
          </p:cNvSpPr>
          <p:nvPr>
            <p:ph type="title" idx="4294967295"/>
          </p:nvPr>
        </p:nvSpPr>
        <p:spPr>
          <a:xfrm>
            <a:off x="438912" y="502268"/>
            <a:ext cx="11576304" cy="138499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Myriad Pro Black Cond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Outcomes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Myriad Pro Black Cond" panose="020B0503030403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Myriad Pro Light Cond" panose="020B0406030403020204" charset="0"/>
                <a:ea typeface="Open Sans" panose="020B0606030504020204" pitchFamily="34" charset="0"/>
                <a:cs typeface="Open Sans" panose="020B0606030504020204" pitchFamily="34" charset="0"/>
              </a:rPr>
              <a:t>Skill Development to Age in Place  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8912" y="392321"/>
            <a:ext cx="1157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Myriad Pro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Mental Health Services Act (MHSA)</a:t>
            </a:r>
          </a:p>
        </p:txBody>
      </p:sp>
      <p:sp>
        <p:nvSpPr>
          <p:cNvPr id="2" name="Freeform 49">
            <a:extLst>
              <a:ext uri="{FF2B5EF4-FFF2-40B4-BE49-F238E27FC236}">
                <a16:creationId xmlns:a16="http://schemas.microsoft.com/office/drawing/2014/main" id="{1F6E8149-4010-DCAE-AEF2-A4DE867B5BBA}"/>
              </a:ext>
            </a:extLst>
          </p:cNvPr>
          <p:cNvSpPr/>
          <p:nvPr/>
        </p:nvSpPr>
        <p:spPr>
          <a:xfrm rot="16200000" flipH="1">
            <a:off x="8410577" y="-28575"/>
            <a:ext cx="3752850" cy="3810000"/>
          </a:xfrm>
          <a:custGeom>
            <a:avLst/>
            <a:gdLst>
              <a:gd name="connsiteX0" fmla="*/ 0 w 3752850"/>
              <a:gd name="connsiteY0" fmla="*/ 0 h 3810000"/>
              <a:gd name="connsiteX1" fmla="*/ 0 w 3752850"/>
              <a:gd name="connsiteY1" fmla="*/ 3810000 h 3810000"/>
              <a:gd name="connsiteX2" fmla="*/ 3752850 w 3752850"/>
              <a:gd name="connsiteY2" fmla="*/ 3810000 h 3810000"/>
              <a:gd name="connsiteX3" fmla="*/ 3433858 w 3752850"/>
              <a:gd name="connsiteY3" fmla="*/ 3486150 h 3810000"/>
              <a:gd name="connsiteX4" fmla="*/ 342900 w 3752850"/>
              <a:gd name="connsiteY4" fmla="*/ 3486150 h 3810000"/>
              <a:gd name="connsiteX5" fmla="*/ 342900 w 3752850"/>
              <a:gd name="connsiteY5" fmla="*/ 348122 h 3810000"/>
              <a:gd name="connsiteX6" fmla="*/ 0 w 3752850"/>
              <a:gd name="connsiteY6" fmla="*/ 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52850" h="3810000">
                <a:moveTo>
                  <a:pt x="0" y="0"/>
                </a:moveTo>
                <a:lnTo>
                  <a:pt x="0" y="3810000"/>
                </a:lnTo>
                <a:lnTo>
                  <a:pt x="3752850" y="3810000"/>
                </a:lnTo>
                <a:lnTo>
                  <a:pt x="3433858" y="3486150"/>
                </a:lnTo>
                <a:lnTo>
                  <a:pt x="342900" y="3486150"/>
                </a:lnTo>
                <a:lnTo>
                  <a:pt x="342900" y="348122"/>
                </a:lnTo>
                <a:lnTo>
                  <a:pt x="0" y="0"/>
                </a:lnTo>
                <a:close/>
              </a:path>
            </a:pathLst>
          </a:custGeom>
          <a:solidFill>
            <a:srgbClr val="CD9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172E145A-BB17-0923-2D02-5F3367454C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127" y="5580073"/>
            <a:ext cx="1797174" cy="100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36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Chart 4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8461986"/>
              </p:ext>
            </p:extLst>
          </p:nvPr>
        </p:nvGraphicFramePr>
        <p:xfrm>
          <a:off x="87275" y="1610020"/>
          <a:ext cx="10098564" cy="5124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Freeform 2"/>
          <p:cNvSpPr/>
          <p:nvPr/>
        </p:nvSpPr>
        <p:spPr>
          <a:xfrm rot="5400000" flipH="1">
            <a:off x="28575" y="3076575"/>
            <a:ext cx="3752850" cy="3810000"/>
          </a:xfrm>
          <a:custGeom>
            <a:avLst/>
            <a:gdLst>
              <a:gd name="connsiteX0" fmla="*/ 0 w 3752850"/>
              <a:gd name="connsiteY0" fmla="*/ 0 h 3810000"/>
              <a:gd name="connsiteX1" fmla="*/ 0 w 3752850"/>
              <a:gd name="connsiteY1" fmla="*/ 3810000 h 3810000"/>
              <a:gd name="connsiteX2" fmla="*/ 3752850 w 3752850"/>
              <a:gd name="connsiteY2" fmla="*/ 3810000 h 3810000"/>
              <a:gd name="connsiteX3" fmla="*/ 3433858 w 3752850"/>
              <a:gd name="connsiteY3" fmla="*/ 3486150 h 3810000"/>
              <a:gd name="connsiteX4" fmla="*/ 342900 w 3752850"/>
              <a:gd name="connsiteY4" fmla="*/ 3486150 h 3810000"/>
              <a:gd name="connsiteX5" fmla="*/ 342900 w 3752850"/>
              <a:gd name="connsiteY5" fmla="*/ 348122 h 3810000"/>
              <a:gd name="connsiteX6" fmla="*/ 0 w 3752850"/>
              <a:gd name="connsiteY6" fmla="*/ 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52850" h="3810000">
                <a:moveTo>
                  <a:pt x="0" y="0"/>
                </a:moveTo>
                <a:lnTo>
                  <a:pt x="0" y="3810000"/>
                </a:lnTo>
                <a:lnTo>
                  <a:pt x="3752850" y="3810000"/>
                </a:lnTo>
                <a:lnTo>
                  <a:pt x="3433858" y="3486150"/>
                </a:lnTo>
                <a:lnTo>
                  <a:pt x="342900" y="3486150"/>
                </a:lnTo>
                <a:lnTo>
                  <a:pt x="342900" y="348122"/>
                </a:lnTo>
                <a:lnTo>
                  <a:pt x="0" y="0"/>
                </a:lnTo>
                <a:close/>
              </a:path>
            </a:pathLst>
          </a:cu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38912" y="402671"/>
            <a:ext cx="1157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Myriad Pro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Mental Health Services Act (MHSA)</a:t>
            </a:r>
          </a:p>
        </p:txBody>
      </p:sp>
      <p:sp>
        <p:nvSpPr>
          <p:cNvPr id="5" name="Rectangle 4"/>
          <p:cNvSpPr/>
          <p:nvPr/>
        </p:nvSpPr>
        <p:spPr>
          <a:xfrm>
            <a:off x="438912" y="1299241"/>
            <a:ext cx="97084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Myriad Pro Light Cond" panose="020B0406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>
                <a:latin typeface="Myriad Pro Light Cond" panose="020B0406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Reduce 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Myriad Pro Light Cond" panose="020B0406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Frequency of Emergency Room (ER) Visits and Unnecessary Hospitalizations</a:t>
            </a:r>
            <a:endParaRPr lang="en-US" sz="3200" b="1" dirty="0">
              <a:solidFill>
                <a:srgbClr val="002D73"/>
              </a:solidFill>
              <a:latin typeface="Myriad Pro Light Cond" panose="020B0406030403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Title 7"/>
          <p:cNvSpPr txBox="1">
            <a:spLocks noGrp="1"/>
          </p:cNvSpPr>
          <p:nvPr>
            <p:ph type="title" idx="4294967295"/>
          </p:nvPr>
        </p:nvSpPr>
        <p:spPr>
          <a:xfrm>
            <a:off x="438912" y="502268"/>
            <a:ext cx="11576304" cy="10156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Myriad Pro Black Cond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Outcomes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5262" y="2647305"/>
            <a:ext cx="1288144" cy="4830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5262" y="3525246"/>
            <a:ext cx="1288144" cy="39976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147319" y="3010684"/>
            <a:ext cx="1381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Myriad Pro" panose="020B0503030403020204" pitchFamily="34" charset="0"/>
              </a:rPr>
              <a:t>Total Clients: 104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47319" y="3864777"/>
            <a:ext cx="1381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Myriad Pro" panose="020B0503030403020204" pitchFamily="34" charset="0"/>
              </a:rPr>
              <a:t>Total Clients: 120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5839" y="4394525"/>
            <a:ext cx="1127900" cy="25807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147319" y="4605785"/>
            <a:ext cx="1381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Myriad Pro" panose="020B0503030403020204" pitchFamily="34" charset="0"/>
              </a:rPr>
              <a:t>Total Clients: 105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24535" y="2944308"/>
            <a:ext cx="88941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dirty="0">
                <a:latin typeface="Myriad Pro" panose="020B0503030403020204" pitchFamily="34" charset="0"/>
              </a:rPr>
              <a:t>100%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latin typeface="Myriad Pro" panose="020B0503030403020204" pitchFamily="34" charset="0"/>
              </a:rPr>
              <a:t>80%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latin typeface="Myriad Pro" panose="020B0503030403020204" pitchFamily="34" charset="0"/>
              </a:rPr>
              <a:t>60%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latin typeface="Myriad Pro" panose="020B0503030403020204" pitchFamily="34" charset="0"/>
              </a:rPr>
              <a:t>40%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latin typeface="Myriad Pro" panose="020B0503030403020204" pitchFamily="34" charset="0"/>
              </a:rPr>
              <a:t>20%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latin typeface="Myriad Pro" panose="020B0503030403020204" pitchFamily="34" charset="0"/>
              </a:rPr>
              <a:t>0%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654045" y="2782106"/>
            <a:ext cx="5019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96%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069388" y="2662399"/>
            <a:ext cx="587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100%</a:t>
            </a:r>
          </a:p>
        </p:txBody>
      </p:sp>
      <p:sp>
        <p:nvSpPr>
          <p:cNvPr id="46" name="TextBox 1"/>
          <p:cNvSpPr txBox="1"/>
          <p:nvPr/>
        </p:nvSpPr>
        <p:spPr>
          <a:xfrm>
            <a:off x="945393" y="5466196"/>
            <a:ext cx="2591102" cy="69167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latin typeface="Myriad Pro" panose="020B0503030403020204" pitchFamily="34" charset="0"/>
              </a:rPr>
              <a:t>No hospitalizations related to behavioral health</a:t>
            </a:r>
          </a:p>
        </p:txBody>
      </p:sp>
      <p:sp>
        <p:nvSpPr>
          <p:cNvPr id="47" name="TextBox 1"/>
          <p:cNvSpPr txBox="1"/>
          <p:nvPr/>
        </p:nvSpPr>
        <p:spPr>
          <a:xfrm>
            <a:off x="7665792" y="5466196"/>
            <a:ext cx="1850597" cy="69908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latin typeface="Myriad Pro" panose="020B0503030403020204" pitchFamily="34" charset="0"/>
              </a:rPr>
              <a:t>High use ER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571298" y="2688336"/>
            <a:ext cx="4911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99%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3895299" y="4737808"/>
            <a:ext cx="5355292" cy="487533"/>
            <a:chOff x="4767681" y="4386319"/>
            <a:chExt cx="5355292" cy="487533"/>
          </a:xfrm>
        </p:grpSpPr>
        <p:sp>
          <p:nvSpPr>
            <p:cNvPr id="50" name="TextBox 49"/>
            <p:cNvSpPr txBox="1"/>
            <p:nvPr/>
          </p:nvSpPr>
          <p:spPr>
            <a:xfrm>
              <a:off x="4767681" y="4489243"/>
              <a:ext cx="6640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>
                  <a:latin typeface="Myriad Pro" panose="020B0503030403020204" pitchFamily="34" charset="0"/>
                </a:defRPr>
              </a:lvl1pPr>
            </a:lstStyle>
            <a:p>
              <a:r>
                <a:rPr lang="en-US" dirty="0"/>
                <a:t>4%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172292" y="4588840"/>
              <a:ext cx="4460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>
                  <a:latin typeface="Myriad Pro" panose="020B0503030403020204" pitchFamily="34" charset="0"/>
                </a:defRPr>
              </a:lvl1pPr>
            </a:lstStyle>
            <a:p>
              <a:r>
                <a:rPr lang="en-US" dirty="0"/>
                <a:t>0%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774162" y="4547736"/>
              <a:ext cx="4876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Myriad Pro" panose="020B0503030403020204" pitchFamily="34" charset="0"/>
                </a:rPr>
                <a:t>0%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141848" y="4434951"/>
              <a:ext cx="4356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Myriad Pro" panose="020B0503030403020204" pitchFamily="34" charset="0"/>
                </a:rPr>
                <a:t>7%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001622" y="4530174"/>
              <a:ext cx="4394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Myriad Pro" panose="020B0503030403020204" pitchFamily="34" charset="0"/>
                </a:rPr>
                <a:t>3%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9339575" y="4530175"/>
              <a:ext cx="4421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Myriad Pro" panose="020B0503030403020204" pitchFamily="34" charset="0"/>
                </a:rPr>
                <a:t>2%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520006" y="4567036"/>
              <a:ext cx="4460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>
                  <a:latin typeface="Myriad Pro" panose="020B0503030403020204" pitchFamily="34" charset="0"/>
                </a:defRPr>
              </a:lvl1pPr>
            </a:lstStyle>
            <a:p>
              <a:r>
                <a:rPr lang="en-US" dirty="0"/>
                <a:t>1%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565456" y="4386319"/>
              <a:ext cx="5224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Myriad Pro" panose="020B0503030403020204" pitchFamily="34" charset="0"/>
                </a:rPr>
                <a:t>11%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9687289" y="4596853"/>
              <a:ext cx="4356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Myriad Pro" panose="020B0503030403020204" pitchFamily="34" charset="0"/>
                </a:rPr>
                <a:t>0%</a:t>
              </a:r>
            </a:p>
          </p:txBody>
        </p:sp>
      </p:grpSp>
      <p:sp>
        <p:nvSpPr>
          <p:cNvPr id="59" name="TextBox 1"/>
          <p:cNvSpPr txBox="1"/>
          <p:nvPr/>
        </p:nvSpPr>
        <p:spPr>
          <a:xfrm>
            <a:off x="3533670" y="5466196"/>
            <a:ext cx="1850597" cy="69167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latin typeface="Myriad Pro" panose="020B0503030403020204" pitchFamily="34" charset="0"/>
              </a:rPr>
              <a:t>Psychiatric </a:t>
            </a:r>
          </a:p>
          <a:p>
            <a:pPr algn="ctr"/>
            <a:r>
              <a:rPr lang="en-US" sz="1600" dirty="0">
                <a:latin typeface="Myriad Pro" panose="020B0503030403020204" pitchFamily="34" charset="0"/>
              </a:rPr>
              <a:t>hospitalizations</a:t>
            </a:r>
          </a:p>
        </p:txBody>
      </p:sp>
      <p:sp>
        <p:nvSpPr>
          <p:cNvPr id="60" name="TextBox 1"/>
          <p:cNvSpPr txBox="1"/>
          <p:nvPr/>
        </p:nvSpPr>
        <p:spPr>
          <a:xfrm>
            <a:off x="5647647" y="5466196"/>
            <a:ext cx="1850597" cy="69167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latin typeface="Myriad Pro" panose="020B0503030403020204" pitchFamily="34" charset="0"/>
              </a:rPr>
              <a:t>Medical </a:t>
            </a:r>
          </a:p>
          <a:p>
            <a:pPr algn="ctr"/>
            <a:r>
              <a:rPr lang="en-US" sz="1600" dirty="0">
                <a:latin typeface="Myriad Pro" panose="020B0503030403020204" pitchFamily="34" charset="0"/>
              </a:rPr>
              <a:t>hospitalizations</a:t>
            </a:r>
          </a:p>
        </p:txBody>
      </p:sp>
      <p:sp>
        <p:nvSpPr>
          <p:cNvPr id="2" name="Freeform 49">
            <a:extLst>
              <a:ext uri="{FF2B5EF4-FFF2-40B4-BE49-F238E27FC236}">
                <a16:creationId xmlns:a16="http://schemas.microsoft.com/office/drawing/2014/main" id="{6622B7D6-A354-03B8-6CA8-04B58A9C6C62}"/>
              </a:ext>
            </a:extLst>
          </p:cNvPr>
          <p:cNvSpPr/>
          <p:nvPr/>
        </p:nvSpPr>
        <p:spPr>
          <a:xfrm rot="16200000" flipH="1">
            <a:off x="8410577" y="-28575"/>
            <a:ext cx="3752850" cy="3810000"/>
          </a:xfrm>
          <a:custGeom>
            <a:avLst/>
            <a:gdLst>
              <a:gd name="connsiteX0" fmla="*/ 0 w 3752850"/>
              <a:gd name="connsiteY0" fmla="*/ 0 h 3810000"/>
              <a:gd name="connsiteX1" fmla="*/ 0 w 3752850"/>
              <a:gd name="connsiteY1" fmla="*/ 3810000 h 3810000"/>
              <a:gd name="connsiteX2" fmla="*/ 3752850 w 3752850"/>
              <a:gd name="connsiteY2" fmla="*/ 3810000 h 3810000"/>
              <a:gd name="connsiteX3" fmla="*/ 3433858 w 3752850"/>
              <a:gd name="connsiteY3" fmla="*/ 3486150 h 3810000"/>
              <a:gd name="connsiteX4" fmla="*/ 342900 w 3752850"/>
              <a:gd name="connsiteY4" fmla="*/ 3486150 h 3810000"/>
              <a:gd name="connsiteX5" fmla="*/ 342900 w 3752850"/>
              <a:gd name="connsiteY5" fmla="*/ 348122 h 3810000"/>
              <a:gd name="connsiteX6" fmla="*/ 0 w 3752850"/>
              <a:gd name="connsiteY6" fmla="*/ 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52850" h="3810000">
                <a:moveTo>
                  <a:pt x="0" y="0"/>
                </a:moveTo>
                <a:lnTo>
                  <a:pt x="0" y="3810000"/>
                </a:lnTo>
                <a:lnTo>
                  <a:pt x="3752850" y="3810000"/>
                </a:lnTo>
                <a:lnTo>
                  <a:pt x="3433858" y="3486150"/>
                </a:lnTo>
                <a:lnTo>
                  <a:pt x="342900" y="3486150"/>
                </a:lnTo>
                <a:lnTo>
                  <a:pt x="342900" y="348122"/>
                </a:lnTo>
                <a:lnTo>
                  <a:pt x="0" y="0"/>
                </a:lnTo>
                <a:close/>
              </a:path>
            </a:pathLst>
          </a:custGeom>
          <a:solidFill>
            <a:srgbClr val="CD9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1E3EB37C-F9E5-5C36-B86F-10E37BC430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127" y="5580073"/>
            <a:ext cx="1797174" cy="100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812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5FE4DA4-7A26-FE4C-8EBB-EF594B4322B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9" b="9297"/>
          <a:stretch/>
        </p:blipFill>
        <p:spPr>
          <a:xfrm>
            <a:off x="0" y="0"/>
            <a:ext cx="12192000" cy="6858000"/>
          </a:xfrm>
        </p:spPr>
      </p:pic>
      <p:sp>
        <p:nvSpPr>
          <p:cNvPr id="46" name="Rectangle 45"/>
          <p:cNvSpPr/>
          <p:nvPr/>
        </p:nvSpPr>
        <p:spPr>
          <a:xfrm>
            <a:off x="323850" y="336550"/>
            <a:ext cx="11544300" cy="6184901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26"/>
          <p:cNvSpPr txBox="1">
            <a:spLocks noGrp="1"/>
          </p:cNvSpPr>
          <p:nvPr>
            <p:ph type="title" idx="4294967295"/>
          </p:nvPr>
        </p:nvSpPr>
        <p:spPr>
          <a:xfrm>
            <a:off x="323851" y="467663"/>
            <a:ext cx="11544300" cy="2169825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76200" dir="5400000" algn="t" rotWithShape="0">
              <a:prstClr val="black">
                <a:alpha val="66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yriad Pro Black Cond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QUESTIONS?</a:t>
            </a:r>
          </a:p>
        </p:txBody>
      </p:sp>
      <p:sp>
        <p:nvSpPr>
          <p:cNvPr id="47" name="Freeform 46"/>
          <p:cNvSpPr/>
          <p:nvPr/>
        </p:nvSpPr>
        <p:spPr>
          <a:xfrm rot="5400000" flipV="1">
            <a:off x="8410575" y="-28575"/>
            <a:ext cx="3752850" cy="3810000"/>
          </a:xfrm>
          <a:custGeom>
            <a:avLst/>
            <a:gdLst>
              <a:gd name="connsiteX0" fmla="*/ 0 w 3752850"/>
              <a:gd name="connsiteY0" fmla="*/ 0 h 3810000"/>
              <a:gd name="connsiteX1" fmla="*/ 0 w 3752850"/>
              <a:gd name="connsiteY1" fmla="*/ 3810000 h 3810000"/>
              <a:gd name="connsiteX2" fmla="*/ 3752850 w 3752850"/>
              <a:gd name="connsiteY2" fmla="*/ 3810000 h 3810000"/>
              <a:gd name="connsiteX3" fmla="*/ 3433858 w 3752850"/>
              <a:gd name="connsiteY3" fmla="*/ 3486150 h 3810000"/>
              <a:gd name="connsiteX4" fmla="*/ 342900 w 3752850"/>
              <a:gd name="connsiteY4" fmla="*/ 3486150 h 3810000"/>
              <a:gd name="connsiteX5" fmla="*/ 342900 w 3752850"/>
              <a:gd name="connsiteY5" fmla="*/ 348122 h 3810000"/>
              <a:gd name="connsiteX6" fmla="*/ 0 w 3752850"/>
              <a:gd name="connsiteY6" fmla="*/ 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52850" h="3810000">
                <a:moveTo>
                  <a:pt x="0" y="0"/>
                </a:moveTo>
                <a:lnTo>
                  <a:pt x="0" y="3810000"/>
                </a:lnTo>
                <a:lnTo>
                  <a:pt x="3752850" y="3810000"/>
                </a:lnTo>
                <a:lnTo>
                  <a:pt x="3433858" y="3486150"/>
                </a:lnTo>
                <a:lnTo>
                  <a:pt x="342900" y="3486150"/>
                </a:lnTo>
                <a:lnTo>
                  <a:pt x="342900" y="348122"/>
                </a:lnTo>
                <a:lnTo>
                  <a:pt x="0" y="0"/>
                </a:lnTo>
                <a:close/>
              </a:path>
            </a:pathLst>
          </a:cu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 rot="5400000" flipH="1">
            <a:off x="28575" y="3076575"/>
            <a:ext cx="3752850" cy="3810000"/>
          </a:xfrm>
          <a:custGeom>
            <a:avLst/>
            <a:gdLst>
              <a:gd name="connsiteX0" fmla="*/ 0 w 3752850"/>
              <a:gd name="connsiteY0" fmla="*/ 0 h 3810000"/>
              <a:gd name="connsiteX1" fmla="*/ 0 w 3752850"/>
              <a:gd name="connsiteY1" fmla="*/ 3810000 h 3810000"/>
              <a:gd name="connsiteX2" fmla="*/ 3752850 w 3752850"/>
              <a:gd name="connsiteY2" fmla="*/ 3810000 h 3810000"/>
              <a:gd name="connsiteX3" fmla="*/ 3433858 w 3752850"/>
              <a:gd name="connsiteY3" fmla="*/ 3486150 h 3810000"/>
              <a:gd name="connsiteX4" fmla="*/ 342900 w 3752850"/>
              <a:gd name="connsiteY4" fmla="*/ 3486150 h 3810000"/>
              <a:gd name="connsiteX5" fmla="*/ 342900 w 3752850"/>
              <a:gd name="connsiteY5" fmla="*/ 348122 h 3810000"/>
              <a:gd name="connsiteX6" fmla="*/ 0 w 3752850"/>
              <a:gd name="connsiteY6" fmla="*/ 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52850" h="3810000">
                <a:moveTo>
                  <a:pt x="0" y="0"/>
                </a:moveTo>
                <a:lnTo>
                  <a:pt x="0" y="3810000"/>
                </a:lnTo>
                <a:lnTo>
                  <a:pt x="3752850" y="3810000"/>
                </a:lnTo>
                <a:lnTo>
                  <a:pt x="3433858" y="3486150"/>
                </a:lnTo>
                <a:lnTo>
                  <a:pt x="342900" y="3486150"/>
                </a:lnTo>
                <a:lnTo>
                  <a:pt x="342900" y="348122"/>
                </a:lnTo>
                <a:lnTo>
                  <a:pt x="0" y="0"/>
                </a:lnTo>
                <a:close/>
              </a:path>
            </a:pathLst>
          </a:custGeom>
          <a:solidFill>
            <a:srgbClr val="CD9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460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B7B16D0-0D38-4A88-8A6C-21AD2F5BC835}"/>
              </a:ext>
            </a:extLst>
          </p:cNvPr>
          <p:cNvSpPr/>
          <p:nvPr/>
        </p:nvSpPr>
        <p:spPr>
          <a:xfrm>
            <a:off x="-14022" y="0"/>
            <a:ext cx="12220045" cy="6858000"/>
          </a:xfrm>
          <a:prstGeom prst="rect">
            <a:avLst/>
          </a:prstGeom>
          <a:solidFill>
            <a:srgbClr val="0232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591F5C-62D1-42D4-B301-756E5EA9CEAB}"/>
              </a:ext>
            </a:extLst>
          </p:cNvPr>
          <p:cNvSpPr/>
          <p:nvPr/>
        </p:nvSpPr>
        <p:spPr>
          <a:xfrm>
            <a:off x="-14022" y="391886"/>
            <a:ext cx="12220045" cy="362857"/>
          </a:xfrm>
          <a:prstGeom prst="rect">
            <a:avLst/>
          </a:prstGeom>
          <a:solidFill>
            <a:srgbClr val="CA97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57E701-6C60-473F-A1E2-73E96F55111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148693" y="-1300146"/>
            <a:ext cx="5894614" cy="37702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220" normalizeH="0" baseline="0" noProof="0" dirty="0">
                <a:ln>
                  <a:noFill/>
                </a:ln>
                <a:solidFill>
                  <a:srgbClr val="CA9700"/>
                </a:solidFill>
                <a:effectLst/>
                <a:uLnTx/>
                <a:uFillTx/>
                <a:latin typeface="Myriad Pro Black Cond" panose="020B0906030403020204" pitchFamily="34" charset="0"/>
                <a:ea typeface="+mn-ea"/>
                <a:cs typeface="+mn-cs"/>
              </a:rPr>
              <a:t>CONTACT</a:t>
            </a:r>
            <a:r>
              <a:rPr kumimoji="0" lang="en-US" sz="23900" b="1" i="0" u="none" strike="noStrike" kern="1200" cap="none" spc="22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Myriad Pro Black Cond" panose="020B090603040302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220" normalizeH="0" baseline="0" noProof="0" dirty="0">
                <a:ln>
                  <a:noFill/>
                </a:ln>
                <a:solidFill>
                  <a:srgbClr val="CA9700"/>
                </a:solidFill>
                <a:effectLst/>
                <a:uLnTx/>
                <a:uFillTx/>
                <a:latin typeface="Myriad Pro Black Cond" panose="020B0906030403020204" pitchFamily="34" charset="0"/>
                <a:ea typeface="+mn-ea"/>
                <a:cs typeface="+mn-cs"/>
              </a:rPr>
              <a:t>US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79DE8C-7A6A-4FA1-BEE8-ED6A56713B23}"/>
              </a:ext>
            </a:extLst>
          </p:cNvPr>
          <p:cNvSpPr txBox="1"/>
          <p:nvPr/>
        </p:nvSpPr>
        <p:spPr>
          <a:xfrm>
            <a:off x="3917504" y="385411"/>
            <a:ext cx="4356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</a:rPr>
              <a:t>AGE WISE PROGRAM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62" y="4903885"/>
            <a:ext cx="4835537" cy="11538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109959-8585-432C-8283-570DA0F357E0}"/>
              </a:ext>
            </a:extLst>
          </p:cNvPr>
          <p:cNvSpPr txBox="1"/>
          <p:nvPr/>
        </p:nvSpPr>
        <p:spPr>
          <a:xfrm>
            <a:off x="7090349" y="2013706"/>
            <a:ext cx="51156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bg1"/>
                </a:solidFill>
              </a:rPr>
              <a:t>RUBEN ROBLES, LMFT</a:t>
            </a:r>
          </a:p>
          <a:p>
            <a:r>
              <a:rPr lang="it-IT" sz="2400" dirty="0">
                <a:solidFill>
                  <a:schemeClr val="bg1"/>
                </a:solidFill>
              </a:rPr>
              <a:t>Mental Health Program Manager I</a:t>
            </a:r>
          </a:p>
          <a:p>
            <a:r>
              <a:rPr lang="it-IT" sz="2400" dirty="0">
                <a:solidFill>
                  <a:schemeClr val="bg1"/>
                </a:solidFill>
              </a:rPr>
              <a:t>(909) 798-8527</a:t>
            </a:r>
          </a:p>
          <a:p>
            <a:r>
              <a:rPr lang="it-IT" sz="2400" dirty="0">
                <a:solidFill>
                  <a:schemeClr val="bg1"/>
                </a:solidFill>
              </a:rPr>
              <a:t>Ruben.Robles@hss.sbcounty.gov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109959-8585-432C-8283-570DA0F357E0}"/>
              </a:ext>
            </a:extLst>
          </p:cNvPr>
          <p:cNvSpPr txBox="1"/>
          <p:nvPr/>
        </p:nvSpPr>
        <p:spPr>
          <a:xfrm>
            <a:off x="590856" y="2054619"/>
            <a:ext cx="51156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bg1"/>
                </a:solidFill>
              </a:rPr>
              <a:t>KRYSTLE ROWE,</a:t>
            </a:r>
            <a:r>
              <a:rPr lang="en-US" sz="2800" b="1" dirty="0">
                <a:solidFill>
                  <a:schemeClr val="bg1"/>
                </a:solidFill>
              </a:rPr>
              <a:t> PHD, </a:t>
            </a:r>
            <a:r>
              <a:rPr lang="en-US" sz="2800" b="1" dirty="0" err="1">
                <a:solidFill>
                  <a:schemeClr val="bg1"/>
                </a:solidFill>
              </a:rPr>
              <a:t>LMFT</a:t>
            </a:r>
            <a:r>
              <a:rPr lang="en-US" sz="2800" b="1" dirty="0">
                <a:solidFill>
                  <a:schemeClr val="bg1"/>
                </a:solidFill>
              </a:rPr>
              <a:t>, MBA</a:t>
            </a:r>
          </a:p>
          <a:p>
            <a:r>
              <a:rPr lang="en-US" sz="2400" dirty="0">
                <a:solidFill>
                  <a:schemeClr val="bg1"/>
                </a:solidFill>
              </a:rPr>
              <a:t>Deputy Director</a:t>
            </a:r>
          </a:p>
          <a:p>
            <a:r>
              <a:rPr lang="it-IT" sz="2400" dirty="0">
                <a:solidFill>
                  <a:schemeClr val="bg1"/>
                </a:solidFill>
              </a:rPr>
              <a:t>(909) 891-3870</a:t>
            </a:r>
          </a:p>
          <a:p>
            <a:r>
              <a:rPr lang="it-IT" sz="2400" dirty="0">
                <a:solidFill>
                  <a:schemeClr val="bg1"/>
                </a:solidFill>
              </a:rPr>
              <a:t>Krystle.Rowe@pg.sbcounty.gov</a:t>
            </a:r>
          </a:p>
        </p:txBody>
      </p:sp>
    </p:spTree>
    <p:extLst>
      <p:ext uri="{BB962C8B-B14F-4D97-AF65-F5344CB8AC3E}">
        <p14:creationId xmlns:p14="http://schemas.microsoft.com/office/powerpoint/2010/main" val="1544812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5FE4DA4-7A26-FE4C-8EBB-EF594B4322B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9" b="9297"/>
          <a:stretch/>
        </p:blipFill>
        <p:spPr>
          <a:xfrm>
            <a:off x="0" y="0"/>
            <a:ext cx="12192000" cy="6858000"/>
          </a:xfrm>
        </p:spPr>
      </p:pic>
      <p:sp>
        <p:nvSpPr>
          <p:cNvPr id="46" name="Rectangle 45"/>
          <p:cNvSpPr/>
          <p:nvPr/>
        </p:nvSpPr>
        <p:spPr>
          <a:xfrm>
            <a:off x="323850" y="336549"/>
            <a:ext cx="11544300" cy="6184901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26"/>
          <p:cNvSpPr txBox="1">
            <a:spLocks noGrp="1"/>
          </p:cNvSpPr>
          <p:nvPr>
            <p:ph type="title" idx="4294967295"/>
          </p:nvPr>
        </p:nvSpPr>
        <p:spPr>
          <a:xfrm>
            <a:off x="2246243" y="2281521"/>
            <a:ext cx="7555907" cy="201593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0" b="1" i="0" u="none" strike="noStrike" kern="1200" cap="none" spc="6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yriad Pro Black Cond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THANK YOU</a:t>
            </a:r>
          </a:p>
        </p:txBody>
      </p:sp>
      <p:sp>
        <p:nvSpPr>
          <p:cNvPr id="47" name="Freeform 46"/>
          <p:cNvSpPr/>
          <p:nvPr/>
        </p:nvSpPr>
        <p:spPr>
          <a:xfrm rot="5400000" flipV="1">
            <a:off x="8410575" y="-28575"/>
            <a:ext cx="3752850" cy="3810000"/>
          </a:xfrm>
          <a:custGeom>
            <a:avLst/>
            <a:gdLst>
              <a:gd name="connsiteX0" fmla="*/ 0 w 3752850"/>
              <a:gd name="connsiteY0" fmla="*/ 0 h 3810000"/>
              <a:gd name="connsiteX1" fmla="*/ 0 w 3752850"/>
              <a:gd name="connsiteY1" fmla="*/ 3810000 h 3810000"/>
              <a:gd name="connsiteX2" fmla="*/ 3752850 w 3752850"/>
              <a:gd name="connsiteY2" fmla="*/ 3810000 h 3810000"/>
              <a:gd name="connsiteX3" fmla="*/ 3433858 w 3752850"/>
              <a:gd name="connsiteY3" fmla="*/ 3486150 h 3810000"/>
              <a:gd name="connsiteX4" fmla="*/ 342900 w 3752850"/>
              <a:gd name="connsiteY4" fmla="*/ 3486150 h 3810000"/>
              <a:gd name="connsiteX5" fmla="*/ 342900 w 3752850"/>
              <a:gd name="connsiteY5" fmla="*/ 348122 h 3810000"/>
              <a:gd name="connsiteX6" fmla="*/ 0 w 3752850"/>
              <a:gd name="connsiteY6" fmla="*/ 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52850" h="3810000">
                <a:moveTo>
                  <a:pt x="0" y="0"/>
                </a:moveTo>
                <a:lnTo>
                  <a:pt x="0" y="3810000"/>
                </a:lnTo>
                <a:lnTo>
                  <a:pt x="3752850" y="3810000"/>
                </a:lnTo>
                <a:lnTo>
                  <a:pt x="3433858" y="3486150"/>
                </a:lnTo>
                <a:lnTo>
                  <a:pt x="342900" y="3486150"/>
                </a:lnTo>
                <a:lnTo>
                  <a:pt x="342900" y="348122"/>
                </a:lnTo>
                <a:lnTo>
                  <a:pt x="0" y="0"/>
                </a:lnTo>
                <a:close/>
              </a:path>
            </a:pathLst>
          </a:cu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 rot="5400000" flipH="1">
            <a:off x="28575" y="3076575"/>
            <a:ext cx="3752850" cy="3810000"/>
          </a:xfrm>
          <a:custGeom>
            <a:avLst/>
            <a:gdLst>
              <a:gd name="connsiteX0" fmla="*/ 0 w 3752850"/>
              <a:gd name="connsiteY0" fmla="*/ 0 h 3810000"/>
              <a:gd name="connsiteX1" fmla="*/ 0 w 3752850"/>
              <a:gd name="connsiteY1" fmla="*/ 3810000 h 3810000"/>
              <a:gd name="connsiteX2" fmla="*/ 3752850 w 3752850"/>
              <a:gd name="connsiteY2" fmla="*/ 3810000 h 3810000"/>
              <a:gd name="connsiteX3" fmla="*/ 3433858 w 3752850"/>
              <a:gd name="connsiteY3" fmla="*/ 3486150 h 3810000"/>
              <a:gd name="connsiteX4" fmla="*/ 342900 w 3752850"/>
              <a:gd name="connsiteY4" fmla="*/ 3486150 h 3810000"/>
              <a:gd name="connsiteX5" fmla="*/ 342900 w 3752850"/>
              <a:gd name="connsiteY5" fmla="*/ 348122 h 3810000"/>
              <a:gd name="connsiteX6" fmla="*/ 0 w 3752850"/>
              <a:gd name="connsiteY6" fmla="*/ 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52850" h="3810000">
                <a:moveTo>
                  <a:pt x="0" y="0"/>
                </a:moveTo>
                <a:lnTo>
                  <a:pt x="0" y="3810000"/>
                </a:lnTo>
                <a:lnTo>
                  <a:pt x="3752850" y="3810000"/>
                </a:lnTo>
                <a:lnTo>
                  <a:pt x="3433858" y="3486150"/>
                </a:lnTo>
                <a:lnTo>
                  <a:pt x="342900" y="3486150"/>
                </a:lnTo>
                <a:lnTo>
                  <a:pt x="342900" y="348122"/>
                </a:lnTo>
                <a:lnTo>
                  <a:pt x="0" y="0"/>
                </a:lnTo>
                <a:close/>
              </a:path>
            </a:pathLst>
          </a:custGeom>
          <a:solidFill>
            <a:srgbClr val="CD9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09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icture containing tree, outdoor, sky, background&#10;&#10;Description automatically generated">
            <a:extLst>
              <a:ext uri="{FF2B5EF4-FFF2-40B4-BE49-F238E27FC236}">
                <a16:creationId xmlns:a16="http://schemas.microsoft.com/office/drawing/2014/main" id="{B330DA0D-1713-1446-8BD6-1C38C9B1D64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Parallelogra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9200" y="0"/>
            <a:ext cx="7162800" cy="6858000"/>
          </a:xfrm>
          <a:prstGeom prst="parallelogram">
            <a:avLst/>
          </a:prstGeom>
          <a:solidFill>
            <a:srgbClr val="002D73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635829"/>
            <a:ext cx="12192000" cy="2574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10748" y="4080439"/>
            <a:ext cx="10501142" cy="1054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000" b="1" dirty="0">
                <a:solidFill>
                  <a:schemeClr val="bg1"/>
                </a:solidFill>
                <a:latin typeface="Myriad Pro" panose="020B05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KRYSTLE ROWE, </a:t>
            </a:r>
            <a:r>
              <a:rPr lang="en-US" sz="2000" b="1" dirty="0">
                <a:solidFill>
                  <a:schemeClr val="bg1"/>
                </a:solidFill>
                <a:latin typeface="Myriad Pro" panose="020B05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PhD, LMFT, </a:t>
            </a:r>
            <a:r>
              <a:rPr lang="en-US" sz="2000" b="1">
                <a:solidFill>
                  <a:schemeClr val="bg1"/>
                </a:solidFill>
                <a:latin typeface="Myriad Pro" panose="020B05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MBA,</a:t>
            </a:r>
            <a:r>
              <a:rPr lang="en-US" sz="2000">
                <a:solidFill>
                  <a:schemeClr val="bg1"/>
                </a:solidFill>
                <a:latin typeface="Myriad Pro" panose="020B05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Deputy Director</a:t>
            </a:r>
          </a:p>
          <a:p>
            <a:pPr algn="just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000" b="1" dirty="0">
                <a:solidFill>
                  <a:schemeClr val="bg1"/>
                </a:solidFill>
                <a:latin typeface="Myriad Pro" panose="020B05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RUBEN ROBLES, </a:t>
            </a:r>
            <a:r>
              <a:rPr lang="en-US" sz="2000" b="1" dirty="0" err="1">
                <a:solidFill>
                  <a:schemeClr val="bg1"/>
                </a:solidFill>
                <a:latin typeface="Myriad Pro" panose="020B05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LMFT</a:t>
            </a: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, Mental Health Program Manager  I</a:t>
            </a:r>
          </a:p>
        </p:txBody>
      </p:sp>
      <p:sp>
        <p:nvSpPr>
          <p:cNvPr id="6" name="Title 5"/>
          <p:cNvSpPr txBox="1">
            <a:spLocks noGrp="1"/>
          </p:cNvSpPr>
          <p:nvPr>
            <p:ph type="title" idx="4294967295"/>
          </p:nvPr>
        </p:nvSpPr>
        <p:spPr>
          <a:xfrm>
            <a:off x="6761319" y="1335278"/>
            <a:ext cx="4564923" cy="110799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yriad Pro Cond" panose="020B0506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PRESENTERS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671525" y="2665579"/>
            <a:ext cx="450668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827CCCD-01BC-B59C-85FB-97DA782F7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819559" y="1138266"/>
            <a:ext cx="450668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EB5E13C9-B05E-2D11-ADA4-65DB39A54E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28" y="280977"/>
            <a:ext cx="2376640" cy="1321803"/>
          </a:xfrm>
          <a:prstGeom prst="rect">
            <a:avLst/>
          </a:prstGeom>
          <a:effectLst>
            <a:outerShdw blurRad="88900" dist="12700" dir="8100000" algn="tr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0168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V="1">
            <a:off x="8410575" y="-28575"/>
            <a:ext cx="3752850" cy="3810000"/>
          </a:xfrm>
          <a:custGeom>
            <a:avLst/>
            <a:gdLst>
              <a:gd name="connsiteX0" fmla="*/ 0 w 3752850"/>
              <a:gd name="connsiteY0" fmla="*/ 0 h 3810000"/>
              <a:gd name="connsiteX1" fmla="*/ 0 w 3752850"/>
              <a:gd name="connsiteY1" fmla="*/ 3810000 h 3810000"/>
              <a:gd name="connsiteX2" fmla="*/ 3752850 w 3752850"/>
              <a:gd name="connsiteY2" fmla="*/ 3810000 h 3810000"/>
              <a:gd name="connsiteX3" fmla="*/ 3433858 w 3752850"/>
              <a:gd name="connsiteY3" fmla="*/ 3486150 h 3810000"/>
              <a:gd name="connsiteX4" fmla="*/ 342900 w 3752850"/>
              <a:gd name="connsiteY4" fmla="*/ 3486150 h 3810000"/>
              <a:gd name="connsiteX5" fmla="*/ 342900 w 3752850"/>
              <a:gd name="connsiteY5" fmla="*/ 348122 h 3810000"/>
              <a:gd name="connsiteX6" fmla="*/ 0 w 3752850"/>
              <a:gd name="connsiteY6" fmla="*/ 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52850" h="3810000">
                <a:moveTo>
                  <a:pt x="0" y="0"/>
                </a:moveTo>
                <a:lnTo>
                  <a:pt x="0" y="3810000"/>
                </a:lnTo>
                <a:lnTo>
                  <a:pt x="3752850" y="3810000"/>
                </a:lnTo>
                <a:lnTo>
                  <a:pt x="3433858" y="3486150"/>
                </a:lnTo>
                <a:lnTo>
                  <a:pt x="342900" y="3486150"/>
                </a:lnTo>
                <a:lnTo>
                  <a:pt x="342900" y="348122"/>
                </a:lnTo>
                <a:lnTo>
                  <a:pt x="0" y="0"/>
                </a:lnTo>
                <a:close/>
              </a:path>
            </a:pathLst>
          </a:cu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28575" y="3076575"/>
            <a:ext cx="3752850" cy="3810000"/>
          </a:xfrm>
          <a:custGeom>
            <a:avLst/>
            <a:gdLst>
              <a:gd name="connsiteX0" fmla="*/ 0 w 3752850"/>
              <a:gd name="connsiteY0" fmla="*/ 0 h 3810000"/>
              <a:gd name="connsiteX1" fmla="*/ 0 w 3752850"/>
              <a:gd name="connsiteY1" fmla="*/ 3810000 h 3810000"/>
              <a:gd name="connsiteX2" fmla="*/ 3752850 w 3752850"/>
              <a:gd name="connsiteY2" fmla="*/ 3810000 h 3810000"/>
              <a:gd name="connsiteX3" fmla="*/ 3433858 w 3752850"/>
              <a:gd name="connsiteY3" fmla="*/ 3486150 h 3810000"/>
              <a:gd name="connsiteX4" fmla="*/ 342900 w 3752850"/>
              <a:gd name="connsiteY4" fmla="*/ 3486150 h 3810000"/>
              <a:gd name="connsiteX5" fmla="*/ 342900 w 3752850"/>
              <a:gd name="connsiteY5" fmla="*/ 348122 h 3810000"/>
              <a:gd name="connsiteX6" fmla="*/ 0 w 3752850"/>
              <a:gd name="connsiteY6" fmla="*/ 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52850" h="3810000">
                <a:moveTo>
                  <a:pt x="0" y="0"/>
                </a:moveTo>
                <a:lnTo>
                  <a:pt x="0" y="3810000"/>
                </a:lnTo>
                <a:lnTo>
                  <a:pt x="3752850" y="3810000"/>
                </a:lnTo>
                <a:lnTo>
                  <a:pt x="3433858" y="3486150"/>
                </a:lnTo>
                <a:lnTo>
                  <a:pt x="342900" y="3486150"/>
                </a:lnTo>
                <a:lnTo>
                  <a:pt x="342900" y="348122"/>
                </a:lnTo>
                <a:lnTo>
                  <a:pt x="0" y="0"/>
                </a:lnTo>
                <a:close/>
              </a:path>
            </a:pathLst>
          </a:custGeom>
          <a:solidFill>
            <a:srgbClr val="CD9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87EEA5-E949-056E-EDE5-4A62DBD223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Age Wise program video. Available online at https://vimeo.com/575974618</a:t>
            </a:r>
          </a:p>
        </p:txBody>
      </p:sp>
      <p:pic>
        <p:nvPicPr>
          <p:cNvPr id="2" name="Online Media 1" title="Age Wise program keeps seniors connected to resources during the pandemic and beyond">
            <a:hlinkClick r:id="" action="ppaction://media"/>
            <a:extLst>
              <a:ext uri="{FF2B5EF4-FFF2-40B4-BE49-F238E27FC236}">
                <a16:creationId xmlns:a16="http://schemas.microsoft.com/office/drawing/2014/main" id="{AC0C6952-4A34-D087-76C3-50562D1B0DC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78271" y="606527"/>
            <a:ext cx="10035458" cy="564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icture of three older adults smiling and laughing, in front of a tree.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9"/>
          <a:stretch/>
        </p:blipFill>
        <p:spPr>
          <a:xfrm flipH="1">
            <a:off x="2895598" y="13855"/>
            <a:ext cx="9296401" cy="6863945"/>
          </a:xfrm>
          <a:prstGeom prst="rect">
            <a:avLst/>
          </a:prstGeom>
        </p:spPr>
      </p:pic>
      <p:sp>
        <p:nvSpPr>
          <p:cNvPr id="7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8503920" cy="6858000"/>
          </a:xfrm>
          <a:custGeom>
            <a:avLst/>
            <a:gdLst>
              <a:gd name="connsiteX0" fmla="*/ 0 w 8503920"/>
              <a:gd name="connsiteY0" fmla="*/ 0 h 6858000"/>
              <a:gd name="connsiteX1" fmla="*/ 6285786 w 8503920"/>
              <a:gd name="connsiteY1" fmla="*/ 0 h 6858000"/>
              <a:gd name="connsiteX2" fmla="*/ 8503920 w 8503920"/>
              <a:gd name="connsiteY2" fmla="*/ 6858000 h 6858000"/>
              <a:gd name="connsiteX3" fmla="*/ 0 w 8503920"/>
              <a:gd name="connsiteY3" fmla="*/ 6858000 h 6858000"/>
              <a:gd name="connsiteX4" fmla="*/ 0 w 850392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3920" h="6858000">
                <a:moveTo>
                  <a:pt x="0" y="0"/>
                </a:moveTo>
                <a:lnTo>
                  <a:pt x="6285786" y="0"/>
                </a:lnTo>
                <a:lnTo>
                  <a:pt x="850392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75100" y="0"/>
            <a:ext cx="2457420" cy="6858000"/>
          </a:xfrm>
          <a:custGeom>
            <a:avLst/>
            <a:gdLst>
              <a:gd name="connsiteX0" fmla="*/ 0 w 2457420"/>
              <a:gd name="connsiteY0" fmla="*/ 0 h 6419850"/>
              <a:gd name="connsiteX1" fmla="*/ 381000 w 2457420"/>
              <a:gd name="connsiteY1" fmla="*/ 0 h 6419850"/>
              <a:gd name="connsiteX2" fmla="*/ 2457420 w 2457420"/>
              <a:gd name="connsiteY2" fmla="*/ 6419850 h 6419850"/>
              <a:gd name="connsiteX3" fmla="*/ 2076420 w 2457420"/>
              <a:gd name="connsiteY3" fmla="*/ 6419850 h 6419850"/>
              <a:gd name="connsiteX4" fmla="*/ 0 w 2457420"/>
              <a:gd name="connsiteY4" fmla="*/ 0 h 641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7420" h="6419850">
                <a:moveTo>
                  <a:pt x="0" y="0"/>
                </a:moveTo>
                <a:lnTo>
                  <a:pt x="381000" y="0"/>
                </a:lnTo>
                <a:lnTo>
                  <a:pt x="2457420" y="6419850"/>
                </a:lnTo>
                <a:lnTo>
                  <a:pt x="2076420" y="6419850"/>
                </a:lnTo>
                <a:lnTo>
                  <a:pt x="0" y="0"/>
                </a:lnTo>
                <a:close/>
              </a:path>
            </a:pathLst>
          </a:cu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7"/>
          <p:cNvSpPr txBox="1">
            <a:spLocks noGrp="1"/>
          </p:cNvSpPr>
          <p:nvPr>
            <p:ph type="title" idx="4294967295"/>
          </p:nvPr>
        </p:nvSpPr>
        <p:spPr>
          <a:xfrm>
            <a:off x="404972" y="352802"/>
            <a:ext cx="3971967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Myriad Pro Black Cond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WE DO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04972" y="1144600"/>
            <a:ext cx="4895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D73"/>
                </a:solidFill>
                <a:latin typeface="Myriad Pro Light Cond" panose="020B0406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We assist older adults by: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04972" y="1983582"/>
            <a:ext cx="6294002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Offering field-based behavioral health and wellness therapy</a:t>
            </a:r>
          </a:p>
          <a:p>
            <a:pPr marL="742950" indent="-457200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bg1">
                  <a:lumMod val="50000"/>
                </a:schemeClr>
              </a:solidFill>
              <a:latin typeface="Myriad Pro" panose="020B0503030403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4295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Providing intensive case management</a:t>
            </a:r>
          </a:p>
          <a:p>
            <a:pPr marL="742950" indent="-457200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bg1">
                  <a:lumMod val="50000"/>
                </a:schemeClr>
              </a:solidFill>
              <a:latin typeface="Myriad Pro" panose="020B0503030403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4295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Completing forms and applications</a:t>
            </a:r>
          </a:p>
          <a:p>
            <a:pPr marL="742950" indent="-457200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bg1">
                  <a:lumMod val="50000"/>
                </a:schemeClr>
              </a:solidFill>
              <a:latin typeface="Myriad Pro" panose="020B0503030403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4295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Locating and connecting to resources</a:t>
            </a:r>
          </a:p>
          <a:p>
            <a:pPr marL="742950" indent="-457200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bg1">
                  <a:lumMod val="50000"/>
                </a:schemeClr>
              </a:solidFill>
              <a:latin typeface="Myriad Pro" panose="020B0503030403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4295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‘No wrong door’ approach</a:t>
            </a:r>
          </a:p>
          <a:p>
            <a:pPr marL="742950" indent="-457200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bg1">
                  <a:lumMod val="50000"/>
                </a:schemeClr>
              </a:solidFill>
              <a:latin typeface="Myriad Pro" panose="020B0503030403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4295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Addressing the stigma of participating in the behavioral health and wellness system</a:t>
            </a:r>
          </a:p>
        </p:txBody>
      </p:sp>
    </p:spTree>
    <p:extLst>
      <p:ext uri="{BB962C8B-B14F-4D97-AF65-F5344CB8AC3E}">
        <p14:creationId xmlns:p14="http://schemas.microsoft.com/office/powerpoint/2010/main" val="634452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957004" y="6153341"/>
            <a:ext cx="5095532" cy="565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Thomas Edison (1847 – 1931), Inventor</a:t>
            </a:r>
            <a:endParaRPr lang="id-ID" dirty="0">
              <a:solidFill>
                <a:schemeClr val="bg1">
                  <a:lumMod val="50000"/>
                </a:schemeClr>
              </a:solidFill>
              <a:latin typeface="Myriad Pro" panose="020B0503030403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Freeform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5555145"/>
          </a:xfrm>
          <a:custGeom>
            <a:avLst/>
            <a:gdLst>
              <a:gd name="connsiteX0" fmla="*/ 0 w 12192000"/>
              <a:gd name="connsiteY0" fmla="*/ 0 h 5442857"/>
              <a:gd name="connsiteX1" fmla="*/ 12192000 w 12192000"/>
              <a:gd name="connsiteY1" fmla="*/ 0 h 5442857"/>
              <a:gd name="connsiteX2" fmla="*/ 12192000 w 12192000"/>
              <a:gd name="connsiteY2" fmla="*/ 4267199 h 5442857"/>
              <a:gd name="connsiteX3" fmla="*/ 0 w 12192000"/>
              <a:gd name="connsiteY3" fmla="*/ 5442857 h 5442857"/>
              <a:gd name="connsiteX0" fmla="*/ 0 w 12192000"/>
              <a:gd name="connsiteY0" fmla="*/ 0 h 5070877"/>
              <a:gd name="connsiteX1" fmla="*/ 12192000 w 12192000"/>
              <a:gd name="connsiteY1" fmla="*/ 0 h 5070877"/>
              <a:gd name="connsiteX2" fmla="*/ 12192000 w 12192000"/>
              <a:gd name="connsiteY2" fmla="*/ 4267199 h 5070877"/>
              <a:gd name="connsiteX3" fmla="*/ 0 w 12192000"/>
              <a:gd name="connsiteY3" fmla="*/ 5070877 h 5070877"/>
              <a:gd name="connsiteX4" fmla="*/ 0 w 12192000"/>
              <a:gd name="connsiteY4" fmla="*/ 0 h 5070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070877">
                <a:moveTo>
                  <a:pt x="0" y="0"/>
                </a:moveTo>
                <a:lnTo>
                  <a:pt x="12192000" y="0"/>
                </a:lnTo>
                <a:lnTo>
                  <a:pt x="12192000" y="4267199"/>
                </a:lnTo>
                <a:lnTo>
                  <a:pt x="0" y="5070877"/>
                </a:lnTo>
                <a:lnTo>
                  <a:pt x="0" y="0"/>
                </a:lnTo>
                <a:close/>
              </a:path>
            </a:pathLst>
          </a:custGeom>
          <a:solidFill>
            <a:srgbClr val="002D73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085446" y="1238369"/>
            <a:ext cx="0" cy="249737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015597" y="1238369"/>
            <a:ext cx="0" cy="249737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300018" y="5621955"/>
            <a:ext cx="67525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rgbClr val="002D73"/>
                </a:solidFill>
                <a:latin typeface="Myriad Pro Light Cond" panose="020B0406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“The value of an idea lies in the using of it.“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40321" y="3289335"/>
            <a:ext cx="27558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Age Wise’s 24/7 Hotline Expands Seniors’ Access to Vital Services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13809" y="2435492"/>
            <a:ext cx="24089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Myriad Pro Cond" panose="020B0506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Human Services Achievement Award</a:t>
            </a:r>
          </a:p>
        </p:txBody>
      </p:sp>
      <p:grpSp>
        <p:nvGrpSpPr>
          <p:cNvPr id="7" name="Group 6" descr="graphic image - 2021 NACo Achievement Award medallion"/>
          <p:cNvGrpSpPr/>
          <p:nvPr/>
        </p:nvGrpSpPr>
        <p:grpSpPr>
          <a:xfrm>
            <a:off x="1221020" y="822392"/>
            <a:ext cx="1594496" cy="1594496"/>
            <a:chOff x="1719325" y="-217810"/>
            <a:chExt cx="1594496" cy="1594496"/>
          </a:xfrm>
        </p:grpSpPr>
        <p:sp>
          <p:nvSpPr>
            <p:cNvPr id="5" name="Oval 4"/>
            <p:cNvSpPr/>
            <p:nvPr/>
          </p:nvSpPr>
          <p:spPr>
            <a:xfrm>
              <a:off x="1721045" y="-216090"/>
              <a:ext cx="1591056" cy="159105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9325" y="-217810"/>
              <a:ext cx="1594496" cy="1594496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/>
        </p:nvSpPr>
        <p:spPr>
          <a:xfrm>
            <a:off x="813809" y="361334"/>
            <a:ext cx="2408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Myriad Pro Cond" panose="020B0506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2021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634979" y="3289335"/>
            <a:ext cx="24774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San Bernardino County Age Wise Program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663099" y="2435492"/>
            <a:ext cx="28029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Myriad Pro Cond" panose="020B0506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Home and Community Based Services Category</a:t>
            </a:r>
          </a:p>
        </p:txBody>
      </p:sp>
      <p:pic>
        <p:nvPicPr>
          <p:cNvPr id="4" name="Picture 3" descr="graphic image - USAging Aging Innovations and Achievement Awards logo&#10;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75"/>
          <a:stretch/>
        </p:blipFill>
        <p:spPr>
          <a:xfrm>
            <a:off x="4861219" y="1062428"/>
            <a:ext cx="2024929" cy="1114425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669224" y="361334"/>
            <a:ext cx="2408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Myriad Pro Cond" panose="020B0506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2021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704827" y="3289335"/>
            <a:ext cx="29753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Age Wise Home and Community Based Mental Health Services Expands Access for Seniors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946133" y="2435492"/>
            <a:ext cx="24926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2400" b="1" dirty="0">
                <a:solidFill>
                  <a:schemeClr val="bg1"/>
                </a:solidFill>
                <a:latin typeface="Myriad Pro Cond" panose="020B0506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Human</a:t>
            </a:r>
            <a:r>
              <a:rPr lang="id-ID" sz="2000" b="1" dirty="0">
                <a:solidFill>
                  <a:schemeClr val="bg1"/>
                </a:solidFill>
                <a:latin typeface="Myriad Pro Black Cond" panose="020B05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2400" b="1" dirty="0">
                <a:solidFill>
                  <a:schemeClr val="bg1"/>
                </a:solidFill>
                <a:latin typeface="Myriad Pro Cond" panose="020B0506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Services</a:t>
            </a:r>
            <a:r>
              <a:rPr lang="id-ID" sz="2000" b="1" dirty="0">
                <a:solidFill>
                  <a:schemeClr val="bg1"/>
                </a:solidFill>
                <a:latin typeface="Myriad Pro Black Cond" panose="020B05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2400" b="1" dirty="0">
                <a:solidFill>
                  <a:schemeClr val="bg1"/>
                </a:solidFill>
                <a:latin typeface="Myriad Pro Cond" panose="020B0506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Achievement</a:t>
            </a:r>
            <a:r>
              <a:rPr lang="id-ID" sz="2000" b="1" dirty="0">
                <a:solidFill>
                  <a:schemeClr val="bg1"/>
                </a:solidFill>
                <a:latin typeface="Myriad Pro Black Cond" panose="020B05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2400" b="1" dirty="0">
                <a:solidFill>
                  <a:schemeClr val="bg1"/>
                </a:solidFill>
                <a:latin typeface="Myriad Pro Cond" panose="020B0506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Award</a:t>
            </a:r>
          </a:p>
        </p:txBody>
      </p:sp>
      <p:grpSp>
        <p:nvGrpSpPr>
          <p:cNvPr id="6" name="Group 5" descr="graphic image - 2022 NACo Achievement Award medallion"/>
          <p:cNvGrpSpPr/>
          <p:nvPr/>
        </p:nvGrpSpPr>
        <p:grpSpPr>
          <a:xfrm>
            <a:off x="9396954" y="824112"/>
            <a:ext cx="1591056" cy="1591056"/>
            <a:chOff x="8887759" y="-361811"/>
            <a:chExt cx="1591056" cy="1591056"/>
          </a:xfrm>
        </p:grpSpPr>
        <p:sp>
          <p:nvSpPr>
            <p:cNvPr id="27" name="Oval 26"/>
            <p:cNvSpPr/>
            <p:nvPr/>
          </p:nvSpPr>
          <p:spPr>
            <a:xfrm>
              <a:off x="8887759" y="-361811"/>
              <a:ext cx="1591056" cy="159105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0065" y="-361811"/>
              <a:ext cx="1586444" cy="1591056"/>
            </a:xfrm>
            <a:prstGeom prst="rect">
              <a:avLst/>
            </a:prstGeom>
          </p:spPr>
        </p:pic>
      </p:grpSp>
      <p:sp>
        <p:nvSpPr>
          <p:cNvPr id="32" name="Rectangle 31"/>
          <p:cNvSpPr/>
          <p:nvPr/>
        </p:nvSpPr>
        <p:spPr>
          <a:xfrm>
            <a:off x="8988023" y="361334"/>
            <a:ext cx="2408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Myriad Pro Cond" panose="020B0506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2022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D4BC2E27-DE66-D420-7E7B-4D85BF7191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5" y="5764137"/>
            <a:ext cx="1574576" cy="880170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F6FA70E5-AAA5-4E35-1DCD-B13BBC4A28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Program Achievement Awards </a:t>
            </a:r>
          </a:p>
        </p:txBody>
      </p:sp>
    </p:spTree>
    <p:extLst>
      <p:ext uri="{BB962C8B-B14F-4D97-AF65-F5344CB8AC3E}">
        <p14:creationId xmlns:p14="http://schemas.microsoft.com/office/powerpoint/2010/main" val="2087439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957004" y="6153341"/>
            <a:ext cx="5095532" cy="565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Thomas Edison (1847 – 1931), Inventor</a:t>
            </a:r>
            <a:endParaRPr lang="id-ID" dirty="0">
              <a:solidFill>
                <a:schemeClr val="bg1">
                  <a:lumMod val="50000"/>
                </a:schemeClr>
              </a:solidFill>
              <a:latin typeface="Myriad Pro" panose="020B0503030403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Freeform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98883"/>
            <a:ext cx="12192000" cy="5555145"/>
          </a:xfrm>
          <a:custGeom>
            <a:avLst/>
            <a:gdLst>
              <a:gd name="connsiteX0" fmla="*/ 0 w 12192000"/>
              <a:gd name="connsiteY0" fmla="*/ 0 h 5442857"/>
              <a:gd name="connsiteX1" fmla="*/ 12192000 w 12192000"/>
              <a:gd name="connsiteY1" fmla="*/ 0 h 5442857"/>
              <a:gd name="connsiteX2" fmla="*/ 12192000 w 12192000"/>
              <a:gd name="connsiteY2" fmla="*/ 4267199 h 5442857"/>
              <a:gd name="connsiteX3" fmla="*/ 0 w 12192000"/>
              <a:gd name="connsiteY3" fmla="*/ 5442857 h 5442857"/>
              <a:gd name="connsiteX0" fmla="*/ 0 w 12192000"/>
              <a:gd name="connsiteY0" fmla="*/ 0 h 5070877"/>
              <a:gd name="connsiteX1" fmla="*/ 12192000 w 12192000"/>
              <a:gd name="connsiteY1" fmla="*/ 0 h 5070877"/>
              <a:gd name="connsiteX2" fmla="*/ 12192000 w 12192000"/>
              <a:gd name="connsiteY2" fmla="*/ 4267199 h 5070877"/>
              <a:gd name="connsiteX3" fmla="*/ 0 w 12192000"/>
              <a:gd name="connsiteY3" fmla="*/ 5070877 h 5070877"/>
              <a:gd name="connsiteX4" fmla="*/ 0 w 12192000"/>
              <a:gd name="connsiteY4" fmla="*/ 0 h 5070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070877">
                <a:moveTo>
                  <a:pt x="0" y="0"/>
                </a:moveTo>
                <a:lnTo>
                  <a:pt x="12192000" y="0"/>
                </a:lnTo>
                <a:lnTo>
                  <a:pt x="12192000" y="4267199"/>
                </a:lnTo>
                <a:lnTo>
                  <a:pt x="0" y="5070877"/>
                </a:lnTo>
                <a:lnTo>
                  <a:pt x="0" y="0"/>
                </a:lnTo>
                <a:close/>
              </a:path>
            </a:pathLst>
          </a:custGeom>
          <a:solidFill>
            <a:srgbClr val="002D73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300018" y="5621955"/>
            <a:ext cx="67525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rgbClr val="002D73"/>
                </a:solidFill>
                <a:latin typeface="Myriad Pro Light Cond" panose="020B0406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“There’s a way to do it better. Find it.“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13809" y="2435492"/>
            <a:ext cx="24089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Myriad Pro Cond" panose="020B0506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Human Services Achievement Awards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13809" y="361334"/>
            <a:ext cx="2408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Myriad Pro Cond" panose="020B0506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2023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D4BC2E27-DE66-D420-7E7B-4D85BF7191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5" y="5764137"/>
            <a:ext cx="1574576" cy="880170"/>
          </a:xfrm>
          <a:prstGeom prst="rect">
            <a:avLst/>
          </a:prstGeom>
        </p:spPr>
      </p:pic>
      <p:grpSp>
        <p:nvGrpSpPr>
          <p:cNvPr id="14" name="Group 13" descr="graphic image - 2023 NACo Achievement Award medallion">
            <a:extLst>
              <a:ext uri="{FF2B5EF4-FFF2-40B4-BE49-F238E27FC236}">
                <a16:creationId xmlns:a16="http://schemas.microsoft.com/office/drawing/2014/main" id="{F53693F3-8F6A-90CF-52D1-E9793497BF40}"/>
              </a:ext>
            </a:extLst>
          </p:cNvPr>
          <p:cNvGrpSpPr/>
          <p:nvPr/>
        </p:nvGrpSpPr>
        <p:grpSpPr>
          <a:xfrm>
            <a:off x="1221020" y="822392"/>
            <a:ext cx="1594496" cy="1594496"/>
            <a:chOff x="1221020" y="822392"/>
            <a:chExt cx="1594496" cy="1594496"/>
          </a:xfrm>
        </p:grpSpPr>
        <p:grpSp>
          <p:nvGrpSpPr>
            <p:cNvPr id="7" name="Group 6"/>
            <p:cNvGrpSpPr/>
            <p:nvPr/>
          </p:nvGrpSpPr>
          <p:grpSpPr>
            <a:xfrm>
              <a:off x="1221020" y="822392"/>
              <a:ext cx="1594496" cy="1594496"/>
              <a:chOff x="1719325" y="-217810"/>
              <a:chExt cx="1594496" cy="1594496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1721045" y="-216090"/>
                <a:ext cx="1591056" cy="159105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9325" y="-217810"/>
                <a:ext cx="1594496" cy="1594496"/>
              </a:xfrm>
              <a:prstGeom prst="rect">
                <a:avLst/>
              </a:prstGeom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EDBBAA0-1CE3-5AD2-DBF6-FA3C30EA09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841" t="8575" r="13860" b="21974"/>
            <a:stretch/>
          </p:blipFill>
          <p:spPr>
            <a:xfrm>
              <a:off x="1345324" y="965183"/>
              <a:ext cx="1345889" cy="1308914"/>
            </a:xfrm>
            <a:prstGeom prst="flowChartConnector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4C6EFFF-4A51-3491-3430-D81ABB5E2A76}"/>
              </a:ext>
            </a:extLst>
          </p:cNvPr>
          <p:cNvSpPr/>
          <p:nvPr/>
        </p:nvSpPr>
        <p:spPr>
          <a:xfrm>
            <a:off x="4151087" y="1397089"/>
            <a:ext cx="756194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Age Wise Fall Prevention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Myriad Pro" panose="020B0503030403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Age Wise Learning Collaborative with Lifestyle Medical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Myriad Pro" panose="020B0503030403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Robotic Pet Initiative</a:t>
            </a:r>
          </a:p>
          <a:p>
            <a:endParaRPr lang="en-US" sz="2000" dirty="0">
              <a:solidFill>
                <a:schemeClr val="bg1"/>
              </a:solidFill>
              <a:latin typeface="Myriad Pro" panose="020B0503030403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Myriad Pro" panose="020B05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Telehealth Home-Based Behavioral Health Care for Older Adults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6D00018-AFE7-4E87-A2B9-10B3A9C4F0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015597" y="1238369"/>
            <a:ext cx="0" cy="249737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25BE98A2-E572-6E3F-0141-E5553DCD90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2"/>
            <a:ext cx="10515600" cy="8515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Program Achievement Awards continued</a:t>
            </a:r>
          </a:p>
        </p:txBody>
      </p:sp>
    </p:spTree>
    <p:extLst>
      <p:ext uri="{BB962C8B-B14F-4D97-AF65-F5344CB8AC3E}">
        <p14:creationId xmlns:p14="http://schemas.microsoft.com/office/powerpoint/2010/main" val="2660608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hoto - group of hands stacked in a semi-circl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192000" cy="6892862"/>
          </a:xfrm>
          <a:prstGeom prst="rect">
            <a:avLst/>
          </a:prstGeom>
        </p:spPr>
      </p:pic>
      <p:sp>
        <p:nvSpPr>
          <p:cNvPr id="5" name="Rectangl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05" y="-1"/>
            <a:ext cx="12176584" cy="6892861"/>
          </a:xfrm>
          <a:prstGeom prst="rect">
            <a:avLst/>
          </a:prstGeom>
          <a:solidFill>
            <a:srgbClr val="EAEAEA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V="1">
            <a:off x="8410575" y="-28575"/>
            <a:ext cx="3752850" cy="3810000"/>
          </a:xfrm>
          <a:custGeom>
            <a:avLst/>
            <a:gdLst>
              <a:gd name="connsiteX0" fmla="*/ 0 w 3752850"/>
              <a:gd name="connsiteY0" fmla="*/ 0 h 3810000"/>
              <a:gd name="connsiteX1" fmla="*/ 0 w 3752850"/>
              <a:gd name="connsiteY1" fmla="*/ 3810000 h 3810000"/>
              <a:gd name="connsiteX2" fmla="*/ 3752850 w 3752850"/>
              <a:gd name="connsiteY2" fmla="*/ 3810000 h 3810000"/>
              <a:gd name="connsiteX3" fmla="*/ 3433858 w 3752850"/>
              <a:gd name="connsiteY3" fmla="*/ 3486150 h 3810000"/>
              <a:gd name="connsiteX4" fmla="*/ 342900 w 3752850"/>
              <a:gd name="connsiteY4" fmla="*/ 3486150 h 3810000"/>
              <a:gd name="connsiteX5" fmla="*/ 342900 w 3752850"/>
              <a:gd name="connsiteY5" fmla="*/ 348122 h 3810000"/>
              <a:gd name="connsiteX6" fmla="*/ 0 w 3752850"/>
              <a:gd name="connsiteY6" fmla="*/ 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52850" h="3810000">
                <a:moveTo>
                  <a:pt x="0" y="0"/>
                </a:moveTo>
                <a:lnTo>
                  <a:pt x="0" y="3810000"/>
                </a:lnTo>
                <a:lnTo>
                  <a:pt x="3752850" y="3810000"/>
                </a:lnTo>
                <a:lnTo>
                  <a:pt x="3433858" y="3486150"/>
                </a:lnTo>
                <a:lnTo>
                  <a:pt x="342900" y="3486150"/>
                </a:lnTo>
                <a:lnTo>
                  <a:pt x="342900" y="348122"/>
                </a:lnTo>
                <a:lnTo>
                  <a:pt x="0" y="0"/>
                </a:lnTo>
                <a:close/>
              </a:path>
            </a:pathLst>
          </a:cu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5"/>
          <p:cNvSpPr txBox="1">
            <a:spLocks noGrp="1"/>
          </p:cNvSpPr>
          <p:nvPr>
            <p:ph type="title" idx="4294967295"/>
          </p:nvPr>
        </p:nvSpPr>
        <p:spPr>
          <a:xfrm>
            <a:off x="422584" y="342900"/>
            <a:ext cx="11423051" cy="10156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Myriad Pro Black Cond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COLLABORATIONS AND PARTNERSHIPS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38150" y="1301270"/>
            <a:ext cx="11158105" cy="5426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Myriad Pro" panose="020B05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Adult Protective Services (APS)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Myriad Pro" panose="020B05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Aging and Disability Resource Center (ADRC)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Myriad Pro" panose="020B05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Department of Behavioral Health (DBH)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Myriad Pro" panose="020B05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In-Home Supportive Services (IHSS)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 err="1">
                <a:latin typeface="Myriad Pro" panose="020B05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LifeStyle</a:t>
            </a:r>
            <a:r>
              <a:rPr lang="en-US" sz="2600" dirty="0">
                <a:latin typeface="Myriad Pro" panose="020B05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Medical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Myriad Pro" panose="020B05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Multipurpose Senior Services Program (MSSP)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Myriad Pro" panose="020B05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Nutrition Services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Myriad Pro" panose="020B05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Office of the Public Guardian (</a:t>
            </a:r>
            <a:r>
              <a:rPr lang="en-US" sz="2600" dirty="0" err="1">
                <a:latin typeface="Myriad Pro" panose="020B05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OPG</a:t>
            </a:r>
            <a:r>
              <a:rPr lang="en-US" sz="2600" dirty="0">
                <a:latin typeface="Myriad Pro" panose="020B05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Myriad Pro" panose="020B0503030403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Senior Information and Assistance (SIA)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706CC70E-AF15-8025-447B-662041A01D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127" y="5580073"/>
            <a:ext cx="1797174" cy="100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4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1">
            <a:extLst>
              <a:ext uri="{FF2B5EF4-FFF2-40B4-BE49-F238E27FC236}">
                <a16:creationId xmlns:a16="http://schemas.microsoft.com/office/drawing/2014/main" id="{F3238B8D-77C6-C12B-7219-A8308C2B7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0597" y="2419666"/>
            <a:ext cx="1362773" cy="2743200"/>
          </a:xfrm>
          <a:prstGeom prst="rect">
            <a:avLst/>
          </a:prstGeom>
          <a:solidFill>
            <a:srgbClr val="00B2E2"/>
          </a:solidFill>
          <a:ln w="9525">
            <a:solidFill>
              <a:srgbClr val="00B2E2"/>
            </a:solidFill>
            <a:miter lim="800000"/>
            <a:headEnd/>
            <a:tailEnd/>
          </a:ln>
          <a:effectLst/>
        </p:spPr>
        <p:txBody>
          <a:bodyPr lIns="91430" tIns="45716" rIns="91430" bIns="45716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25000"/>
              </a:spcAft>
              <a:buClr>
                <a:srgbClr val="CC6600"/>
              </a:buClr>
            </a:pPr>
            <a:endParaRPr lang="en-US" altLang="en-US" sz="100" b="1" dirty="0">
              <a:solidFill>
                <a:schemeClr val="bg1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50000"/>
              </a:spcBef>
              <a:spcAft>
                <a:spcPct val="25000"/>
              </a:spcAft>
              <a:buClr>
                <a:srgbClr val="CC6600"/>
              </a:buClr>
            </a:pPr>
            <a:r>
              <a:rPr lang="en-US" altLang="en-US" sz="1400" b="1" dirty="0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Short-term</a:t>
            </a:r>
            <a:endParaRPr lang="en-US" altLang="en-US" sz="1400" dirty="0">
              <a:solidFill>
                <a:schemeClr val="bg1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fontAlgn="base">
              <a:buClr>
                <a:srgbClr val="CC6600"/>
              </a:buClr>
              <a:defRPr/>
            </a:pPr>
            <a:endParaRPr lang="en-US" altLang="en-US" sz="1100" dirty="0">
              <a:solidFill>
                <a:schemeClr val="bg1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fontAlgn="base">
              <a:buClr>
                <a:srgbClr val="CC6600"/>
              </a:buClr>
              <a:defRPr/>
            </a:pPr>
            <a:r>
              <a:rPr lang="en-US" altLang="en-US" sz="1100" dirty="0">
                <a:solidFill>
                  <a:schemeClr val="bg1"/>
                </a:solidFill>
                <a:latin typeface="Myriad Pro Light SemiExt" panose="020B0405030403020204" pitchFamily="34" charset="0"/>
                <a:cs typeface="Arial" panose="020B0604020202020204" pitchFamily="34" charset="0"/>
              </a:rPr>
              <a:t>Age Wise Program clientele become knowledgeable of community resources, goals of therapy and how to stride toward independent living.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100" b="1" dirty="0">
              <a:solidFill>
                <a:schemeClr val="bg1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28575" y="3076575"/>
            <a:ext cx="3752850" cy="3810000"/>
          </a:xfrm>
          <a:custGeom>
            <a:avLst/>
            <a:gdLst>
              <a:gd name="connsiteX0" fmla="*/ 0 w 3752850"/>
              <a:gd name="connsiteY0" fmla="*/ 0 h 3810000"/>
              <a:gd name="connsiteX1" fmla="*/ 0 w 3752850"/>
              <a:gd name="connsiteY1" fmla="*/ 3810000 h 3810000"/>
              <a:gd name="connsiteX2" fmla="*/ 3752850 w 3752850"/>
              <a:gd name="connsiteY2" fmla="*/ 3810000 h 3810000"/>
              <a:gd name="connsiteX3" fmla="*/ 3433858 w 3752850"/>
              <a:gd name="connsiteY3" fmla="*/ 3486150 h 3810000"/>
              <a:gd name="connsiteX4" fmla="*/ 342900 w 3752850"/>
              <a:gd name="connsiteY4" fmla="*/ 3486150 h 3810000"/>
              <a:gd name="connsiteX5" fmla="*/ 342900 w 3752850"/>
              <a:gd name="connsiteY5" fmla="*/ 348122 h 3810000"/>
              <a:gd name="connsiteX6" fmla="*/ 0 w 3752850"/>
              <a:gd name="connsiteY6" fmla="*/ 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52850" h="3810000">
                <a:moveTo>
                  <a:pt x="0" y="0"/>
                </a:moveTo>
                <a:lnTo>
                  <a:pt x="0" y="3810000"/>
                </a:lnTo>
                <a:lnTo>
                  <a:pt x="3752850" y="3810000"/>
                </a:lnTo>
                <a:lnTo>
                  <a:pt x="3433858" y="3486150"/>
                </a:lnTo>
                <a:lnTo>
                  <a:pt x="342900" y="3486150"/>
                </a:lnTo>
                <a:lnTo>
                  <a:pt x="342900" y="348122"/>
                </a:lnTo>
                <a:lnTo>
                  <a:pt x="0" y="0"/>
                </a:lnTo>
                <a:close/>
              </a:path>
            </a:pathLst>
          </a:cu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5"/>
          <p:cNvSpPr txBox="1">
            <a:spLocks noGrp="1"/>
          </p:cNvSpPr>
          <p:nvPr>
            <p:ph type="title" idx="4294967295"/>
          </p:nvPr>
        </p:nvSpPr>
        <p:spPr>
          <a:xfrm>
            <a:off x="384474" y="393463"/>
            <a:ext cx="11423051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Myriad Pro Black Cond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Theoretical Concept |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Myriad Pro Black Cond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Systems Theory and Logic Model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3B9CE3-3771-734D-C2D7-B0AB34A9B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5874" y="2952792"/>
            <a:ext cx="4646313" cy="3752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ine 27">
            <a:extLst>
              <a:ext uri="{FF2B5EF4-FFF2-40B4-BE49-F238E27FC236}">
                <a16:creationId xmlns:a16="http://schemas.microsoft.com/office/drawing/2014/main" id="{6E0925A8-DA81-D8E9-B50E-4936B9D73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85041" y="5631083"/>
            <a:ext cx="0" cy="41874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33"/>
              </a:solidFill>
              <a:latin typeface="Myriad Pro" panose="020B0503030403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882F3F3-FB77-850F-3290-DB9AC337F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3960" y="2415223"/>
            <a:ext cx="1362773" cy="2743200"/>
          </a:xfrm>
          <a:prstGeom prst="rect">
            <a:avLst/>
          </a:prstGeom>
          <a:solidFill>
            <a:srgbClr val="00B2E2"/>
          </a:solidFill>
          <a:ln w="9525">
            <a:solidFill>
              <a:srgbClr val="00B2E2"/>
            </a:solidFill>
            <a:miter lim="800000"/>
            <a:headEnd/>
            <a:tailEnd/>
          </a:ln>
          <a:effectLst/>
        </p:spPr>
        <p:txBody>
          <a:bodyPr lIns="91430" tIns="45716" rIns="91430" bIns="45716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25000"/>
              </a:spcAft>
              <a:buClr>
                <a:srgbClr val="CC6600"/>
              </a:buClr>
            </a:pPr>
            <a:endParaRPr lang="en-US" altLang="en-US" sz="100" b="1" dirty="0">
              <a:solidFill>
                <a:schemeClr val="bg1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50000"/>
              </a:spcBef>
              <a:spcAft>
                <a:spcPct val="25000"/>
              </a:spcAft>
              <a:buClr>
                <a:srgbClr val="CC6600"/>
              </a:buClr>
            </a:pPr>
            <a:r>
              <a:rPr lang="en-US" altLang="en-US" sz="1400" b="1" dirty="0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Intermediate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marR="0" lvl="0" indent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6600"/>
              </a:buClr>
              <a:buSzTx/>
              <a:buFontTx/>
              <a:buNone/>
              <a:tabLst/>
              <a:defRPr/>
            </a:pPr>
            <a:r>
              <a:rPr lang="en-US" altLang="en-US" sz="1100" dirty="0">
                <a:solidFill>
                  <a:schemeClr val="bg1"/>
                </a:solidFill>
                <a:latin typeface="Myriad Pro Light SemiExt" panose="020B0405030403020204" pitchFamily="34" charset="0"/>
                <a:cs typeface="Arial" panose="020B0604020202020204" pitchFamily="34" charset="0"/>
              </a:rPr>
              <a:t>Age Wise Program clientele </a:t>
            </a:r>
          </a:p>
          <a:p>
            <a:pPr marR="0" lvl="0" indent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6600"/>
              </a:buClr>
              <a:buSzTx/>
              <a:buFontTx/>
              <a:buNone/>
              <a:tabLst/>
              <a:defRPr/>
            </a:pPr>
            <a:r>
              <a:rPr lang="en-US" altLang="en-US" sz="1100" dirty="0">
                <a:solidFill>
                  <a:schemeClr val="bg1"/>
                </a:solidFill>
                <a:latin typeface="Myriad Pro Light SemiExt" panose="020B0405030403020204" pitchFamily="34" charset="0"/>
                <a:cs typeface="Arial" panose="020B0604020202020204" pitchFamily="34" charset="0"/>
              </a:rPr>
              <a:t>implement and exercise clinical changes, use the skills and resources taught to increase self-autonomy.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100" b="1" dirty="0">
              <a:solidFill>
                <a:schemeClr val="bg1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100" b="1" dirty="0">
              <a:solidFill>
                <a:schemeClr val="bg1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100" b="1" dirty="0">
              <a:solidFill>
                <a:schemeClr val="bg1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100" b="1" dirty="0">
              <a:solidFill>
                <a:schemeClr val="bg1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100" b="1" dirty="0">
                <a:solidFill>
                  <a:srgbClr val="FF0000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100" dirty="0">
                <a:solidFill>
                  <a:srgbClr val="FF0000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1100" dirty="0">
                <a:solidFill>
                  <a:srgbClr val="000033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 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100" b="1" u="sng" dirty="0">
              <a:solidFill>
                <a:srgbClr val="000033"/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659149BA-FF87-3264-7573-BB950369E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2549" y="2412833"/>
            <a:ext cx="1230281" cy="2743200"/>
          </a:xfrm>
          <a:prstGeom prst="rect">
            <a:avLst/>
          </a:prstGeom>
          <a:solidFill>
            <a:srgbClr val="725090"/>
          </a:solidFill>
          <a:ln w="9525">
            <a:solidFill>
              <a:srgbClr val="725090"/>
            </a:solidFill>
            <a:miter lim="800000"/>
            <a:headEnd/>
            <a:tailEnd/>
          </a:ln>
          <a:effectLst/>
        </p:spPr>
        <p:txBody>
          <a:bodyPr lIns="91430" tIns="45716" rIns="91430" bIns="45716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80000"/>
              </a:lnSpc>
              <a:spcBef>
                <a:spcPct val="50000"/>
              </a:spcBef>
              <a:spcAft>
                <a:spcPct val="25000"/>
              </a:spcAft>
              <a:buClr>
                <a:srgbClr val="CC6600"/>
              </a:buClr>
            </a:pPr>
            <a:r>
              <a:rPr lang="en-US" altLang="en-US" sz="1400" b="1" dirty="0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Target Population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marR="0" lvl="0" fontAlgn="base">
              <a:spcBef>
                <a:spcPts val="0"/>
              </a:spcBef>
              <a:spcAft>
                <a:spcPts val="0"/>
              </a:spcAft>
              <a:buClr>
                <a:srgbClr val="CC6600"/>
              </a:buClr>
              <a:buSzTx/>
              <a:tabLst/>
              <a:defRPr/>
            </a:pPr>
            <a:r>
              <a:rPr lang="en-US" altLang="en-US" sz="1100" dirty="0">
                <a:solidFill>
                  <a:schemeClr val="bg1"/>
                </a:solidFill>
                <a:latin typeface="Myriad Pro Light SemiExt" panose="020B0405030403020204" pitchFamily="34" charset="0"/>
                <a:cs typeface="Arial" panose="020B0604020202020204" pitchFamily="34" charset="0"/>
              </a:rPr>
              <a:t>Number of older adults age 59+ who voluntarily participate in the Age Wise Program.</a:t>
            </a:r>
          </a:p>
          <a:p>
            <a:pPr marR="0" lvl="0" fontAlgn="base">
              <a:spcBef>
                <a:spcPts val="0"/>
              </a:spcBef>
              <a:spcAft>
                <a:spcPts val="0"/>
              </a:spcAft>
              <a:buClr>
                <a:srgbClr val="CC6600"/>
              </a:buClr>
              <a:buSzTx/>
              <a:tabLst/>
              <a:defRPr/>
            </a:pPr>
            <a:endParaRPr lang="en-US" altLang="en-US" sz="1100" dirty="0">
              <a:solidFill>
                <a:schemeClr val="bg1"/>
              </a:solidFill>
              <a:latin typeface="Myriad Pro Light SemiExt" panose="020B0405030403020204" pitchFamily="34" charset="0"/>
              <a:cs typeface="Arial" panose="020B0604020202020204" pitchFamily="34" charset="0"/>
            </a:endParaRPr>
          </a:p>
          <a:p>
            <a:pPr marR="0" lvl="0" fontAlgn="base">
              <a:spcBef>
                <a:spcPts val="0"/>
              </a:spcBef>
              <a:spcAft>
                <a:spcPts val="0"/>
              </a:spcAft>
              <a:buClr>
                <a:srgbClr val="CC6600"/>
              </a:buClr>
              <a:buSzTx/>
              <a:tabLst/>
              <a:defRPr/>
            </a:pPr>
            <a:endParaRPr lang="en-US" altLang="en-US" sz="1100" dirty="0">
              <a:solidFill>
                <a:schemeClr val="bg1"/>
              </a:solidFill>
              <a:latin typeface="Myriad Pro Light SemiExt" panose="020B0405030403020204" pitchFamily="34" charset="0"/>
              <a:cs typeface="Arial" panose="020B0604020202020204" pitchFamily="34" charset="0"/>
            </a:endParaRPr>
          </a:p>
          <a:p>
            <a:pPr marR="0" lvl="0" fontAlgn="base">
              <a:spcBef>
                <a:spcPts val="0"/>
              </a:spcBef>
              <a:spcAft>
                <a:spcPts val="0"/>
              </a:spcAft>
              <a:buClr>
                <a:srgbClr val="CC6600"/>
              </a:buClr>
              <a:buSzTx/>
              <a:tabLst/>
              <a:defRPr/>
            </a:pPr>
            <a:endParaRPr lang="en-US" altLang="en-US" sz="1100" dirty="0">
              <a:solidFill>
                <a:schemeClr val="bg1"/>
              </a:solidFill>
              <a:latin typeface="Myriad Pro Light SemiExt" panose="020B0405030403020204" pitchFamily="34" charset="0"/>
              <a:cs typeface="Arial" panose="020B0604020202020204" pitchFamily="34" charset="0"/>
            </a:endParaRPr>
          </a:p>
          <a:p>
            <a:pPr marR="0" lvl="0" fontAlgn="base">
              <a:spcBef>
                <a:spcPts val="0"/>
              </a:spcBef>
              <a:spcAft>
                <a:spcPts val="0"/>
              </a:spcAft>
              <a:buClr>
                <a:srgbClr val="CC6600"/>
              </a:buClr>
              <a:buSzTx/>
              <a:tabLst/>
              <a:defRPr/>
            </a:pPr>
            <a:endParaRPr lang="en-US" altLang="en-US" sz="1100" dirty="0">
              <a:solidFill>
                <a:schemeClr val="bg1"/>
              </a:solidFill>
              <a:latin typeface="Myriad Pro Light SemiExt" panose="020B0405030403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100" b="1" u="sng" dirty="0">
              <a:solidFill>
                <a:srgbClr val="000033"/>
              </a:solidFill>
              <a:latin typeface="Myriad Pro" panose="020B050303040302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7BB77370-8928-4C2E-577D-D9380F5F9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5567" y="2415930"/>
            <a:ext cx="1362447" cy="2743200"/>
          </a:xfrm>
          <a:prstGeom prst="rect">
            <a:avLst/>
          </a:prstGeom>
          <a:solidFill>
            <a:srgbClr val="255AA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1430" tIns="45716" rIns="91430" bIns="45716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80000"/>
              </a:lnSpc>
              <a:spcBef>
                <a:spcPct val="50000"/>
              </a:spcBef>
              <a:spcAft>
                <a:spcPct val="25000"/>
              </a:spcAft>
              <a:buClr>
                <a:srgbClr val="CC6600"/>
              </a:buClr>
            </a:pPr>
            <a:endParaRPr lang="en-US" altLang="en-US" sz="100" b="1" dirty="0">
              <a:solidFill>
                <a:schemeClr val="bg1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 fontAlgn="base">
              <a:lnSpc>
                <a:spcPct val="80000"/>
              </a:lnSpc>
              <a:spcBef>
                <a:spcPct val="50000"/>
              </a:spcBef>
              <a:spcAft>
                <a:spcPct val="25000"/>
              </a:spcAft>
              <a:buClr>
                <a:srgbClr val="CC6600"/>
              </a:buClr>
            </a:pPr>
            <a:r>
              <a:rPr lang="en-US" altLang="en-US" sz="1400" b="1" dirty="0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Activities</a:t>
            </a:r>
            <a:r>
              <a: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yriad Pro" panose="020B0503030403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endParaRPr lang="en-US" altLang="en-US" sz="800" b="1" dirty="0">
              <a:solidFill>
                <a:schemeClr val="bg1"/>
              </a:solidFill>
              <a:latin typeface="Myriad Pro Light SemiExt" panose="020B0405030403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100" dirty="0">
                <a:solidFill>
                  <a:schemeClr val="bg1"/>
                </a:solidFill>
                <a:latin typeface="Myriad Pro Light SemiExt" panose="020B0405030403020204" pitchFamily="34" charset="0"/>
                <a:cs typeface="Arial" panose="020B0604020202020204" pitchFamily="34" charset="0"/>
              </a:rPr>
              <a:t>Referrals and marketing 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100" dirty="0">
                <a:solidFill>
                  <a:schemeClr val="bg1"/>
                </a:solidFill>
                <a:latin typeface="Myriad Pro Light SemiExt" panose="020B0405030403020204" pitchFamily="34" charset="0"/>
                <a:cs typeface="Arial" panose="020B0604020202020204" pitchFamily="34" charset="0"/>
              </a:rPr>
              <a:t>Behavioral health therapy/ counseling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100" dirty="0">
                <a:solidFill>
                  <a:schemeClr val="bg1"/>
                </a:solidFill>
                <a:latin typeface="Myriad Pro Light SemiExt" panose="020B0405030403020204" pitchFamily="34" charset="0"/>
                <a:cs typeface="Arial" panose="020B0604020202020204" pitchFamily="34" charset="0"/>
              </a:rPr>
              <a:t>Case management services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100" dirty="0">
                <a:solidFill>
                  <a:schemeClr val="bg1"/>
                </a:solidFill>
                <a:latin typeface="Myriad Pro Light SemiExt" panose="020B0405030403020204" pitchFamily="34" charset="0"/>
                <a:cs typeface="Arial" panose="020B0604020202020204" pitchFamily="34" charset="0"/>
              </a:rPr>
              <a:t>Occupational Therapy 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100" dirty="0">
                <a:solidFill>
                  <a:schemeClr val="bg1"/>
                </a:solidFill>
                <a:latin typeface="Myriad Pro Light SemiExt" panose="020B0405030403020204" pitchFamily="34" charset="0"/>
                <a:cs typeface="Arial" panose="020B0604020202020204" pitchFamily="34" charset="0"/>
              </a:rPr>
              <a:t>Full-Service Partnership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A6DDF0B5-8D3D-6F90-AFDB-F340009F9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6908" y="2419666"/>
            <a:ext cx="1362773" cy="2743200"/>
          </a:xfrm>
          <a:prstGeom prst="rect">
            <a:avLst/>
          </a:prstGeom>
          <a:solidFill>
            <a:srgbClr val="255AA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1430" tIns="45716" rIns="91430" bIns="45716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80000"/>
              </a:lnSpc>
              <a:spcBef>
                <a:spcPct val="50000"/>
              </a:spcBef>
              <a:spcAft>
                <a:spcPct val="25000"/>
              </a:spcAft>
              <a:buClr>
                <a:srgbClr val="CC6600"/>
              </a:buClr>
            </a:pPr>
            <a:endParaRPr lang="en-US" altLang="en-US" sz="100" b="1" dirty="0">
              <a:solidFill>
                <a:schemeClr val="bg1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 fontAlgn="base">
              <a:lnSpc>
                <a:spcPct val="80000"/>
              </a:lnSpc>
              <a:spcBef>
                <a:spcPct val="50000"/>
              </a:spcBef>
              <a:spcAft>
                <a:spcPct val="25000"/>
              </a:spcAft>
              <a:buClr>
                <a:srgbClr val="CC6600"/>
              </a:buClr>
            </a:pPr>
            <a:r>
              <a:rPr lang="en-US" altLang="en-US" sz="1400" b="1" dirty="0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Outputs</a:t>
            </a:r>
            <a:endParaRPr lang="en-US" altLang="en-US" sz="1100" dirty="0">
              <a:solidFill>
                <a:schemeClr val="bg1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fontAlgn="base">
              <a:buClr>
                <a:srgbClr val="CC6600"/>
              </a:buClr>
            </a:pPr>
            <a:endParaRPr lang="en-US" altLang="en-US" sz="1100" b="1" dirty="0">
              <a:solidFill>
                <a:schemeClr val="bg1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fontAlgn="base">
              <a:buClr>
                <a:srgbClr val="CC6600"/>
              </a:buClr>
              <a:defRPr/>
            </a:pPr>
            <a:r>
              <a:rPr lang="en-US" altLang="en-US" sz="1100" dirty="0">
                <a:solidFill>
                  <a:schemeClr val="bg1"/>
                </a:solidFill>
                <a:latin typeface="Myriad Pro Light SemiExt" panose="020B0405030403020204" pitchFamily="34" charset="0"/>
                <a:cs typeface="Arial" panose="020B0604020202020204" pitchFamily="34" charset="0"/>
              </a:rPr>
              <a:t>Work toward independent,  sole-functioning older adults with little need for assistance to obtain community resources to sustain their autonomy.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100" dirty="0">
              <a:solidFill>
                <a:srgbClr val="000033"/>
              </a:solidFill>
              <a:latin typeface="Myriad Pro" panose="020B0503030403020204" pitchFamily="34" charset="0"/>
            </a:endParaRP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F8E8CC7A-96C0-877A-A0FE-D6E76E6E2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419" y="2415930"/>
            <a:ext cx="1465000" cy="2743200"/>
          </a:xfrm>
          <a:prstGeom prst="rect">
            <a:avLst/>
          </a:prstGeom>
          <a:solidFill>
            <a:srgbClr val="255AA8"/>
          </a:solidFill>
          <a:ln w="9525">
            <a:solidFill>
              <a:srgbClr val="255AA8"/>
            </a:solidFill>
            <a:miter lim="800000"/>
            <a:headEnd/>
            <a:tailEnd/>
          </a:ln>
          <a:effectLst/>
        </p:spPr>
        <p:txBody>
          <a:bodyPr lIns="91430" tIns="45716" rIns="91430" bIns="45716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buClr>
                <a:srgbClr val="CC6600"/>
              </a:buClr>
            </a:pPr>
            <a:r>
              <a:rPr lang="en-US" altLang="en-US" sz="1400" b="1" dirty="0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Resources/ Inputs</a:t>
            </a:r>
          </a:p>
          <a:p>
            <a:pPr marL="171450" marR="0" lvl="0" indent="-17145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marL="171450" marR="0" lvl="0" indent="-17145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yriad Pro Light SemiExt" panose="020B0405030403020204" pitchFamily="34" charset="0"/>
                <a:cs typeface="Arial" panose="020B0604020202020204" pitchFamily="34" charset="0"/>
              </a:rPr>
              <a:t>DBH funding $3 million</a:t>
            </a:r>
          </a:p>
          <a:p>
            <a:pPr marL="171450" marR="0" lvl="0" indent="-17145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yriad Pro Light SemiExt" panose="020B0405030403020204" pitchFamily="34" charset="0"/>
                <a:cs typeface="Arial" panose="020B0604020202020204" pitchFamily="34" charset="0"/>
              </a:rPr>
              <a:t>Clinical and paraprofessional staff</a:t>
            </a:r>
          </a:p>
          <a:p>
            <a:pPr marL="171450" marR="0" lvl="0" indent="-17145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yriad Pro Light SemiExt" panose="020B0405030403020204" pitchFamily="34" charset="0"/>
                <a:cs typeface="Arial" panose="020B0604020202020204" pitchFamily="34" charset="0"/>
              </a:rPr>
              <a:t>Educational training</a:t>
            </a:r>
          </a:p>
          <a:p>
            <a:pPr marL="171450" marR="0" lvl="0" indent="-17145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yriad Pro Light SemiExt" panose="020B0405030403020204" pitchFamily="34" charset="0"/>
                <a:cs typeface="Arial" panose="020B0604020202020204" pitchFamily="34" charset="0"/>
              </a:rPr>
              <a:t>Two field-based clinics</a:t>
            </a:r>
          </a:p>
          <a:p>
            <a:pPr marL="171450" marR="0" lvl="0" indent="-17145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yriad Pro Light SemiExt" panose="020B0405030403020204" pitchFamily="34" charset="0"/>
                <a:cs typeface="Arial" panose="020B0604020202020204" pitchFamily="34" charset="0"/>
              </a:rPr>
              <a:t>Medi-Cal or eligible for Medi-Cal</a:t>
            </a:r>
            <a:endParaRPr lang="en-US" altLang="en-US" sz="1100" dirty="0">
              <a:solidFill>
                <a:schemeClr val="bg1"/>
              </a:solidFill>
              <a:latin typeface="Myriad Pro Light SemiExt" panose="020B0405030403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DDF32CC8-31E9-AF1D-4758-F9CA50F44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9962" y="2419666"/>
            <a:ext cx="1362773" cy="2743200"/>
          </a:xfrm>
          <a:prstGeom prst="rect">
            <a:avLst/>
          </a:prstGeom>
          <a:solidFill>
            <a:srgbClr val="00B2E2"/>
          </a:solidFill>
          <a:ln w="9525">
            <a:solidFill>
              <a:srgbClr val="00B2E2"/>
            </a:solidFill>
            <a:miter lim="800000"/>
            <a:headEnd/>
            <a:tailEnd/>
          </a:ln>
          <a:effectLst/>
        </p:spPr>
        <p:txBody>
          <a:bodyPr lIns="91430" tIns="45716" rIns="91430" bIns="45716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80000"/>
              </a:lnSpc>
              <a:spcBef>
                <a:spcPct val="50000"/>
              </a:spcBef>
              <a:spcAft>
                <a:spcPct val="25000"/>
              </a:spcAft>
              <a:buClr>
                <a:srgbClr val="CC6600"/>
              </a:buClr>
            </a:pPr>
            <a:endParaRPr lang="en-US" altLang="en-US" sz="100" b="1" dirty="0">
              <a:solidFill>
                <a:schemeClr val="bg1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 fontAlgn="base">
              <a:lnSpc>
                <a:spcPct val="80000"/>
              </a:lnSpc>
              <a:spcBef>
                <a:spcPct val="50000"/>
              </a:spcBef>
              <a:spcAft>
                <a:spcPct val="25000"/>
              </a:spcAft>
              <a:buClr>
                <a:srgbClr val="CC6600"/>
              </a:buClr>
            </a:pPr>
            <a:r>
              <a:rPr lang="en-US" altLang="en-US" sz="1400" b="1" dirty="0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Long-term</a:t>
            </a:r>
            <a:endParaRPr lang="en-US" altLang="en-US" sz="1400" dirty="0">
              <a:solidFill>
                <a:schemeClr val="bg1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algn="ctr" fontAlgn="auto">
              <a:buClrTx/>
              <a:defRPr/>
            </a:pPr>
            <a:r>
              <a:rPr lang="en-US" altLang="en-US" sz="1100" b="1" dirty="0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 </a:t>
            </a:r>
          </a:p>
          <a:p>
            <a:pPr fontAlgn="auto">
              <a:buClrTx/>
              <a:defRPr/>
            </a:pPr>
            <a:r>
              <a:rPr lang="en-US" altLang="en-US" sz="1100" dirty="0">
                <a:solidFill>
                  <a:schemeClr val="bg1"/>
                </a:solidFill>
                <a:latin typeface="Myriad Pro Light SemiExt" panose="020B0405030403020204" pitchFamily="34" charset="0"/>
                <a:cs typeface="Arial" panose="020B0604020202020204" pitchFamily="34" charset="0"/>
              </a:rPr>
              <a:t>Age Wise Program clientele</a:t>
            </a:r>
          </a:p>
          <a:p>
            <a:pPr fontAlgn="auto">
              <a:buClrTx/>
              <a:defRPr/>
            </a:pPr>
            <a:r>
              <a:rPr lang="en-US" altLang="en-US" sz="1100" dirty="0">
                <a:solidFill>
                  <a:schemeClr val="bg1"/>
                </a:solidFill>
                <a:latin typeface="Myriad Pro Light SemiExt" panose="020B0405030403020204" pitchFamily="34" charset="0"/>
                <a:cs typeface="Arial" panose="020B0604020202020204" pitchFamily="34" charset="0"/>
              </a:rPr>
              <a:t>will sustain their changes so they can age in place, including a focus on residing in appropriate housing.</a:t>
            </a:r>
            <a:endParaRPr lang="en-US" altLang="en-US" sz="1100" b="1" dirty="0">
              <a:solidFill>
                <a:schemeClr val="bg1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100" b="1" dirty="0">
              <a:solidFill>
                <a:schemeClr val="bg1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100" b="1" dirty="0">
              <a:solidFill>
                <a:schemeClr val="bg1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100" b="1" dirty="0">
              <a:solidFill>
                <a:schemeClr val="bg1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100" b="1" dirty="0">
              <a:solidFill>
                <a:schemeClr val="bg1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100" b="1" dirty="0">
              <a:solidFill>
                <a:schemeClr val="bg1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100" b="1" dirty="0">
                <a:solidFill>
                  <a:srgbClr val="000033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5F9A0C06-DD67-6BEC-B0D4-2282CA183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5567" y="5829802"/>
            <a:ext cx="7601179" cy="722656"/>
          </a:xfrm>
          <a:prstGeom prst="rect">
            <a:avLst/>
          </a:prstGeom>
          <a:solidFill>
            <a:srgbClr val="00AE41"/>
          </a:solidFill>
          <a:ln w="9525">
            <a:solidFill>
              <a:srgbClr val="00AE41"/>
            </a:solidFill>
            <a:miter lim="800000"/>
            <a:headEnd/>
            <a:tailEnd/>
          </a:ln>
          <a:effectLst/>
        </p:spPr>
        <p:txBody>
          <a:bodyPr lIns="91430" tIns="45716" rIns="91430" bIns="45716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buClr>
                <a:srgbClr val="CC6600"/>
              </a:buClr>
            </a:pPr>
            <a:r>
              <a:rPr lang="en-US" altLang="en-US" sz="1500" b="1" dirty="0">
                <a:solidFill>
                  <a:schemeClr val="bg1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External Influences (Sphere of Influence)</a:t>
            </a:r>
          </a:p>
          <a:p>
            <a:pPr algn="ctr" fontAlgn="base">
              <a:buClr>
                <a:srgbClr val="CC6600"/>
              </a:buClr>
            </a:pPr>
            <a:r>
              <a:rPr lang="en-US" altLang="en-US" sz="1400" dirty="0">
                <a:solidFill>
                  <a:schemeClr val="bg1"/>
                </a:solidFill>
                <a:latin typeface="Myriad Pro Light SemiExt" panose="020B0405030403020204" pitchFamily="34" charset="0"/>
                <a:cs typeface="Arial" panose="020B0604020202020204" pitchFamily="34" charset="0"/>
              </a:rPr>
              <a:t>Client’s demeanor and/or attitude to participate in treatment, relocating, chronic medical </a:t>
            </a:r>
          </a:p>
          <a:p>
            <a:pPr algn="ctr" fontAlgn="base">
              <a:buClr>
                <a:srgbClr val="CC6600"/>
              </a:buClr>
            </a:pPr>
            <a:r>
              <a:rPr lang="en-US" altLang="en-US" sz="1400" dirty="0">
                <a:solidFill>
                  <a:schemeClr val="bg1"/>
                </a:solidFill>
                <a:latin typeface="Myriad Pro Light SemiExt" panose="020B0405030403020204" pitchFamily="34" charset="0"/>
                <a:cs typeface="Arial" panose="020B0604020202020204" pitchFamily="34" charset="0"/>
              </a:rPr>
              <a:t>conditions that progressively worsen, and pass away unexpectedly.   </a:t>
            </a:r>
          </a:p>
        </p:txBody>
      </p:sp>
      <p:sp>
        <p:nvSpPr>
          <p:cNvPr id="17" name="Rectangle 21">
            <a:extLst>
              <a:ext uri="{FF2B5EF4-FFF2-40B4-BE49-F238E27FC236}">
                <a16:creationId xmlns:a16="http://schemas.microsoft.com/office/drawing/2014/main" id="{26337D77-3A07-71A3-4492-A72A80873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7493" y="1101349"/>
            <a:ext cx="1685149" cy="39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33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Outcomes</a:t>
            </a:r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7F381900-B983-B558-9AAC-FD75CC5CD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7186" y="1114006"/>
            <a:ext cx="967740" cy="38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33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How</a:t>
            </a:r>
          </a:p>
        </p:txBody>
      </p:sp>
      <p:sp>
        <p:nvSpPr>
          <p:cNvPr id="19" name="Rectangle 23">
            <a:extLst>
              <a:ext uri="{FF2B5EF4-FFF2-40B4-BE49-F238E27FC236}">
                <a16:creationId xmlns:a16="http://schemas.microsoft.com/office/drawing/2014/main" id="{3946A2F6-7F3F-64C9-B493-33B7BBC4D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8456" y="5436796"/>
            <a:ext cx="1813367" cy="223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33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Program</a:t>
            </a:r>
          </a:p>
        </p:txBody>
      </p:sp>
      <p:sp>
        <p:nvSpPr>
          <p:cNvPr id="20" name="Rectangle 24">
            <a:extLst>
              <a:ext uri="{FF2B5EF4-FFF2-40B4-BE49-F238E27FC236}">
                <a16:creationId xmlns:a16="http://schemas.microsoft.com/office/drawing/2014/main" id="{D63548AA-99CD-9DCC-1228-6EFBAD559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6886" y="5407470"/>
            <a:ext cx="66204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33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Results</a:t>
            </a:r>
            <a:endParaRPr lang="en-US" altLang="en-US" sz="2800" b="1" dirty="0">
              <a:solidFill>
                <a:srgbClr val="000033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AutoShape 25">
            <a:extLst>
              <a:ext uri="{FF2B5EF4-FFF2-40B4-BE49-F238E27FC236}">
                <a16:creationId xmlns:a16="http://schemas.microsoft.com/office/drawing/2014/main" id="{D1B2B1A5-3D51-72AF-CCA6-BA2A25E31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 rot="16200000">
            <a:off x="2980539" y="3604913"/>
            <a:ext cx="264173" cy="3368475"/>
          </a:xfrm>
          <a:prstGeom prst="leftBrace">
            <a:avLst>
              <a:gd name="adj1" fmla="val 58818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80000"/>
              </a:lnSpc>
              <a:spcBef>
                <a:spcPct val="50000"/>
              </a:spcBef>
              <a:spcAft>
                <a:spcPct val="25000"/>
              </a:spcAft>
              <a:buClr>
                <a:srgbClr val="CC6600"/>
              </a:buClr>
            </a:pPr>
            <a:endParaRPr lang="en-US" altLang="en-US" dirty="0">
              <a:solidFill>
                <a:srgbClr val="000033"/>
              </a:solidFill>
              <a:latin typeface="Myriad Pro" panose="020B0503030403020204" pitchFamily="34" charset="0"/>
            </a:endParaRPr>
          </a:p>
        </p:txBody>
      </p:sp>
      <p:sp>
        <p:nvSpPr>
          <p:cNvPr id="22" name="AutoShape 26">
            <a:extLst>
              <a:ext uri="{FF2B5EF4-FFF2-40B4-BE49-F238E27FC236}">
                <a16:creationId xmlns:a16="http://schemas.microsoft.com/office/drawing/2014/main" id="{56C16BF1-34AD-FBDF-85A4-789214E7F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 rot="16200000">
            <a:off x="9227588" y="3717088"/>
            <a:ext cx="216986" cy="3144123"/>
          </a:xfrm>
          <a:prstGeom prst="leftBrace">
            <a:avLst>
              <a:gd name="adj1" fmla="val 64018"/>
              <a:gd name="adj2" fmla="val 52432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80000"/>
              </a:lnSpc>
              <a:spcBef>
                <a:spcPct val="50000"/>
              </a:spcBef>
              <a:spcAft>
                <a:spcPct val="25000"/>
              </a:spcAft>
              <a:buClr>
                <a:srgbClr val="CC6600"/>
              </a:buClr>
            </a:pPr>
            <a:endParaRPr lang="en-US" altLang="en-US" dirty="0">
              <a:solidFill>
                <a:srgbClr val="000033"/>
              </a:solidFill>
              <a:latin typeface="Myriad Pro" panose="020B0503030403020204" pitchFamily="34" charset="0"/>
            </a:endParaRPr>
          </a:p>
        </p:txBody>
      </p:sp>
      <p:sp>
        <p:nvSpPr>
          <p:cNvPr id="23" name="Freeform 28">
            <a:extLst>
              <a:ext uri="{FF2B5EF4-FFF2-40B4-BE49-F238E27FC236}">
                <a16:creationId xmlns:a16="http://schemas.microsoft.com/office/drawing/2014/main" id="{7C41E708-0EF7-29AC-6996-81EBFD4C86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3618271" y="5397644"/>
            <a:ext cx="2356134" cy="233440"/>
          </a:xfrm>
          <a:custGeom>
            <a:avLst/>
            <a:gdLst>
              <a:gd name="T0" fmla="*/ 2147483647 w 1458"/>
              <a:gd name="T1" fmla="*/ 2147483647 h 252"/>
              <a:gd name="T2" fmla="*/ 0 w 1458"/>
              <a:gd name="T3" fmla="*/ 2147483647 h 252"/>
              <a:gd name="T4" fmla="*/ 0 w 1458"/>
              <a:gd name="T5" fmla="*/ 0 h 252"/>
              <a:gd name="T6" fmla="*/ 0 60000 65536"/>
              <a:gd name="T7" fmla="*/ 0 60000 65536"/>
              <a:gd name="T8" fmla="*/ 0 60000 65536"/>
              <a:gd name="T9" fmla="*/ 0 w 1458"/>
              <a:gd name="T10" fmla="*/ 0 h 252"/>
              <a:gd name="T11" fmla="*/ 1458 w 1458"/>
              <a:gd name="T12" fmla="*/ 252 h 2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58" h="252">
                <a:moveTo>
                  <a:pt x="1458" y="252"/>
                </a:moveTo>
                <a:lnTo>
                  <a:pt x="0" y="252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33"/>
              </a:solidFill>
              <a:latin typeface="Myriad Pro" panose="020B0503030403020204" pitchFamily="34" charset="0"/>
            </a:endParaRPr>
          </a:p>
        </p:txBody>
      </p:sp>
      <p:sp>
        <p:nvSpPr>
          <p:cNvPr id="24" name="Freeform 29">
            <a:extLst>
              <a:ext uri="{FF2B5EF4-FFF2-40B4-BE49-F238E27FC236}">
                <a16:creationId xmlns:a16="http://schemas.microsoft.com/office/drawing/2014/main" id="{C4B9A526-A3A9-B189-7C7B-222FDE6C3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5931572" y="5381973"/>
            <a:ext cx="3001845" cy="249111"/>
          </a:xfrm>
          <a:custGeom>
            <a:avLst/>
            <a:gdLst>
              <a:gd name="T0" fmla="*/ 0 w 1572"/>
              <a:gd name="T1" fmla="*/ 2147483647 h 217"/>
              <a:gd name="T2" fmla="*/ 2147483647 w 1572"/>
              <a:gd name="T3" fmla="*/ 2147483647 h 217"/>
              <a:gd name="T4" fmla="*/ 2147483647 w 1572"/>
              <a:gd name="T5" fmla="*/ 0 h 217"/>
              <a:gd name="T6" fmla="*/ 0 60000 65536"/>
              <a:gd name="T7" fmla="*/ 0 60000 65536"/>
              <a:gd name="T8" fmla="*/ 0 60000 65536"/>
              <a:gd name="T9" fmla="*/ 0 w 1572"/>
              <a:gd name="T10" fmla="*/ 0 h 217"/>
              <a:gd name="T11" fmla="*/ 1572 w 1572"/>
              <a:gd name="T12" fmla="*/ 217 h 2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72" h="217">
                <a:moveTo>
                  <a:pt x="0" y="217"/>
                </a:moveTo>
                <a:lnTo>
                  <a:pt x="1572" y="217"/>
                </a:lnTo>
                <a:lnTo>
                  <a:pt x="1572" y="0"/>
                </a:ln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33"/>
              </a:solidFill>
              <a:latin typeface="Myriad Pro" panose="020B0503030403020204" pitchFamily="34" charset="0"/>
            </a:endParaRPr>
          </a:p>
        </p:txBody>
      </p:sp>
      <p:sp>
        <p:nvSpPr>
          <p:cNvPr id="25" name="Oval 30">
            <a:extLst>
              <a:ext uri="{FF2B5EF4-FFF2-40B4-BE49-F238E27FC236}">
                <a16:creationId xmlns:a16="http://schemas.microsoft.com/office/drawing/2014/main" id="{C236034B-9396-61DF-136B-9976DED47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4215" y="1542916"/>
            <a:ext cx="1685149" cy="625626"/>
          </a:xfrm>
          <a:prstGeom prst="ellipse">
            <a:avLst/>
          </a:prstGeom>
          <a:solidFill>
            <a:srgbClr val="CF9F24"/>
          </a:solidFill>
          <a:ln w="9525">
            <a:solidFill>
              <a:srgbClr val="CF9F24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Myriad Pro Light SemiExt" panose="020B0405030403020204" pitchFamily="34" charset="0"/>
              </a:rPr>
              <a:t>What the Age Wise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Myriad Pro Light SemiExt" panose="020B0405030403020204" pitchFamily="34" charset="0"/>
              </a:rPr>
              <a:t>Program does </a:t>
            </a:r>
          </a:p>
        </p:txBody>
      </p:sp>
      <p:sp>
        <p:nvSpPr>
          <p:cNvPr id="26" name="Oval 31">
            <a:extLst>
              <a:ext uri="{FF2B5EF4-FFF2-40B4-BE49-F238E27FC236}">
                <a16:creationId xmlns:a16="http://schemas.microsoft.com/office/drawing/2014/main" id="{37F91337-A621-D410-548F-D030550C9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2772" y="1510204"/>
            <a:ext cx="1685149" cy="625626"/>
          </a:xfrm>
          <a:prstGeom prst="ellipse">
            <a:avLst/>
          </a:prstGeom>
          <a:solidFill>
            <a:srgbClr val="CF9F24"/>
          </a:solidFill>
          <a:ln w="9525">
            <a:solidFill>
              <a:srgbClr val="CF9F24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Myriad Pro Light SemiExt" panose="020B0405030403020204" pitchFamily="34" charset="0"/>
              </a:rPr>
              <a:t>Age Wise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bg1"/>
                </a:solidFill>
                <a:latin typeface="Myriad Pro Light SemiExt" panose="020B0405030403020204" pitchFamily="34" charset="0"/>
              </a:rPr>
              <a:t>clientele will show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BD1D9F9-55C0-FD28-47FA-F04E101046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5" idx="2"/>
            <a:endCxn id="12" idx="0"/>
          </p:cNvCxnSpPr>
          <p:nvPr/>
        </p:nvCxnSpPr>
        <p:spPr bwMode="auto">
          <a:xfrm flipH="1">
            <a:off x="1442919" y="1855729"/>
            <a:ext cx="791296" cy="560201"/>
          </a:xfrm>
          <a:prstGeom prst="straightConnector1">
            <a:avLst/>
          </a:prstGeom>
          <a:solidFill>
            <a:schemeClr val="accent1">
              <a:alpha val="52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87B905D-C0B2-1089-5028-8972CB0CF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25" idx="4"/>
            <a:endCxn id="10" idx="0"/>
          </p:cNvCxnSpPr>
          <p:nvPr/>
        </p:nvCxnSpPr>
        <p:spPr bwMode="auto">
          <a:xfrm>
            <a:off x="3076790" y="2168542"/>
            <a:ext cx="1" cy="247388"/>
          </a:xfrm>
          <a:prstGeom prst="straightConnector1">
            <a:avLst/>
          </a:prstGeom>
          <a:solidFill>
            <a:schemeClr val="accent1">
              <a:alpha val="52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BA1E9CD-0062-26C0-A3CD-90303F7610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25" idx="6"/>
            <a:endCxn id="11" idx="0"/>
          </p:cNvCxnSpPr>
          <p:nvPr/>
        </p:nvCxnSpPr>
        <p:spPr bwMode="auto">
          <a:xfrm>
            <a:off x="3919364" y="1855729"/>
            <a:ext cx="788931" cy="563937"/>
          </a:xfrm>
          <a:prstGeom prst="straightConnector1">
            <a:avLst/>
          </a:prstGeom>
          <a:solidFill>
            <a:schemeClr val="accent1">
              <a:alpha val="52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32E9AAD-ADE8-8116-AC57-154CDE9BC9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26" idx="2"/>
            <a:endCxn id="13" idx="0"/>
          </p:cNvCxnSpPr>
          <p:nvPr/>
        </p:nvCxnSpPr>
        <p:spPr bwMode="auto">
          <a:xfrm flipH="1">
            <a:off x="7711984" y="1823017"/>
            <a:ext cx="750788" cy="596649"/>
          </a:xfrm>
          <a:prstGeom prst="straightConnector1">
            <a:avLst/>
          </a:prstGeom>
          <a:solidFill>
            <a:schemeClr val="accent1">
              <a:alpha val="52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A20BB9F-CFFA-2BAF-6ADB-392B9663D1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26" idx="6"/>
            <a:endCxn id="14" idx="0"/>
          </p:cNvCxnSpPr>
          <p:nvPr/>
        </p:nvCxnSpPr>
        <p:spPr bwMode="auto">
          <a:xfrm>
            <a:off x="10147921" y="1823017"/>
            <a:ext cx="733428" cy="596649"/>
          </a:xfrm>
          <a:prstGeom prst="straightConnector1">
            <a:avLst/>
          </a:prstGeom>
          <a:solidFill>
            <a:schemeClr val="accent1">
              <a:alpha val="52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3ED7340-90C6-1D9D-CEC1-8917C7256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26" idx="4"/>
            <a:endCxn id="5" idx="0"/>
          </p:cNvCxnSpPr>
          <p:nvPr/>
        </p:nvCxnSpPr>
        <p:spPr bwMode="auto">
          <a:xfrm>
            <a:off x="9305347" y="2135830"/>
            <a:ext cx="0" cy="279393"/>
          </a:xfrm>
          <a:prstGeom prst="straightConnector1">
            <a:avLst/>
          </a:prstGeom>
          <a:solidFill>
            <a:schemeClr val="accent1">
              <a:alpha val="52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E89F0A8-F27F-A8D3-9F67-EC7E10AFD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2" idx="3"/>
            <a:endCxn id="10" idx="1"/>
          </p:cNvCxnSpPr>
          <p:nvPr/>
        </p:nvCxnSpPr>
        <p:spPr bwMode="auto">
          <a:xfrm>
            <a:off x="2175419" y="3787530"/>
            <a:ext cx="220148" cy="0"/>
          </a:xfrm>
          <a:prstGeom prst="straightConnector1">
            <a:avLst/>
          </a:prstGeom>
          <a:solidFill>
            <a:schemeClr val="accent1">
              <a:alpha val="52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E67E145-F96A-85A0-C51E-2D3F26821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10" idx="3"/>
            <a:endCxn id="11" idx="1"/>
          </p:cNvCxnSpPr>
          <p:nvPr/>
        </p:nvCxnSpPr>
        <p:spPr bwMode="auto">
          <a:xfrm>
            <a:off x="3758014" y="3787530"/>
            <a:ext cx="268894" cy="3736"/>
          </a:xfrm>
          <a:prstGeom prst="straightConnector1">
            <a:avLst/>
          </a:prstGeom>
          <a:solidFill>
            <a:schemeClr val="accent1">
              <a:alpha val="52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98329C6-67D6-FA6F-1962-B18AC6178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11" idx="3"/>
            <a:endCxn id="9" idx="1"/>
          </p:cNvCxnSpPr>
          <p:nvPr/>
        </p:nvCxnSpPr>
        <p:spPr bwMode="auto">
          <a:xfrm flipV="1">
            <a:off x="5389681" y="3784433"/>
            <a:ext cx="182868" cy="6833"/>
          </a:xfrm>
          <a:prstGeom prst="straightConnector1">
            <a:avLst/>
          </a:prstGeom>
          <a:solidFill>
            <a:schemeClr val="accent1">
              <a:alpha val="52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B621291-EDF7-4234-A0DB-D30DA1760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13" idx="3"/>
            <a:endCxn id="5" idx="1"/>
          </p:cNvCxnSpPr>
          <p:nvPr/>
        </p:nvCxnSpPr>
        <p:spPr bwMode="auto">
          <a:xfrm flipV="1">
            <a:off x="8393370" y="3786823"/>
            <a:ext cx="230590" cy="4443"/>
          </a:xfrm>
          <a:prstGeom prst="straightConnector1">
            <a:avLst/>
          </a:prstGeom>
          <a:solidFill>
            <a:schemeClr val="accent1">
              <a:alpha val="52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E2118C0-F96F-76B2-B294-015620FE4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5" idx="3"/>
            <a:endCxn id="14" idx="1"/>
          </p:cNvCxnSpPr>
          <p:nvPr/>
        </p:nvCxnSpPr>
        <p:spPr bwMode="auto">
          <a:xfrm>
            <a:off x="9986733" y="3786823"/>
            <a:ext cx="213229" cy="4443"/>
          </a:xfrm>
          <a:prstGeom prst="straightConnector1">
            <a:avLst/>
          </a:prstGeom>
          <a:solidFill>
            <a:schemeClr val="accent1">
              <a:alpha val="52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98332D0-4DE2-A533-5B52-63A21322C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9" idx="3"/>
            <a:endCxn id="13" idx="1"/>
          </p:cNvCxnSpPr>
          <p:nvPr/>
        </p:nvCxnSpPr>
        <p:spPr bwMode="auto">
          <a:xfrm>
            <a:off x="6802830" y="3784433"/>
            <a:ext cx="227767" cy="6833"/>
          </a:xfrm>
          <a:prstGeom prst="straightConnector1">
            <a:avLst/>
          </a:prstGeom>
          <a:solidFill>
            <a:schemeClr val="accent1">
              <a:alpha val="52000"/>
            </a:scheme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0CC6CB4-AC01-1545-DB8A-0765543C6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18" idx="3"/>
            <a:endCxn id="17" idx="1"/>
          </p:cNvCxnSpPr>
          <p:nvPr/>
        </p:nvCxnSpPr>
        <p:spPr>
          <a:xfrm flipV="1">
            <a:off x="3544926" y="1297889"/>
            <a:ext cx="4835646" cy="109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2D800606-87BF-FCA4-40A5-A2F6B7AEC9F5}"/>
              </a:ext>
            </a:extLst>
          </p:cNvPr>
          <p:cNvSpPr txBox="1"/>
          <p:nvPr/>
        </p:nvSpPr>
        <p:spPr>
          <a:xfrm>
            <a:off x="7051294" y="4811324"/>
            <a:ext cx="13002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1400" b="1" dirty="0">
                <a:cs typeface="Arial" panose="020B0604020202020204" pitchFamily="34" charset="0"/>
              </a:rPr>
              <a:t>Attitudes</a:t>
            </a:r>
            <a:endParaRPr lang="en-US" sz="14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32A8DA5-486F-33F0-A3D3-432AD85CC193}"/>
              </a:ext>
            </a:extLst>
          </p:cNvPr>
          <p:cNvSpPr txBox="1"/>
          <p:nvPr/>
        </p:nvSpPr>
        <p:spPr>
          <a:xfrm>
            <a:off x="8646556" y="4811324"/>
            <a:ext cx="13002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1400" b="1" dirty="0">
                <a:cs typeface="Arial" panose="020B0604020202020204" pitchFamily="34" charset="0"/>
              </a:rPr>
              <a:t>Behavior</a:t>
            </a:r>
            <a:endParaRPr lang="en-US" sz="14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0C5E0BB-79D1-4394-F4D7-E994248645D8}"/>
              </a:ext>
            </a:extLst>
          </p:cNvPr>
          <p:cNvSpPr txBox="1"/>
          <p:nvPr/>
        </p:nvSpPr>
        <p:spPr>
          <a:xfrm>
            <a:off x="10217323" y="4811324"/>
            <a:ext cx="13002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1400" b="1" dirty="0">
                <a:cs typeface="Arial" panose="020B0604020202020204" pitchFamily="34" charset="0"/>
              </a:rPr>
              <a:t>Condition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78107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hotograph - group of hands stacked in a semicircle&#10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192000" cy="6892862"/>
          </a:xfrm>
          <a:prstGeom prst="rect">
            <a:avLst/>
          </a:prstGeom>
        </p:spPr>
      </p:pic>
      <p:sp>
        <p:nvSpPr>
          <p:cNvPr id="5" name="Rectangl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80249"/>
            <a:ext cx="12031317" cy="6728330"/>
          </a:xfrm>
          <a:prstGeom prst="rect">
            <a:avLst/>
          </a:prstGeom>
          <a:solidFill>
            <a:srgbClr val="EAEAEA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V="1">
            <a:off x="8410575" y="-28575"/>
            <a:ext cx="3752850" cy="3810000"/>
          </a:xfrm>
          <a:custGeom>
            <a:avLst/>
            <a:gdLst>
              <a:gd name="connsiteX0" fmla="*/ 0 w 3752850"/>
              <a:gd name="connsiteY0" fmla="*/ 0 h 3810000"/>
              <a:gd name="connsiteX1" fmla="*/ 0 w 3752850"/>
              <a:gd name="connsiteY1" fmla="*/ 3810000 h 3810000"/>
              <a:gd name="connsiteX2" fmla="*/ 3752850 w 3752850"/>
              <a:gd name="connsiteY2" fmla="*/ 3810000 h 3810000"/>
              <a:gd name="connsiteX3" fmla="*/ 3433858 w 3752850"/>
              <a:gd name="connsiteY3" fmla="*/ 3486150 h 3810000"/>
              <a:gd name="connsiteX4" fmla="*/ 342900 w 3752850"/>
              <a:gd name="connsiteY4" fmla="*/ 3486150 h 3810000"/>
              <a:gd name="connsiteX5" fmla="*/ 342900 w 3752850"/>
              <a:gd name="connsiteY5" fmla="*/ 348122 h 3810000"/>
              <a:gd name="connsiteX6" fmla="*/ 0 w 3752850"/>
              <a:gd name="connsiteY6" fmla="*/ 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52850" h="3810000">
                <a:moveTo>
                  <a:pt x="0" y="0"/>
                </a:moveTo>
                <a:lnTo>
                  <a:pt x="0" y="3810000"/>
                </a:lnTo>
                <a:lnTo>
                  <a:pt x="3752850" y="3810000"/>
                </a:lnTo>
                <a:lnTo>
                  <a:pt x="3433858" y="3486150"/>
                </a:lnTo>
                <a:lnTo>
                  <a:pt x="342900" y="3486150"/>
                </a:lnTo>
                <a:lnTo>
                  <a:pt x="342900" y="348122"/>
                </a:lnTo>
                <a:lnTo>
                  <a:pt x="0" y="0"/>
                </a:lnTo>
                <a:close/>
              </a:path>
            </a:pathLst>
          </a:cu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5"/>
          <p:cNvSpPr txBox="1">
            <a:spLocks noGrp="1"/>
          </p:cNvSpPr>
          <p:nvPr>
            <p:ph type="title" idx="4294967295"/>
          </p:nvPr>
        </p:nvSpPr>
        <p:spPr>
          <a:xfrm>
            <a:off x="0" y="78087"/>
            <a:ext cx="11423051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Myriad Pro Black Cond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Building Your Model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Myriad Pro Black Cond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Internal and External Supports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706CC70E-AF15-8025-447B-662041A01D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127" y="5580073"/>
            <a:ext cx="1797174" cy="10046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377EDD5-FECC-017A-978B-7109EE6353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97491" y="5240136"/>
            <a:ext cx="3862400" cy="1463669"/>
          </a:xfrm>
          <a:custGeom>
            <a:avLst/>
            <a:gdLst>
              <a:gd name="connsiteX0" fmla="*/ 0 w 2729010"/>
              <a:gd name="connsiteY0" fmla="*/ 153374 h 1533737"/>
              <a:gd name="connsiteX1" fmla="*/ 153374 w 2729010"/>
              <a:gd name="connsiteY1" fmla="*/ 0 h 1533737"/>
              <a:gd name="connsiteX2" fmla="*/ 2575636 w 2729010"/>
              <a:gd name="connsiteY2" fmla="*/ 0 h 1533737"/>
              <a:gd name="connsiteX3" fmla="*/ 2729010 w 2729010"/>
              <a:gd name="connsiteY3" fmla="*/ 153374 h 1533737"/>
              <a:gd name="connsiteX4" fmla="*/ 2729010 w 2729010"/>
              <a:gd name="connsiteY4" fmla="*/ 1380363 h 1533737"/>
              <a:gd name="connsiteX5" fmla="*/ 2575636 w 2729010"/>
              <a:gd name="connsiteY5" fmla="*/ 1533737 h 1533737"/>
              <a:gd name="connsiteX6" fmla="*/ 153374 w 2729010"/>
              <a:gd name="connsiteY6" fmla="*/ 1533737 h 1533737"/>
              <a:gd name="connsiteX7" fmla="*/ 0 w 2729010"/>
              <a:gd name="connsiteY7" fmla="*/ 1380363 h 1533737"/>
              <a:gd name="connsiteX8" fmla="*/ 0 w 2729010"/>
              <a:gd name="connsiteY8" fmla="*/ 153374 h 153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29010" h="1533737">
                <a:moveTo>
                  <a:pt x="0" y="153374"/>
                </a:moveTo>
                <a:cubicBezTo>
                  <a:pt x="0" y="68668"/>
                  <a:pt x="68668" y="0"/>
                  <a:pt x="153374" y="0"/>
                </a:cubicBezTo>
                <a:lnTo>
                  <a:pt x="2575636" y="0"/>
                </a:lnTo>
                <a:cubicBezTo>
                  <a:pt x="2660342" y="0"/>
                  <a:pt x="2729010" y="68668"/>
                  <a:pt x="2729010" y="153374"/>
                </a:cubicBezTo>
                <a:lnTo>
                  <a:pt x="2729010" y="1380363"/>
                </a:lnTo>
                <a:cubicBezTo>
                  <a:pt x="2729010" y="1465069"/>
                  <a:pt x="2660342" y="1533737"/>
                  <a:pt x="2575636" y="1533737"/>
                </a:cubicBezTo>
                <a:lnTo>
                  <a:pt x="153374" y="1533737"/>
                </a:lnTo>
                <a:cubicBezTo>
                  <a:pt x="68668" y="1533737"/>
                  <a:pt x="0" y="1465069"/>
                  <a:pt x="0" y="1380363"/>
                </a:cubicBezTo>
                <a:lnTo>
                  <a:pt x="0" y="153374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40024" tIns="504755" rIns="121321" bIns="121321" numCol="1" spcCol="1270" anchor="t" anchorCtr="0">
            <a:noAutofit/>
          </a:bodyPr>
          <a:lstStyle/>
          <a:p>
            <a:pPr marL="0" lvl="1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500" kern="1200" dirty="0">
              <a:latin typeface="Myriad Pro Light SemiExt" panose="020B0405030403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9D972C7-17CB-DA49-8A2A-A8AD35D49582}"/>
              </a:ext>
            </a:extLst>
          </p:cNvPr>
          <p:cNvSpPr/>
          <p:nvPr/>
        </p:nvSpPr>
        <p:spPr>
          <a:xfrm>
            <a:off x="306038" y="5240136"/>
            <a:ext cx="3885914" cy="1455940"/>
          </a:xfrm>
          <a:custGeom>
            <a:avLst/>
            <a:gdLst>
              <a:gd name="connsiteX0" fmla="*/ 0 w 3539466"/>
              <a:gd name="connsiteY0" fmla="*/ 156187 h 1561870"/>
              <a:gd name="connsiteX1" fmla="*/ 156187 w 3539466"/>
              <a:gd name="connsiteY1" fmla="*/ 0 h 1561870"/>
              <a:gd name="connsiteX2" fmla="*/ 3383279 w 3539466"/>
              <a:gd name="connsiteY2" fmla="*/ 0 h 1561870"/>
              <a:gd name="connsiteX3" fmla="*/ 3539466 w 3539466"/>
              <a:gd name="connsiteY3" fmla="*/ 156187 h 1561870"/>
              <a:gd name="connsiteX4" fmla="*/ 3539466 w 3539466"/>
              <a:gd name="connsiteY4" fmla="*/ 1405683 h 1561870"/>
              <a:gd name="connsiteX5" fmla="*/ 3383279 w 3539466"/>
              <a:gd name="connsiteY5" fmla="*/ 1561870 h 1561870"/>
              <a:gd name="connsiteX6" fmla="*/ 156187 w 3539466"/>
              <a:gd name="connsiteY6" fmla="*/ 1561870 h 1561870"/>
              <a:gd name="connsiteX7" fmla="*/ 0 w 3539466"/>
              <a:gd name="connsiteY7" fmla="*/ 1405683 h 1561870"/>
              <a:gd name="connsiteX8" fmla="*/ 0 w 3539466"/>
              <a:gd name="connsiteY8" fmla="*/ 156187 h 15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39466" h="1561870">
                <a:moveTo>
                  <a:pt x="0" y="156187"/>
                </a:moveTo>
                <a:cubicBezTo>
                  <a:pt x="0" y="69927"/>
                  <a:pt x="69927" y="0"/>
                  <a:pt x="156187" y="0"/>
                </a:cubicBezTo>
                <a:lnTo>
                  <a:pt x="3383279" y="0"/>
                </a:lnTo>
                <a:cubicBezTo>
                  <a:pt x="3469539" y="0"/>
                  <a:pt x="3539466" y="69927"/>
                  <a:pt x="3539466" y="156187"/>
                </a:cubicBezTo>
                <a:lnTo>
                  <a:pt x="3539466" y="1405683"/>
                </a:lnTo>
                <a:cubicBezTo>
                  <a:pt x="3539466" y="1491943"/>
                  <a:pt x="3469539" y="1561870"/>
                  <a:pt x="3383279" y="1561870"/>
                </a:cubicBezTo>
                <a:lnTo>
                  <a:pt x="156187" y="1561870"/>
                </a:lnTo>
                <a:cubicBezTo>
                  <a:pt x="69927" y="1561870"/>
                  <a:pt x="0" y="1491943"/>
                  <a:pt x="0" y="1405683"/>
                </a:cubicBezTo>
                <a:lnTo>
                  <a:pt x="0" y="156187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1939" tIns="512407" rIns="1183779" bIns="121939" numCol="1" spcCol="1270" anchor="t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500" kern="1200" dirty="0">
              <a:latin typeface="Myriad Pro Light SemiExt" panose="020B040503040302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44DDAA5-3907-7754-9627-9BCA5CEF1D81}"/>
              </a:ext>
            </a:extLst>
          </p:cNvPr>
          <p:cNvSpPr/>
          <p:nvPr/>
        </p:nvSpPr>
        <p:spPr>
          <a:xfrm>
            <a:off x="4298807" y="1440630"/>
            <a:ext cx="3701243" cy="1856204"/>
          </a:xfrm>
          <a:custGeom>
            <a:avLst/>
            <a:gdLst>
              <a:gd name="connsiteX0" fmla="*/ 0 w 3140729"/>
              <a:gd name="connsiteY0" fmla="*/ 195552 h 1955520"/>
              <a:gd name="connsiteX1" fmla="*/ 195552 w 3140729"/>
              <a:gd name="connsiteY1" fmla="*/ 0 h 1955520"/>
              <a:gd name="connsiteX2" fmla="*/ 2945177 w 3140729"/>
              <a:gd name="connsiteY2" fmla="*/ 0 h 1955520"/>
              <a:gd name="connsiteX3" fmla="*/ 3140729 w 3140729"/>
              <a:gd name="connsiteY3" fmla="*/ 195552 h 1955520"/>
              <a:gd name="connsiteX4" fmla="*/ 3140729 w 3140729"/>
              <a:gd name="connsiteY4" fmla="*/ 1759968 h 1955520"/>
              <a:gd name="connsiteX5" fmla="*/ 2945177 w 3140729"/>
              <a:gd name="connsiteY5" fmla="*/ 1955520 h 1955520"/>
              <a:gd name="connsiteX6" fmla="*/ 195552 w 3140729"/>
              <a:gd name="connsiteY6" fmla="*/ 1955520 h 1955520"/>
              <a:gd name="connsiteX7" fmla="*/ 0 w 3140729"/>
              <a:gd name="connsiteY7" fmla="*/ 1759968 h 1955520"/>
              <a:gd name="connsiteX8" fmla="*/ 0 w 3140729"/>
              <a:gd name="connsiteY8" fmla="*/ 195552 h 1955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0729" h="1955520">
                <a:moveTo>
                  <a:pt x="0" y="195552"/>
                </a:moveTo>
                <a:cubicBezTo>
                  <a:pt x="0" y="87552"/>
                  <a:pt x="87552" y="0"/>
                  <a:pt x="195552" y="0"/>
                </a:cubicBezTo>
                <a:lnTo>
                  <a:pt x="2945177" y="0"/>
                </a:lnTo>
                <a:cubicBezTo>
                  <a:pt x="3053177" y="0"/>
                  <a:pt x="3140729" y="87552"/>
                  <a:pt x="3140729" y="195552"/>
                </a:cubicBezTo>
                <a:lnTo>
                  <a:pt x="3140729" y="1759968"/>
                </a:lnTo>
                <a:cubicBezTo>
                  <a:pt x="3140729" y="1867968"/>
                  <a:pt x="3053177" y="1955520"/>
                  <a:pt x="2945177" y="1955520"/>
                </a:cubicBezTo>
                <a:lnTo>
                  <a:pt x="195552" y="1955520"/>
                </a:lnTo>
                <a:cubicBezTo>
                  <a:pt x="87552" y="1955520"/>
                  <a:pt x="0" y="1867968"/>
                  <a:pt x="0" y="1759968"/>
                </a:cubicBezTo>
                <a:lnTo>
                  <a:pt x="0" y="195552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53755" tIns="111536" rIns="111536" bIns="600416" numCol="1" spcCol="1270" anchor="t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kern="1200" dirty="0">
              <a:latin typeface="Myriad Pro Light SemiExt" panose="020B040503040302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5318C2E-98CC-8CA7-C9FC-CAA68242BE75}"/>
              </a:ext>
            </a:extLst>
          </p:cNvPr>
          <p:cNvSpPr/>
          <p:nvPr/>
        </p:nvSpPr>
        <p:spPr>
          <a:xfrm>
            <a:off x="285750" y="1450770"/>
            <a:ext cx="3906202" cy="1648788"/>
          </a:xfrm>
          <a:custGeom>
            <a:avLst/>
            <a:gdLst>
              <a:gd name="connsiteX0" fmla="*/ 0 w 3816465"/>
              <a:gd name="connsiteY0" fmla="*/ 219654 h 2196537"/>
              <a:gd name="connsiteX1" fmla="*/ 219654 w 3816465"/>
              <a:gd name="connsiteY1" fmla="*/ 0 h 2196537"/>
              <a:gd name="connsiteX2" fmla="*/ 3596811 w 3816465"/>
              <a:gd name="connsiteY2" fmla="*/ 0 h 2196537"/>
              <a:gd name="connsiteX3" fmla="*/ 3816465 w 3816465"/>
              <a:gd name="connsiteY3" fmla="*/ 219654 h 2196537"/>
              <a:gd name="connsiteX4" fmla="*/ 3816465 w 3816465"/>
              <a:gd name="connsiteY4" fmla="*/ 1976883 h 2196537"/>
              <a:gd name="connsiteX5" fmla="*/ 3596811 w 3816465"/>
              <a:gd name="connsiteY5" fmla="*/ 2196537 h 2196537"/>
              <a:gd name="connsiteX6" fmla="*/ 219654 w 3816465"/>
              <a:gd name="connsiteY6" fmla="*/ 2196537 h 2196537"/>
              <a:gd name="connsiteX7" fmla="*/ 0 w 3816465"/>
              <a:gd name="connsiteY7" fmla="*/ 1976883 h 2196537"/>
              <a:gd name="connsiteX8" fmla="*/ 0 w 3816465"/>
              <a:gd name="connsiteY8" fmla="*/ 219654 h 2196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16465" h="2196537">
                <a:moveTo>
                  <a:pt x="0" y="219654"/>
                </a:moveTo>
                <a:cubicBezTo>
                  <a:pt x="0" y="98342"/>
                  <a:pt x="98342" y="0"/>
                  <a:pt x="219654" y="0"/>
                </a:cubicBezTo>
                <a:lnTo>
                  <a:pt x="3596811" y="0"/>
                </a:lnTo>
                <a:cubicBezTo>
                  <a:pt x="3718123" y="0"/>
                  <a:pt x="3816465" y="98342"/>
                  <a:pt x="3816465" y="219654"/>
                </a:cubicBezTo>
                <a:lnTo>
                  <a:pt x="3816465" y="1976883"/>
                </a:lnTo>
                <a:cubicBezTo>
                  <a:pt x="3816465" y="2098195"/>
                  <a:pt x="3718123" y="2196537"/>
                  <a:pt x="3596811" y="2196537"/>
                </a:cubicBezTo>
                <a:lnTo>
                  <a:pt x="219654" y="2196537"/>
                </a:lnTo>
                <a:cubicBezTo>
                  <a:pt x="98342" y="2196537"/>
                  <a:pt x="0" y="2098195"/>
                  <a:pt x="0" y="1976883"/>
                </a:cubicBezTo>
                <a:lnTo>
                  <a:pt x="0" y="219654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6831" tIns="116831" rIns="1261771" bIns="665965" numCol="1" spcCol="1270" anchor="t" anchorCtr="0">
            <a:noAutofit/>
          </a:bodyPr>
          <a:lstStyle/>
          <a:p>
            <a:pPr marL="0" lvl="1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600" b="1" kern="1200" dirty="0">
                <a:latin typeface="Myriad Pro Light SemiExt" panose="020B0405030403020204" pitchFamily="34" charset="0"/>
              </a:rPr>
              <a:t>Trainings</a:t>
            </a:r>
          </a:p>
          <a:p>
            <a:pPr marL="342900" lvl="2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r>
              <a:rPr lang="en-US" sz="1500" kern="1200" dirty="0">
                <a:latin typeface="Myriad Pro Light SemiExt" panose="020B0405030403020204" pitchFamily="34" charset="0"/>
              </a:rPr>
              <a:t>Motivational Interviewing</a:t>
            </a:r>
          </a:p>
          <a:p>
            <a:pPr marL="342900" lvl="2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500" kern="1200" dirty="0">
                <a:latin typeface="Myriad Pro Light SemiExt" panose="020B0405030403020204" pitchFamily="34" charset="0"/>
              </a:rPr>
              <a:t>Single Session Therapy</a:t>
            </a:r>
          </a:p>
          <a:p>
            <a:pPr marL="342900" lvl="2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500" kern="1200" dirty="0">
                <a:latin typeface="Myriad Pro Light SemiExt" panose="020B0405030403020204" pitchFamily="34" charset="0"/>
              </a:rPr>
              <a:t>Grief</a:t>
            </a:r>
          </a:p>
          <a:p>
            <a:pPr marL="342900" lvl="2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500" kern="1200" dirty="0">
                <a:latin typeface="Myriad Pro Light SemiExt" panose="020B0405030403020204" pitchFamily="34" charset="0"/>
              </a:rPr>
              <a:t>Trauma</a:t>
            </a:r>
          </a:p>
          <a:p>
            <a:pPr marL="342900" lvl="2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r>
              <a:rPr lang="en-US" sz="1500" kern="1200" dirty="0">
                <a:latin typeface="Myriad Pro Light SemiExt" panose="020B0405030403020204" pitchFamily="34" charset="0"/>
              </a:rPr>
              <a:t>Geriatrics</a:t>
            </a:r>
          </a:p>
          <a:p>
            <a:pPr marL="171450" lvl="2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500" kern="1200" dirty="0">
              <a:latin typeface="Myriad Pro Light SemiExt" panose="020B040503040302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034EED2-9B37-F532-B35C-29E5B67194EA}"/>
              </a:ext>
            </a:extLst>
          </p:cNvPr>
          <p:cNvSpPr/>
          <p:nvPr/>
        </p:nvSpPr>
        <p:spPr>
          <a:xfrm>
            <a:off x="1907041" y="1737567"/>
            <a:ext cx="2284911" cy="2284911"/>
          </a:xfrm>
          <a:custGeom>
            <a:avLst/>
            <a:gdLst>
              <a:gd name="connsiteX0" fmla="*/ 0 w 2284911"/>
              <a:gd name="connsiteY0" fmla="*/ 2284911 h 2284911"/>
              <a:gd name="connsiteX1" fmla="*/ 2284911 w 2284911"/>
              <a:gd name="connsiteY1" fmla="*/ 0 h 2284911"/>
              <a:gd name="connsiteX2" fmla="*/ 2284911 w 2284911"/>
              <a:gd name="connsiteY2" fmla="*/ 2284911 h 2284911"/>
              <a:gd name="connsiteX3" fmla="*/ 0 w 2284911"/>
              <a:gd name="connsiteY3" fmla="*/ 2284911 h 228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4911" h="2284911">
                <a:moveTo>
                  <a:pt x="0" y="2284911"/>
                </a:moveTo>
                <a:cubicBezTo>
                  <a:pt x="0" y="1022989"/>
                  <a:pt x="1022989" y="0"/>
                  <a:pt x="2284911" y="0"/>
                </a:cubicBezTo>
                <a:lnTo>
                  <a:pt x="2284911" y="2284911"/>
                </a:lnTo>
                <a:lnTo>
                  <a:pt x="0" y="228491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83027" tIns="783027" rIns="113792" bIns="113792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>
                <a:latin typeface="Myriad Pro Light SemiExt" panose="020B0405030403020204" pitchFamily="34" charset="0"/>
              </a:rPr>
              <a:t>Peer and Family Advocate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0872AC8-E1B7-45BC-1FC8-D89F4A5DA514}"/>
              </a:ext>
            </a:extLst>
          </p:cNvPr>
          <p:cNvSpPr/>
          <p:nvPr/>
        </p:nvSpPr>
        <p:spPr>
          <a:xfrm>
            <a:off x="4297491" y="1737567"/>
            <a:ext cx="2284911" cy="2284911"/>
          </a:xfrm>
          <a:custGeom>
            <a:avLst/>
            <a:gdLst>
              <a:gd name="connsiteX0" fmla="*/ 0 w 2284911"/>
              <a:gd name="connsiteY0" fmla="*/ 2284911 h 2284911"/>
              <a:gd name="connsiteX1" fmla="*/ 2284911 w 2284911"/>
              <a:gd name="connsiteY1" fmla="*/ 0 h 2284911"/>
              <a:gd name="connsiteX2" fmla="*/ 2284911 w 2284911"/>
              <a:gd name="connsiteY2" fmla="*/ 2284911 h 2284911"/>
              <a:gd name="connsiteX3" fmla="*/ 0 w 2284911"/>
              <a:gd name="connsiteY3" fmla="*/ 2284911 h 228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4911" h="2284911">
                <a:moveTo>
                  <a:pt x="0" y="0"/>
                </a:moveTo>
                <a:cubicBezTo>
                  <a:pt x="1261922" y="0"/>
                  <a:pt x="2284911" y="1022989"/>
                  <a:pt x="2284911" y="2284911"/>
                </a:cubicBezTo>
                <a:lnTo>
                  <a:pt x="0" y="228491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792" tIns="783027" rIns="783027" bIns="113792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>
                <a:latin typeface="Myriad Pro Light SemiExt" panose="020B0405030403020204" pitchFamily="34" charset="0"/>
              </a:rPr>
              <a:t>Office Assistants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CFC7876-62AA-B360-F106-4EF196168454}"/>
              </a:ext>
            </a:extLst>
          </p:cNvPr>
          <p:cNvSpPr/>
          <p:nvPr/>
        </p:nvSpPr>
        <p:spPr>
          <a:xfrm>
            <a:off x="4297491" y="4128015"/>
            <a:ext cx="2284911" cy="2284912"/>
          </a:xfrm>
          <a:custGeom>
            <a:avLst/>
            <a:gdLst>
              <a:gd name="connsiteX0" fmla="*/ 0 w 2284911"/>
              <a:gd name="connsiteY0" fmla="*/ 2284911 h 2284911"/>
              <a:gd name="connsiteX1" fmla="*/ 2284911 w 2284911"/>
              <a:gd name="connsiteY1" fmla="*/ 0 h 2284911"/>
              <a:gd name="connsiteX2" fmla="*/ 2284911 w 2284911"/>
              <a:gd name="connsiteY2" fmla="*/ 2284911 h 2284911"/>
              <a:gd name="connsiteX3" fmla="*/ 0 w 2284911"/>
              <a:gd name="connsiteY3" fmla="*/ 2284911 h 228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4911" h="2284911">
                <a:moveTo>
                  <a:pt x="2284911" y="0"/>
                </a:moveTo>
                <a:cubicBezTo>
                  <a:pt x="2284911" y="1261922"/>
                  <a:pt x="1261922" y="2284911"/>
                  <a:pt x="0" y="2284911"/>
                </a:cubicBezTo>
                <a:lnTo>
                  <a:pt x="0" y="0"/>
                </a:lnTo>
                <a:lnTo>
                  <a:pt x="2284911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792" tIns="113793" rIns="783027" bIns="783027" numCol="1" spcCol="1270" anchor="ctr" anchorCtr="0">
            <a:noAutofit/>
          </a:bodyPr>
          <a:lstStyle/>
          <a:p>
            <a:pPr marL="0" lvl="0" indent="0" algn="ctr" defTabSz="7112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endParaRPr lang="en-US" sz="1600" b="1" kern="1200" dirty="0">
              <a:latin typeface="Myriad Pro Light SemiExt" panose="020B0405030403020204" pitchFamily="34" charset="0"/>
            </a:endParaRPr>
          </a:p>
          <a:p>
            <a:pPr marL="0" lvl="0" indent="0" algn="ctr" defTabSz="7112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600" b="1" kern="1200" dirty="0">
                <a:latin typeface="Myriad Pro Light SemiExt" panose="020B0405030403020204" pitchFamily="34" charset="0"/>
              </a:rPr>
              <a:t>Clinicians</a:t>
            </a:r>
          </a:p>
          <a:p>
            <a:pPr marL="0" lvl="0" indent="0" algn="ctr" defTabSz="7112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600" b="1" kern="1200" dirty="0">
                <a:latin typeface="Myriad Pro Light SemiExt" panose="020B0405030403020204" pitchFamily="34" charset="0"/>
              </a:rPr>
              <a:t>and Occupational Therapist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2CF2DA0-C199-4624-055B-006BF6224A11}"/>
              </a:ext>
            </a:extLst>
          </p:cNvPr>
          <p:cNvSpPr/>
          <p:nvPr/>
        </p:nvSpPr>
        <p:spPr>
          <a:xfrm>
            <a:off x="1907041" y="4128016"/>
            <a:ext cx="2284911" cy="2284911"/>
          </a:xfrm>
          <a:custGeom>
            <a:avLst/>
            <a:gdLst>
              <a:gd name="connsiteX0" fmla="*/ 0 w 2284911"/>
              <a:gd name="connsiteY0" fmla="*/ 2284911 h 2284911"/>
              <a:gd name="connsiteX1" fmla="*/ 2284911 w 2284911"/>
              <a:gd name="connsiteY1" fmla="*/ 0 h 2284911"/>
              <a:gd name="connsiteX2" fmla="*/ 2284911 w 2284911"/>
              <a:gd name="connsiteY2" fmla="*/ 2284911 h 2284911"/>
              <a:gd name="connsiteX3" fmla="*/ 0 w 2284911"/>
              <a:gd name="connsiteY3" fmla="*/ 2284911 h 228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4911" h="2284911">
                <a:moveTo>
                  <a:pt x="2284911" y="2284911"/>
                </a:moveTo>
                <a:cubicBezTo>
                  <a:pt x="1022989" y="2284911"/>
                  <a:pt x="0" y="1261922"/>
                  <a:pt x="0" y="0"/>
                </a:cubicBezTo>
                <a:lnTo>
                  <a:pt x="2284911" y="0"/>
                </a:lnTo>
                <a:lnTo>
                  <a:pt x="2284911" y="228491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83027" tIns="113792" rIns="113792" bIns="783027" numCol="1" spcCol="1270" anchor="ctr" anchorCtr="0">
            <a:noAutofit/>
          </a:bodyPr>
          <a:lstStyle/>
          <a:p>
            <a:pPr marL="0" lvl="0" indent="0" algn="ctr" defTabSz="7112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endParaRPr lang="en-US" sz="1600" b="1" kern="1200" dirty="0"/>
          </a:p>
          <a:p>
            <a:pPr marL="0" lvl="0" indent="0" algn="ctr" defTabSz="7112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600" b="1" kern="1200" dirty="0">
                <a:latin typeface="Myriad Pro Light SemiExt" panose="020B0405030403020204" pitchFamily="34" charset="0"/>
              </a:rPr>
              <a:t>Mental Health Specialists</a:t>
            </a:r>
          </a:p>
          <a:p>
            <a:pPr marL="0" lvl="0" indent="0" algn="ctr" defTabSz="7112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600" b="1" kern="1200" dirty="0">
                <a:latin typeface="Myriad Pro Light SemiExt" panose="020B0405030403020204" pitchFamily="34" charset="0"/>
              </a:rPr>
              <a:t>and </a:t>
            </a:r>
          </a:p>
          <a:p>
            <a:pPr marL="0" lvl="0" indent="0" algn="ctr" defTabSz="7112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600" b="1" kern="1200" dirty="0">
                <a:latin typeface="Myriad Pro Light SemiExt" panose="020B0405030403020204" pitchFamily="34" charset="0"/>
              </a:rPr>
              <a:t>Social Worker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553738-2065-81FF-503E-B395A0C6AB67}"/>
              </a:ext>
            </a:extLst>
          </p:cNvPr>
          <p:cNvSpPr/>
          <p:nvPr/>
        </p:nvSpPr>
        <p:spPr>
          <a:xfrm>
            <a:off x="3181350" y="3844414"/>
            <a:ext cx="2284911" cy="46166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Myriad Pro Light SemiExt" panose="020B0405030403020204" pitchFamily="34" charset="0"/>
              </a:rPr>
              <a:t>Older Adult Client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58D0F5-944E-91D3-C0E6-5271DE3DA8F8}"/>
              </a:ext>
            </a:extLst>
          </p:cNvPr>
          <p:cNvSpPr txBox="1"/>
          <p:nvPr/>
        </p:nvSpPr>
        <p:spPr>
          <a:xfrm>
            <a:off x="8308722" y="1345232"/>
            <a:ext cx="34184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Myriad Pro Light SemiExt" panose="020B0405030403020204" pitchFamily="34" charset="0"/>
              </a:rPr>
              <a:t>OTHER RESOURCES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yriad Pro Light SemiExt" panose="020B0405030403020204" pitchFamily="34" charset="0"/>
              </a:rPr>
              <a:t>Family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yriad Pro Light SemiExt" panose="020B0405030403020204" pitchFamily="34" charset="0"/>
              </a:rPr>
              <a:t>Neighbors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yriad Pro Light SemiExt" panose="020B0405030403020204" pitchFamily="34" charset="0"/>
              </a:rPr>
              <a:t>Community relationships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yriad Pro Light SemiExt" panose="020B0405030403020204" pitchFamily="34" charset="0"/>
              </a:rPr>
              <a:t>First responders</a:t>
            </a:r>
          </a:p>
          <a:p>
            <a:r>
              <a:rPr lang="en-US" dirty="0">
                <a:latin typeface="Myriad Pro Light SemiExt" panose="020B0405030403020204" pitchFamily="34" charset="0"/>
              </a:rPr>
              <a:t>	 </a:t>
            </a:r>
          </a:p>
        </p:txBody>
      </p:sp>
      <p:sp>
        <p:nvSpPr>
          <p:cNvPr id="20" name="Arrow: Circular 19">
            <a:extLst>
              <a:ext uri="{FF2B5EF4-FFF2-40B4-BE49-F238E27FC236}">
                <a16:creationId xmlns:a16="http://schemas.microsoft.com/office/drawing/2014/main" id="{B611A638-DC45-1E63-819C-2E4BFA661C76}"/>
              </a:ext>
            </a:extLst>
          </p:cNvPr>
          <p:cNvSpPr/>
          <p:nvPr/>
        </p:nvSpPr>
        <p:spPr>
          <a:xfrm>
            <a:off x="3797963" y="3495137"/>
            <a:ext cx="956085" cy="790945"/>
          </a:xfrm>
          <a:prstGeom prst="circular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Arrow: Circular 20">
            <a:extLst>
              <a:ext uri="{FF2B5EF4-FFF2-40B4-BE49-F238E27FC236}">
                <a16:creationId xmlns:a16="http://schemas.microsoft.com/office/drawing/2014/main" id="{D658673A-315C-D0BA-0A6C-C652F830EB2A}"/>
              </a:ext>
            </a:extLst>
          </p:cNvPr>
          <p:cNvSpPr/>
          <p:nvPr/>
        </p:nvSpPr>
        <p:spPr>
          <a:xfrm rot="10800000">
            <a:off x="3797963" y="3813597"/>
            <a:ext cx="998488" cy="822755"/>
          </a:xfrm>
          <a:prstGeom prst="circular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5CB08D-3AA9-90C9-EB04-5BF188C409DD}"/>
              </a:ext>
            </a:extLst>
          </p:cNvPr>
          <p:cNvSpPr txBox="1"/>
          <p:nvPr/>
        </p:nvSpPr>
        <p:spPr>
          <a:xfrm>
            <a:off x="306038" y="5335534"/>
            <a:ext cx="1533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Myriad Pro Light SemiExt" panose="020B0405030403020204" pitchFamily="34" charset="0"/>
              </a:rPr>
              <a:t>Leadership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5F128E-869B-DD47-47ED-DA33C69E78AE}"/>
              </a:ext>
            </a:extLst>
          </p:cNvPr>
          <p:cNvSpPr txBox="1"/>
          <p:nvPr/>
        </p:nvSpPr>
        <p:spPr>
          <a:xfrm>
            <a:off x="5711525" y="1461102"/>
            <a:ext cx="1543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Myriad Pro Light SemiExt" panose="020B0405030403020204" pitchFamily="34" charset="0"/>
              </a:rPr>
              <a:t>Medical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D5BA36-DF4C-DBD7-5266-F659D4F5E315}"/>
              </a:ext>
            </a:extLst>
          </p:cNvPr>
          <p:cNvSpPr txBox="1"/>
          <p:nvPr/>
        </p:nvSpPr>
        <p:spPr>
          <a:xfrm>
            <a:off x="5362575" y="1732261"/>
            <a:ext cx="3175394" cy="1096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lvl="2" indent="-171450" algn="just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500" kern="1200" dirty="0">
                <a:latin typeface="Myriad Pro Light SemiExt" panose="020B0405030403020204" pitchFamily="34" charset="0"/>
              </a:rPr>
              <a:t>Primary Care Physician</a:t>
            </a:r>
          </a:p>
          <a:p>
            <a:pPr marL="628650" lvl="2" indent="-171450" algn="just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500" kern="1200" dirty="0">
                <a:latin typeface="Myriad Pro Light SemiExt" panose="020B0405030403020204" pitchFamily="34" charset="0"/>
              </a:rPr>
              <a:t>DBH – Psychiatry</a:t>
            </a:r>
          </a:p>
          <a:p>
            <a:pPr marL="628650" lvl="2" indent="-171450" algn="just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500" kern="1200" dirty="0">
                <a:latin typeface="Myriad Pro Light SemiExt" panose="020B0405030403020204" pitchFamily="34" charset="0"/>
              </a:rPr>
              <a:t>Lifestyle Medical</a:t>
            </a:r>
          </a:p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390EBB-9312-755E-4069-0DD1B0F86941}"/>
              </a:ext>
            </a:extLst>
          </p:cNvPr>
          <p:cNvSpPr txBox="1"/>
          <p:nvPr/>
        </p:nvSpPr>
        <p:spPr>
          <a:xfrm>
            <a:off x="6149428" y="5335534"/>
            <a:ext cx="1704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Myriad Pro Light SemiExt" panose="020B0405030403020204" pitchFamily="34" charset="0"/>
              </a:rPr>
              <a:t>Collaborations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4CE330-07F1-EC98-8C76-3357F2979740}"/>
              </a:ext>
            </a:extLst>
          </p:cNvPr>
          <p:cNvSpPr txBox="1"/>
          <p:nvPr/>
        </p:nvSpPr>
        <p:spPr>
          <a:xfrm>
            <a:off x="5820340" y="5694560"/>
            <a:ext cx="2446481" cy="175432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kern="1200" dirty="0">
                <a:latin typeface="Myriad Pro Light SemiExt" panose="020B0405030403020204" pitchFamily="34" charset="0"/>
              </a:rPr>
              <a:t>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kern="1200" dirty="0">
                <a:latin typeface="Myriad Pro Light SemiExt" panose="020B0405030403020204" pitchFamily="34" charset="0"/>
              </a:rPr>
              <a:t>ADRC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kern="1200" dirty="0">
                <a:latin typeface="Myriad Pro Light SemiExt" panose="020B0405030403020204" pitchFamily="34" charset="0"/>
              </a:rPr>
              <a:t>IHSS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kern="1200" dirty="0">
              <a:latin typeface="Myriad Pro Light SemiExt" panose="020B0405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>
              <a:latin typeface="Myriad Pro Light SemiExt" panose="020B0405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kern="1200" dirty="0">
              <a:latin typeface="Myriad Pro Light SemiExt" panose="020B0405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>
              <a:latin typeface="Myriad Pro Light SemiExt" panose="020B0405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kern="1200" dirty="0">
                <a:latin typeface="Myriad Pro Light SemiExt" panose="020B0405030403020204" pitchFamily="34" charset="0"/>
              </a:rPr>
              <a:t>MSSP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kern="1200" dirty="0">
                <a:latin typeface="Myriad Pro Light SemiExt" panose="020B0405030403020204" pitchFamily="34" charset="0"/>
              </a:rPr>
              <a:t>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kern="1200" dirty="0">
                <a:latin typeface="Myriad Pro Light SemiExt" panose="020B0405030403020204" pitchFamily="34" charset="0"/>
              </a:rPr>
              <a:t>Nutrition</a:t>
            </a:r>
          </a:p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98C1AD-045B-378A-CD9E-546873D2AC9F}"/>
              </a:ext>
            </a:extLst>
          </p:cNvPr>
          <p:cNvSpPr txBox="1"/>
          <p:nvPr/>
        </p:nvSpPr>
        <p:spPr>
          <a:xfrm>
            <a:off x="498885" y="5688732"/>
            <a:ext cx="201930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500" kern="1200" dirty="0">
                <a:latin typeface="Myriad Pro Light SemiExt" panose="020B0405030403020204" pitchFamily="34" charset="0"/>
              </a:rPr>
              <a:t>Program Manager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500" kern="1200" dirty="0">
                <a:latin typeface="Myriad Pro Light SemiExt" panose="020B0405030403020204" pitchFamily="34" charset="0"/>
              </a:rPr>
              <a:t>Clinic Supervisor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1959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A40924BF83D54F8524B9CC6DE6ACEE" ma:contentTypeVersion="6" ma:contentTypeDescription="Create a new document." ma:contentTypeScope="" ma:versionID="abfb7edabb26c62ca4d197b5799774ec">
  <xsd:schema xmlns:xsd="http://www.w3.org/2001/XMLSchema" xmlns:xs="http://www.w3.org/2001/XMLSchema" xmlns:p="http://schemas.microsoft.com/office/2006/metadata/properties" xmlns:ns3="67c7303f-7147-4806-a3bf-351a76dfac72" xmlns:ns4="6019ad35-b9c7-49fb-9dcb-544feb60c98f" targetNamespace="http://schemas.microsoft.com/office/2006/metadata/properties" ma:root="true" ma:fieldsID="63dcd8583bedda3ac91d89cb54a7b4e3" ns3:_="" ns4:_="">
    <xsd:import namespace="67c7303f-7147-4806-a3bf-351a76dfac72"/>
    <xsd:import namespace="6019ad35-b9c7-49fb-9dcb-544feb60c98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c7303f-7147-4806-a3bf-351a76dfac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19ad35-b9c7-49fb-9dcb-544feb60c98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7c7303f-7147-4806-a3bf-351a76dfac72" xsi:nil="true"/>
  </documentManagement>
</p:properties>
</file>

<file path=customXml/itemProps1.xml><?xml version="1.0" encoding="utf-8"?>
<ds:datastoreItem xmlns:ds="http://schemas.openxmlformats.org/officeDocument/2006/customXml" ds:itemID="{B448EAE0-641F-42A9-81DB-C591B4440A3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3267A87-CDC2-4138-9540-3ED27869CC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7c7303f-7147-4806-a3bf-351a76dfac72"/>
    <ds:schemaRef ds:uri="6019ad35-b9c7-49fb-9dcb-544feb60c9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820E37A-2895-4E30-B3FD-2437DF29D305}">
  <ds:schemaRefs>
    <ds:schemaRef ds:uri="http://schemas.microsoft.com/office/2006/metadata/properties"/>
    <ds:schemaRef ds:uri="http://purl.org/dc/terms/"/>
    <ds:schemaRef ds:uri="67c7303f-7147-4806-a3bf-351a76dfac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6019ad35-b9c7-49fb-9dcb-544feb60c98f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2145</TotalTime>
  <Words>929</Words>
  <Application>Microsoft Office PowerPoint</Application>
  <PresentationFormat>Widescreen</PresentationFormat>
  <Paragraphs>260</Paragraphs>
  <Slides>17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Myriad Pro Black Cond</vt:lpstr>
      <vt:lpstr>Calibri Light</vt:lpstr>
      <vt:lpstr>Myriad Pro Light Cond</vt:lpstr>
      <vt:lpstr>Arial</vt:lpstr>
      <vt:lpstr>Calibri</vt:lpstr>
      <vt:lpstr>Myriad Pro Cond</vt:lpstr>
      <vt:lpstr>Myriad Pro</vt:lpstr>
      <vt:lpstr>Myriad Pro Light SemiExt</vt:lpstr>
      <vt:lpstr>Office Theme</vt:lpstr>
      <vt:lpstr>Behavioral Health and Wellness in 2023:  A Roadmap for Success!</vt:lpstr>
      <vt:lpstr>PRESENTERS</vt:lpstr>
      <vt:lpstr>Age Wise program video. Available online at https://vimeo.com/575974618</vt:lpstr>
      <vt:lpstr>WHAT WE DO</vt:lpstr>
      <vt:lpstr>Program Achievement Awards </vt:lpstr>
      <vt:lpstr>Program Achievement Awards continued</vt:lpstr>
      <vt:lpstr>COLLABORATIONS AND PARTNERSHIPS</vt:lpstr>
      <vt:lpstr>Theoretical Concept | Systems Theory and Logic Model </vt:lpstr>
      <vt:lpstr>Building Your Model Internal and External Supports</vt:lpstr>
      <vt:lpstr>PRIMARY CLIENT DIAGNOSIS</vt:lpstr>
      <vt:lpstr>Trainings</vt:lpstr>
      <vt:lpstr>PROGRAM FUNDING</vt:lpstr>
      <vt:lpstr>Outcomes Skill Development to Age in Place   </vt:lpstr>
      <vt:lpstr>Outcomes </vt:lpstr>
      <vt:lpstr>QUESTIONS?</vt:lpstr>
      <vt:lpstr>CONTACT US</vt:lpstr>
      <vt:lpstr>THANK YOU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rahmadfathurizqi@gmail.com</dc:creator>
  <cp:lastModifiedBy>Betti Phillips</cp:lastModifiedBy>
  <cp:revision>136</cp:revision>
  <dcterms:created xsi:type="dcterms:W3CDTF">2019-06-16T10:33:25Z</dcterms:created>
  <dcterms:modified xsi:type="dcterms:W3CDTF">2023-09-14T17:34:05Z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0x010100A5A40924BF83D54F8524B9CC6DE6ACEE</vt:lpwstr>
  </property>
</Properties>
</file>