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72" r:id="rId4"/>
    <p:sldId id="271" r:id="rId5"/>
    <p:sldId id="257" r:id="rId6"/>
    <p:sldId id="273" r:id="rId7"/>
    <p:sldId id="260" r:id="rId8"/>
    <p:sldId id="261" r:id="rId9"/>
    <p:sldId id="274" r:id="rId10"/>
    <p:sldId id="264" r:id="rId11"/>
    <p:sldId id="263" r:id="rId12"/>
    <p:sldId id="275" r:id="rId13"/>
    <p:sldId id="265" r:id="rId14"/>
    <p:sldId id="267" r:id="rId15"/>
    <p:sldId id="268" r:id="rId16"/>
    <p:sldId id="276" r:id="rId17"/>
    <p:sldId id="269" r:id="rId18"/>
    <p:sldId id="277" r:id="rId19"/>
    <p:sldId id="270" r:id="rId2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17AA9-1BC0-43A2-A56E-52CCE4C05F03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F2F4AB8-8293-46A6-982B-2E10BFE4D926}">
      <dgm:prSet/>
      <dgm:spPr/>
      <dgm:t>
        <a:bodyPr/>
        <a:lstStyle/>
        <a:p>
          <a:r>
            <a:rPr lang="en-US"/>
            <a:t>Integration of services within DSS</a:t>
          </a:r>
        </a:p>
      </dgm:t>
    </dgm:pt>
    <dgm:pt modelId="{AA72BA02-4B89-4BFF-B4D5-043F82A00AB4}" type="parTrans" cxnId="{9CE66EB4-CF2A-4EDA-883D-5F774FCFF88B}">
      <dgm:prSet/>
      <dgm:spPr/>
      <dgm:t>
        <a:bodyPr/>
        <a:lstStyle/>
        <a:p>
          <a:endParaRPr lang="en-US"/>
        </a:p>
      </dgm:t>
    </dgm:pt>
    <dgm:pt modelId="{B819B1B1-BA43-49C2-86E7-9C4C799143CC}" type="sibTrans" cxnId="{9CE66EB4-CF2A-4EDA-883D-5F774FCFF88B}">
      <dgm:prSet/>
      <dgm:spPr/>
      <dgm:t>
        <a:bodyPr/>
        <a:lstStyle/>
        <a:p>
          <a:endParaRPr lang="en-US"/>
        </a:p>
      </dgm:t>
    </dgm:pt>
    <dgm:pt modelId="{F2D4AEB9-D824-493B-9547-0D45212BBE98}">
      <dgm:prSet/>
      <dgm:spPr/>
      <dgm:t>
        <a:bodyPr/>
        <a:lstStyle/>
        <a:p>
          <a:r>
            <a:rPr lang="en-US"/>
            <a:t>Innovation in delivering services</a:t>
          </a:r>
        </a:p>
      </dgm:t>
    </dgm:pt>
    <dgm:pt modelId="{76FEC6BA-C3F5-44B9-894F-869DDAEDA8C5}" type="parTrans" cxnId="{D010BEE8-E387-4877-BB26-F44F2DC4942C}">
      <dgm:prSet/>
      <dgm:spPr/>
      <dgm:t>
        <a:bodyPr/>
        <a:lstStyle/>
        <a:p>
          <a:endParaRPr lang="en-US"/>
        </a:p>
      </dgm:t>
    </dgm:pt>
    <dgm:pt modelId="{A3D5E945-1FAA-4759-B387-29295B55AF61}" type="sibTrans" cxnId="{D010BEE8-E387-4877-BB26-F44F2DC4942C}">
      <dgm:prSet/>
      <dgm:spPr/>
      <dgm:t>
        <a:bodyPr/>
        <a:lstStyle/>
        <a:p>
          <a:endParaRPr lang="en-US"/>
        </a:p>
      </dgm:t>
    </dgm:pt>
    <dgm:pt modelId="{466C732E-09A5-4A16-B266-CAC96DD6B7F9}">
      <dgm:prSet/>
      <dgm:spPr/>
      <dgm:t>
        <a:bodyPr/>
        <a:lstStyle/>
        <a:p>
          <a:r>
            <a:rPr lang="en-US"/>
            <a:t>Reduce stigma in providing services to veterans</a:t>
          </a:r>
        </a:p>
      </dgm:t>
    </dgm:pt>
    <dgm:pt modelId="{629C804E-006A-4718-8A56-24F4461E7BEE}" type="parTrans" cxnId="{22A35BB4-1792-4AE1-8F08-9C6644038575}">
      <dgm:prSet/>
      <dgm:spPr/>
      <dgm:t>
        <a:bodyPr/>
        <a:lstStyle/>
        <a:p>
          <a:endParaRPr lang="en-US"/>
        </a:p>
      </dgm:t>
    </dgm:pt>
    <dgm:pt modelId="{BC74DCD4-CF14-4290-AA5F-28A930196102}" type="sibTrans" cxnId="{22A35BB4-1792-4AE1-8F08-9C6644038575}">
      <dgm:prSet/>
      <dgm:spPr/>
      <dgm:t>
        <a:bodyPr/>
        <a:lstStyle/>
        <a:p>
          <a:endParaRPr lang="en-US"/>
        </a:p>
      </dgm:t>
    </dgm:pt>
    <dgm:pt modelId="{D01661DD-1FCF-4664-9A3B-6F1FAE42D9E4}" type="pres">
      <dgm:prSet presAssocID="{4DE17AA9-1BC0-43A2-A56E-52CCE4C05F03}" presName="linear" presStyleCnt="0">
        <dgm:presLayoutVars>
          <dgm:animLvl val="lvl"/>
          <dgm:resizeHandles val="exact"/>
        </dgm:presLayoutVars>
      </dgm:prSet>
      <dgm:spPr/>
    </dgm:pt>
    <dgm:pt modelId="{399E31FF-1804-4D30-A88A-D4E643CB316A}" type="pres">
      <dgm:prSet presAssocID="{2F2F4AB8-8293-46A6-982B-2E10BFE4D9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3F6A8A-E728-4501-B1FA-56174D9002D0}" type="pres">
      <dgm:prSet presAssocID="{B819B1B1-BA43-49C2-86E7-9C4C799143CC}" presName="spacer" presStyleCnt="0"/>
      <dgm:spPr/>
    </dgm:pt>
    <dgm:pt modelId="{8A06757B-5DC1-4B45-99AA-45F596DFBAAE}" type="pres">
      <dgm:prSet presAssocID="{F2D4AEB9-D824-493B-9547-0D45212BBE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574E9A-8656-479D-AE75-D6EF6AFEEF9D}" type="pres">
      <dgm:prSet presAssocID="{A3D5E945-1FAA-4759-B387-29295B55AF61}" presName="spacer" presStyleCnt="0"/>
      <dgm:spPr/>
    </dgm:pt>
    <dgm:pt modelId="{B34FD7D8-744C-48D3-9532-A52940BB90D2}" type="pres">
      <dgm:prSet presAssocID="{466C732E-09A5-4A16-B266-CAC96DD6B7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786507-E7F5-4A1C-AF34-61DB6B08E3C3}" type="presOf" srcId="{466C732E-09A5-4A16-B266-CAC96DD6B7F9}" destId="{B34FD7D8-744C-48D3-9532-A52940BB90D2}" srcOrd="0" destOrd="0" presId="urn:microsoft.com/office/officeart/2005/8/layout/vList2"/>
    <dgm:cxn modelId="{C535A328-7120-41B6-A1AC-B08FDE8B9A13}" type="presOf" srcId="{4DE17AA9-1BC0-43A2-A56E-52CCE4C05F03}" destId="{D01661DD-1FCF-4664-9A3B-6F1FAE42D9E4}" srcOrd="0" destOrd="0" presId="urn:microsoft.com/office/officeart/2005/8/layout/vList2"/>
    <dgm:cxn modelId="{C76A308D-FE6C-4889-888F-8B17F69DEAB3}" type="presOf" srcId="{F2D4AEB9-D824-493B-9547-0D45212BBE98}" destId="{8A06757B-5DC1-4B45-99AA-45F596DFBAAE}" srcOrd="0" destOrd="0" presId="urn:microsoft.com/office/officeart/2005/8/layout/vList2"/>
    <dgm:cxn modelId="{22A35BB4-1792-4AE1-8F08-9C6644038575}" srcId="{4DE17AA9-1BC0-43A2-A56E-52CCE4C05F03}" destId="{466C732E-09A5-4A16-B266-CAC96DD6B7F9}" srcOrd="2" destOrd="0" parTransId="{629C804E-006A-4718-8A56-24F4461E7BEE}" sibTransId="{BC74DCD4-CF14-4290-AA5F-28A930196102}"/>
    <dgm:cxn modelId="{9CE66EB4-CF2A-4EDA-883D-5F774FCFF88B}" srcId="{4DE17AA9-1BC0-43A2-A56E-52CCE4C05F03}" destId="{2F2F4AB8-8293-46A6-982B-2E10BFE4D926}" srcOrd="0" destOrd="0" parTransId="{AA72BA02-4B89-4BFF-B4D5-043F82A00AB4}" sibTransId="{B819B1B1-BA43-49C2-86E7-9C4C799143CC}"/>
    <dgm:cxn modelId="{21BC49C5-405C-46E9-9669-CDBA51256D8C}" type="presOf" srcId="{2F2F4AB8-8293-46A6-982B-2E10BFE4D926}" destId="{399E31FF-1804-4D30-A88A-D4E643CB316A}" srcOrd="0" destOrd="0" presId="urn:microsoft.com/office/officeart/2005/8/layout/vList2"/>
    <dgm:cxn modelId="{D010BEE8-E387-4877-BB26-F44F2DC4942C}" srcId="{4DE17AA9-1BC0-43A2-A56E-52CCE4C05F03}" destId="{F2D4AEB9-D824-493B-9547-0D45212BBE98}" srcOrd="1" destOrd="0" parTransId="{76FEC6BA-C3F5-44B9-894F-869DDAEDA8C5}" sibTransId="{A3D5E945-1FAA-4759-B387-29295B55AF61}"/>
    <dgm:cxn modelId="{73E2DF8C-14DB-4936-A7E9-C42143D32EA4}" type="presParOf" srcId="{D01661DD-1FCF-4664-9A3B-6F1FAE42D9E4}" destId="{399E31FF-1804-4D30-A88A-D4E643CB316A}" srcOrd="0" destOrd="0" presId="urn:microsoft.com/office/officeart/2005/8/layout/vList2"/>
    <dgm:cxn modelId="{3112AED5-C1BB-4F81-B022-69F60B51BEBD}" type="presParOf" srcId="{D01661DD-1FCF-4664-9A3B-6F1FAE42D9E4}" destId="{AB3F6A8A-E728-4501-B1FA-56174D9002D0}" srcOrd="1" destOrd="0" presId="urn:microsoft.com/office/officeart/2005/8/layout/vList2"/>
    <dgm:cxn modelId="{6D231A21-A5C1-482B-B02F-DC4D8A0816B3}" type="presParOf" srcId="{D01661DD-1FCF-4664-9A3B-6F1FAE42D9E4}" destId="{8A06757B-5DC1-4B45-99AA-45F596DFBAAE}" srcOrd="2" destOrd="0" presId="urn:microsoft.com/office/officeart/2005/8/layout/vList2"/>
    <dgm:cxn modelId="{6EFFCDB9-D95A-496E-BD62-CACFE0BB7714}" type="presParOf" srcId="{D01661DD-1FCF-4664-9A3B-6F1FAE42D9E4}" destId="{BF574E9A-8656-479D-AE75-D6EF6AFEEF9D}" srcOrd="3" destOrd="0" presId="urn:microsoft.com/office/officeart/2005/8/layout/vList2"/>
    <dgm:cxn modelId="{D249FDC0-4478-4AED-AEC9-94ED1604CFB9}" type="presParOf" srcId="{D01661DD-1FCF-4664-9A3B-6F1FAE42D9E4}" destId="{B34FD7D8-744C-48D3-9532-A52940BB90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E0032-89C3-4224-B7D4-7BEAD38CFA2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8A468B8-EE66-407B-B218-81C895F0CF58}">
      <dgm:prSet/>
      <dgm:spPr/>
      <dgm:t>
        <a:bodyPr/>
        <a:lstStyle/>
        <a:p>
          <a:pPr>
            <a:defRPr cap="all"/>
          </a:pPr>
          <a:r>
            <a:rPr lang="en-US"/>
            <a:t>Upgraded staff positions to HHS I/II</a:t>
          </a:r>
        </a:p>
      </dgm:t>
    </dgm:pt>
    <dgm:pt modelId="{7ED76BE0-B687-4548-B01E-30F98289B2FD}" type="parTrans" cxnId="{AD2C5FB7-2495-4F92-B759-0CA7A8435565}">
      <dgm:prSet/>
      <dgm:spPr/>
      <dgm:t>
        <a:bodyPr/>
        <a:lstStyle/>
        <a:p>
          <a:endParaRPr lang="en-US"/>
        </a:p>
      </dgm:t>
    </dgm:pt>
    <dgm:pt modelId="{D4F411BA-9F9E-48D0-8799-C2A73245D8AD}" type="sibTrans" cxnId="{AD2C5FB7-2495-4F92-B759-0CA7A8435565}">
      <dgm:prSet/>
      <dgm:spPr/>
      <dgm:t>
        <a:bodyPr/>
        <a:lstStyle/>
        <a:p>
          <a:endParaRPr lang="en-US"/>
        </a:p>
      </dgm:t>
    </dgm:pt>
    <dgm:pt modelId="{5A8892B1-5889-43F5-89CC-316F536C0855}">
      <dgm:prSet/>
      <dgm:spPr/>
      <dgm:t>
        <a:bodyPr/>
        <a:lstStyle/>
        <a:p>
          <a:pPr>
            <a:defRPr cap="all"/>
          </a:pPr>
          <a:r>
            <a:rPr lang="en-US"/>
            <a:t>VSO staff participate in department specific training</a:t>
          </a:r>
        </a:p>
      </dgm:t>
    </dgm:pt>
    <dgm:pt modelId="{1D32ADFF-72DC-4F7B-A6FC-6F7DC11CDA5B}" type="parTrans" cxnId="{1E723FE9-6A20-4195-BFED-C272B47B06FF}">
      <dgm:prSet/>
      <dgm:spPr/>
      <dgm:t>
        <a:bodyPr/>
        <a:lstStyle/>
        <a:p>
          <a:endParaRPr lang="en-US"/>
        </a:p>
      </dgm:t>
    </dgm:pt>
    <dgm:pt modelId="{35820FE0-B0A7-434B-B436-F28CB133D18C}" type="sibTrans" cxnId="{1E723FE9-6A20-4195-BFED-C272B47B06FF}">
      <dgm:prSet/>
      <dgm:spPr/>
      <dgm:t>
        <a:bodyPr/>
        <a:lstStyle/>
        <a:p>
          <a:endParaRPr lang="en-US"/>
        </a:p>
      </dgm:t>
    </dgm:pt>
    <dgm:pt modelId="{F143F838-B594-43BD-9203-F396443E1D48}">
      <dgm:prSet/>
      <dgm:spPr/>
      <dgm:t>
        <a:bodyPr/>
        <a:lstStyle/>
        <a:p>
          <a:pPr>
            <a:defRPr cap="all"/>
          </a:pPr>
          <a:r>
            <a:rPr lang="en-US" dirty="0"/>
            <a:t>Allows for focus on providing </a:t>
          </a:r>
          <a:r>
            <a:rPr lang="en-US" dirty="0" err="1"/>
            <a:t>hollistic</a:t>
          </a:r>
          <a:r>
            <a:rPr lang="en-US" dirty="0"/>
            <a:t> services</a:t>
          </a:r>
        </a:p>
      </dgm:t>
    </dgm:pt>
    <dgm:pt modelId="{96C3E937-DE6E-4300-914C-47837A170A75}" type="parTrans" cxnId="{68AB60EA-C66A-476A-BBDC-C9F896A32B78}">
      <dgm:prSet/>
      <dgm:spPr/>
      <dgm:t>
        <a:bodyPr/>
        <a:lstStyle/>
        <a:p>
          <a:endParaRPr lang="en-US"/>
        </a:p>
      </dgm:t>
    </dgm:pt>
    <dgm:pt modelId="{13897AFD-D2EE-4631-8A19-408F13EBEA49}" type="sibTrans" cxnId="{68AB60EA-C66A-476A-BBDC-C9F896A32B78}">
      <dgm:prSet/>
      <dgm:spPr/>
      <dgm:t>
        <a:bodyPr/>
        <a:lstStyle/>
        <a:p>
          <a:endParaRPr lang="en-US"/>
        </a:p>
      </dgm:t>
    </dgm:pt>
    <dgm:pt modelId="{B8E35E55-CDFB-4F4F-89A4-C929E211765D}" type="pres">
      <dgm:prSet presAssocID="{24EE0032-89C3-4224-B7D4-7BEAD38CFA2D}" presName="root" presStyleCnt="0">
        <dgm:presLayoutVars>
          <dgm:dir/>
          <dgm:resizeHandles val="exact"/>
        </dgm:presLayoutVars>
      </dgm:prSet>
      <dgm:spPr/>
    </dgm:pt>
    <dgm:pt modelId="{973837E2-B8EB-4FE9-87C8-1438439AE604}" type="pres">
      <dgm:prSet presAssocID="{88A468B8-EE66-407B-B218-81C895F0CF58}" presName="compNode" presStyleCnt="0"/>
      <dgm:spPr/>
    </dgm:pt>
    <dgm:pt modelId="{6E56F5DA-4905-48DD-B35A-F248BFEBAC39}" type="pres">
      <dgm:prSet presAssocID="{88A468B8-EE66-407B-B218-81C895F0CF5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5B5791-7C81-4F5E-A7A1-B386570E1BA3}" type="pres">
      <dgm:prSet presAssocID="{88A468B8-EE66-407B-B218-81C895F0CF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1A02F3-31CB-46EE-9866-770AB13206CC}" type="pres">
      <dgm:prSet presAssocID="{88A468B8-EE66-407B-B218-81C895F0CF58}" presName="spaceRect" presStyleCnt="0"/>
      <dgm:spPr/>
    </dgm:pt>
    <dgm:pt modelId="{61164523-3D5F-4C4B-B19D-6B9097EB72C9}" type="pres">
      <dgm:prSet presAssocID="{88A468B8-EE66-407B-B218-81C895F0CF58}" presName="textRect" presStyleLbl="revTx" presStyleIdx="0" presStyleCnt="3">
        <dgm:presLayoutVars>
          <dgm:chMax val="1"/>
          <dgm:chPref val="1"/>
        </dgm:presLayoutVars>
      </dgm:prSet>
      <dgm:spPr/>
    </dgm:pt>
    <dgm:pt modelId="{5E0B1F9B-918D-4DC7-B180-3FF6F4DC6DDD}" type="pres">
      <dgm:prSet presAssocID="{D4F411BA-9F9E-48D0-8799-C2A73245D8AD}" presName="sibTrans" presStyleCnt="0"/>
      <dgm:spPr/>
    </dgm:pt>
    <dgm:pt modelId="{BBBEBC06-9D7E-43FD-B44D-66EBFF8C0052}" type="pres">
      <dgm:prSet presAssocID="{5A8892B1-5889-43F5-89CC-316F536C0855}" presName="compNode" presStyleCnt="0"/>
      <dgm:spPr/>
    </dgm:pt>
    <dgm:pt modelId="{C433BB66-F5C2-4802-B65D-6F6AC50D77A3}" type="pres">
      <dgm:prSet presAssocID="{5A8892B1-5889-43F5-89CC-316F536C085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39905C-4FEA-4237-B895-3F985C707410}" type="pres">
      <dgm:prSet presAssocID="{5A8892B1-5889-43F5-89CC-316F536C0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EC8AB2A-0517-4AAC-9963-F64250261359}" type="pres">
      <dgm:prSet presAssocID="{5A8892B1-5889-43F5-89CC-316F536C0855}" presName="spaceRect" presStyleCnt="0"/>
      <dgm:spPr/>
    </dgm:pt>
    <dgm:pt modelId="{5A3BC7CD-C499-49F3-B214-9FFF03EBD1F3}" type="pres">
      <dgm:prSet presAssocID="{5A8892B1-5889-43F5-89CC-316F536C0855}" presName="textRect" presStyleLbl="revTx" presStyleIdx="1" presStyleCnt="3">
        <dgm:presLayoutVars>
          <dgm:chMax val="1"/>
          <dgm:chPref val="1"/>
        </dgm:presLayoutVars>
      </dgm:prSet>
      <dgm:spPr/>
    </dgm:pt>
    <dgm:pt modelId="{53BC4FDF-B5F9-4431-ACA9-974BDCB61457}" type="pres">
      <dgm:prSet presAssocID="{35820FE0-B0A7-434B-B436-F28CB133D18C}" presName="sibTrans" presStyleCnt="0"/>
      <dgm:spPr/>
    </dgm:pt>
    <dgm:pt modelId="{2D9B4A67-A8D1-4966-B06E-303D6283F8D6}" type="pres">
      <dgm:prSet presAssocID="{F143F838-B594-43BD-9203-F396443E1D48}" presName="compNode" presStyleCnt="0"/>
      <dgm:spPr/>
    </dgm:pt>
    <dgm:pt modelId="{FF2A05C9-05D2-41CA-8CD9-61BB74AE1B50}" type="pres">
      <dgm:prSet presAssocID="{F143F838-B594-43BD-9203-F396443E1D4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41AB1D9-FF43-481A-B278-1DA9C69016BB}" type="pres">
      <dgm:prSet presAssocID="{F143F838-B594-43BD-9203-F396443E1D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C6CAA0B-1C25-4AA3-8194-13E477A4E6DF}" type="pres">
      <dgm:prSet presAssocID="{F143F838-B594-43BD-9203-F396443E1D48}" presName="spaceRect" presStyleCnt="0"/>
      <dgm:spPr/>
    </dgm:pt>
    <dgm:pt modelId="{7EFF0259-86DF-4FA0-8C17-6B862A4B6DFF}" type="pres">
      <dgm:prSet presAssocID="{F143F838-B594-43BD-9203-F396443E1D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A15704-49D2-425C-A9CE-0F6E1E808CF8}" type="presOf" srcId="{88A468B8-EE66-407B-B218-81C895F0CF58}" destId="{61164523-3D5F-4C4B-B19D-6B9097EB72C9}" srcOrd="0" destOrd="0" presId="urn:microsoft.com/office/officeart/2018/5/layout/IconLeafLabelList"/>
    <dgm:cxn modelId="{89314205-6B83-4389-B433-7A5CA94A67CA}" type="presOf" srcId="{24EE0032-89C3-4224-B7D4-7BEAD38CFA2D}" destId="{B8E35E55-CDFB-4F4F-89A4-C929E211765D}" srcOrd="0" destOrd="0" presId="urn:microsoft.com/office/officeart/2018/5/layout/IconLeafLabelList"/>
    <dgm:cxn modelId="{FA5714AE-DE8D-4636-B294-89CD40E9D052}" type="presOf" srcId="{F143F838-B594-43BD-9203-F396443E1D48}" destId="{7EFF0259-86DF-4FA0-8C17-6B862A4B6DFF}" srcOrd="0" destOrd="0" presId="urn:microsoft.com/office/officeart/2018/5/layout/IconLeafLabelList"/>
    <dgm:cxn modelId="{AD2C5FB7-2495-4F92-B759-0CA7A8435565}" srcId="{24EE0032-89C3-4224-B7D4-7BEAD38CFA2D}" destId="{88A468B8-EE66-407B-B218-81C895F0CF58}" srcOrd="0" destOrd="0" parTransId="{7ED76BE0-B687-4548-B01E-30F98289B2FD}" sibTransId="{D4F411BA-9F9E-48D0-8799-C2A73245D8AD}"/>
    <dgm:cxn modelId="{51AF27C6-DA37-46D7-9B3F-CBAE25BB6788}" type="presOf" srcId="{5A8892B1-5889-43F5-89CC-316F536C0855}" destId="{5A3BC7CD-C499-49F3-B214-9FFF03EBD1F3}" srcOrd="0" destOrd="0" presId="urn:microsoft.com/office/officeart/2018/5/layout/IconLeafLabelList"/>
    <dgm:cxn modelId="{1E723FE9-6A20-4195-BFED-C272B47B06FF}" srcId="{24EE0032-89C3-4224-B7D4-7BEAD38CFA2D}" destId="{5A8892B1-5889-43F5-89CC-316F536C0855}" srcOrd="1" destOrd="0" parTransId="{1D32ADFF-72DC-4F7B-A6FC-6F7DC11CDA5B}" sibTransId="{35820FE0-B0A7-434B-B436-F28CB133D18C}"/>
    <dgm:cxn modelId="{68AB60EA-C66A-476A-BBDC-C9F896A32B78}" srcId="{24EE0032-89C3-4224-B7D4-7BEAD38CFA2D}" destId="{F143F838-B594-43BD-9203-F396443E1D48}" srcOrd="2" destOrd="0" parTransId="{96C3E937-DE6E-4300-914C-47837A170A75}" sibTransId="{13897AFD-D2EE-4631-8A19-408F13EBEA49}"/>
    <dgm:cxn modelId="{8770EA31-3ACC-4E79-A83C-FA4347D01962}" type="presParOf" srcId="{B8E35E55-CDFB-4F4F-89A4-C929E211765D}" destId="{973837E2-B8EB-4FE9-87C8-1438439AE604}" srcOrd="0" destOrd="0" presId="urn:microsoft.com/office/officeart/2018/5/layout/IconLeafLabelList"/>
    <dgm:cxn modelId="{878A20E9-BE8F-466D-B696-4B466126CA2C}" type="presParOf" srcId="{973837E2-B8EB-4FE9-87C8-1438439AE604}" destId="{6E56F5DA-4905-48DD-B35A-F248BFEBAC39}" srcOrd="0" destOrd="0" presId="urn:microsoft.com/office/officeart/2018/5/layout/IconLeafLabelList"/>
    <dgm:cxn modelId="{AEABF2CD-6FE1-46E3-9DC8-04973C6D9FF6}" type="presParOf" srcId="{973837E2-B8EB-4FE9-87C8-1438439AE604}" destId="{515B5791-7C81-4F5E-A7A1-B386570E1BA3}" srcOrd="1" destOrd="0" presId="urn:microsoft.com/office/officeart/2018/5/layout/IconLeafLabelList"/>
    <dgm:cxn modelId="{41E00FAB-9981-495A-B160-1FE8DECA2094}" type="presParOf" srcId="{973837E2-B8EB-4FE9-87C8-1438439AE604}" destId="{911A02F3-31CB-46EE-9866-770AB13206CC}" srcOrd="2" destOrd="0" presId="urn:microsoft.com/office/officeart/2018/5/layout/IconLeafLabelList"/>
    <dgm:cxn modelId="{4CE926E4-475F-4CDC-85BE-9C63F113FFE3}" type="presParOf" srcId="{973837E2-B8EB-4FE9-87C8-1438439AE604}" destId="{61164523-3D5F-4C4B-B19D-6B9097EB72C9}" srcOrd="3" destOrd="0" presId="urn:microsoft.com/office/officeart/2018/5/layout/IconLeafLabelList"/>
    <dgm:cxn modelId="{16854F1D-82ED-448A-B901-873BA850E94C}" type="presParOf" srcId="{B8E35E55-CDFB-4F4F-89A4-C929E211765D}" destId="{5E0B1F9B-918D-4DC7-B180-3FF6F4DC6DDD}" srcOrd="1" destOrd="0" presId="urn:microsoft.com/office/officeart/2018/5/layout/IconLeafLabelList"/>
    <dgm:cxn modelId="{4CF15643-4C10-4F4C-9996-6277F3B12206}" type="presParOf" srcId="{B8E35E55-CDFB-4F4F-89A4-C929E211765D}" destId="{BBBEBC06-9D7E-43FD-B44D-66EBFF8C0052}" srcOrd="2" destOrd="0" presId="urn:microsoft.com/office/officeart/2018/5/layout/IconLeafLabelList"/>
    <dgm:cxn modelId="{561EB1EB-6A7A-4592-AD8E-B6523A86AAC4}" type="presParOf" srcId="{BBBEBC06-9D7E-43FD-B44D-66EBFF8C0052}" destId="{C433BB66-F5C2-4802-B65D-6F6AC50D77A3}" srcOrd="0" destOrd="0" presId="urn:microsoft.com/office/officeart/2018/5/layout/IconLeafLabelList"/>
    <dgm:cxn modelId="{CB1E0910-4EF8-4D39-B407-0407252480CA}" type="presParOf" srcId="{BBBEBC06-9D7E-43FD-B44D-66EBFF8C0052}" destId="{9F39905C-4FEA-4237-B895-3F985C707410}" srcOrd="1" destOrd="0" presId="urn:microsoft.com/office/officeart/2018/5/layout/IconLeafLabelList"/>
    <dgm:cxn modelId="{E5F2DBD9-BE94-4AE8-B14D-A01713684234}" type="presParOf" srcId="{BBBEBC06-9D7E-43FD-B44D-66EBFF8C0052}" destId="{4EC8AB2A-0517-4AAC-9963-F64250261359}" srcOrd="2" destOrd="0" presId="urn:microsoft.com/office/officeart/2018/5/layout/IconLeafLabelList"/>
    <dgm:cxn modelId="{BD257320-437A-44EA-A721-AFD596F49DF7}" type="presParOf" srcId="{BBBEBC06-9D7E-43FD-B44D-66EBFF8C0052}" destId="{5A3BC7CD-C499-49F3-B214-9FFF03EBD1F3}" srcOrd="3" destOrd="0" presId="urn:microsoft.com/office/officeart/2018/5/layout/IconLeafLabelList"/>
    <dgm:cxn modelId="{3C2387E7-1129-41D9-8EDD-0824674F2406}" type="presParOf" srcId="{B8E35E55-CDFB-4F4F-89A4-C929E211765D}" destId="{53BC4FDF-B5F9-4431-ACA9-974BDCB61457}" srcOrd="3" destOrd="0" presId="urn:microsoft.com/office/officeart/2018/5/layout/IconLeafLabelList"/>
    <dgm:cxn modelId="{BFFF8CDC-FAF4-4631-BEAE-AF8B542ED899}" type="presParOf" srcId="{B8E35E55-CDFB-4F4F-89A4-C929E211765D}" destId="{2D9B4A67-A8D1-4966-B06E-303D6283F8D6}" srcOrd="4" destOrd="0" presId="urn:microsoft.com/office/officeart/2018/5/layout/IconLeafLabelList"/>
    <dgm:cxn modelId="{39E10C18-5E32-4302-B063-CE2E66BED2B8}" type="presParOf" srcId="{2D9B4A67-A8D1-4966-B06E-303D6283F8D6}" destId="{FF2A05C9-05D2-41CA-8CD9-61BB74AE1B50}" srcOrd="0" destOrd="0" presId="urn:microsoft.com/office/officeart/2018/5/layout/IconLeafLabelList"/>
    <dgm:cxn modelId="{50105815-101D-42D5-B39D-49A98BA035F1}" type="presParOf" srcId="{2D9B4A67-A8D1-4966-B06E-303D6283F8D6}" destId="{041AB1D9-FF43-481A-B278-1DA9C69016BB}" srcOrd="1" destOrd="0" presId="urn:microsoft.com/office/officeart/2018/5/layout/IconLeafLabelList"/>
    <dgm:cxn modelId="{52ED718F-8184-43B0-B1E8-D3C0A25C5501}" type="presParOf" srcId="{2D9B4A67-A8D1-4966-B06E-303D6283F8D6}" destId="{7C6CAA0B-1C25-4AA3-8194-13E477A4E6DF}" srcOrd="2" destOrd="0" presId="urn:microsoft.com/office/officeart/2018/5/layout/IconLeafLabelList"/>
    <dgm:cxn modelId="{9515EABD-DBBA-4CA4-BED0-7678EE58B9D1}" type="presParOf" srcId="{2D9B4A67-A8D1-4966-B06E-303D6283F8D6}" destId="{7EFF0259-86DF-4FA0-8C17-6B862A4B6DF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916E6-8D31-4EAF-B2DA-68BA0CF8A6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35E6CD-CC76-4057-AD91-63DF50D271E0}">
      <dgm:prSet/>
      <dgm:spPr/>
      <dgm:t>
        <a:bodyPr/>
        <a:lstStyle/>
        <a:p>
          <a:r>
            <a:rPr lang="en-US" b="0" i="0"/>
            <a:t>Many do not view themselves as a “Veteran”</a:t>
          </a:r>
          <a:endParaRPr lang="en-US"/>
        </a:p>
      </dgm:t>
    </dgm:pt>
    <dgm:pt modelId="{ACA449B0-28DA-44D6-B863-D21334DA886A}" type="parTrans" cxnId="{CE9FB09B-3348-4D21-9542-2C18EBDFFBD9}">
      <dgm:prSet/>
      <dgm:spPr/>
      <dgm:t>
        <a:bodyPr/>
        <a:lstStyle/>
        <a:p>
          <a:endParaRPr lang="en-US"/>
        </a:p>
      </dgm:t>
    </dgm:pt>
    <dgm:pt modelId="{431E796D-9408-4A40-9F9D-2328BDD434F6}" type="sibTrans" cxnId="{CE9FB09B-3348-4D21-9542-2C18EBDFFBD9}">
      <dgm:prSet/>
      <dgm:spPr/>
      <dgm:t>
        <a:bodyPr/>
        <a:lstStyle/>
        <a:p>
          <a:endParaRPr lang="en-US"/>
        </a:p>
      </dgm:t>
    </dgm:pt>
    <dgm:pt modelId="{B67F8895-0A05-40D4-A7A2-3F98B22B5B13}">
      <dgm:prSet/>
      <dgm:spPr/>
      <dgm:t>
        <a:bodyPr/>
        <a:lstStyle/>
        <a:p>
          <a:r>
            <a:rPr lang="en-US" b="0" i="0"/>
            <a:t>Were told they were not eligible for benefits at discharge</a:t>
          </a:r>
          <a:endParaRPr lang="en-US"/>
        </a:p>
      </dgm:t>
    </dgm:pt>
    <dgm:pt modelId="{7CE47488-D8B5-4364-B5F5-8DEC3C1EB49C}" type="parTrans" cxnId="{ECB26CB7-9CB7-4543-879F-810775B4C128}">
      <dgm:prSet/>
      <dgm:spPr/>
      <dgm:t>
        <a:bodyPr/>
        <a:lstStyle/>
        <a:p>
          <a:endParaRPr lang="en-US"/>
        </a:p>
      </dgm:t>
    </dgm:pt>
    <dgm:pt modelId="{B50C3B31-6E03-46F9-B517-908033176A62}" type="sibTrans" cxnId="{ECB26CB7-9CB7-4543-879F-810775B4C128}">
      <dgm:prSet/>
      <dgm:spPr/>
      <dgm:t>
        <a:bodyPr/>
        <a:lstStyle/>
        <a:p>
          <a:endParaRPr lang="en-US"/>
        </a:p>
      </dgm:t>
    </dgm:pt>
    <dgm:pt modelId="{E3DEC3DC-5A3F-46C1-A258-FE405972278D}">
      <dgm:prSet/>
      <dgm:spPr/>
      <dgm:t>
        <a:bodyPr/>
        <a:lstStyle/>
        <a:p>
          <a:r>
            <a:rPr lang="en-US" b="0" i="0"/>
            <a:t>Many unaware how new legislation impacts them</a:t>
          </a:r>
          <a:endParaRPr lang="en-US"/>
        </a:p>
      </dgm:t>
    </dgm:pt>
    <dgm:pt modelId="{2734CE2D-C1F3-4337-AB0B-38AEFEC2AD87}" type="parTrans" cxnId="{738E5424-026B-4C40-BFC6-53CA88C3269B}">
      <dgm:prSet/>
      <dgm:spPr/>
      <dgm:t>
        <a:bodyPr/>
        <a:lstStyle/>
        <a:p>
          <a:endParaRPr lang="en-US"/>
        </a:p>
      </dgm:t>
    </dgm:pt>
    <dgm:pt modelId="{E4F58CCB-ABCC-4E1E-B5C4-709B419C17F9}" type="sibTrans" cxnId="{738E5424-026B-4C40-BFC6-53CA88C3269B}">
      <dgm:prSet/>
      <dgm:spPr/>
      <dgm:t>
        <a:bodyPr/>
        <a:lstStyle/>
        <a:p>
          <a:endParaRPr lang="en-US"/>
        </a:p>
      </dgm:t>
    </dgm:pt>
    <dgm:pt modelId="{3794D19C-E13F-415B-9BF2-D16A42D29907}">
      <dgm:prSet/>
      <dgm:spPr/>
      <dgm:t>
        <a:bodyPr/>
        <a:lstStyle/>
        <a:p>
          <a:r>
            <a:rPr lang="en-US" b="0" i="0"/>
            <a:t>Women veterans require different outreach efforts</a:t>
          </a:r>
          <a:endParaRPr lang="en-US"/>
        </a:p>
      </dgm:t>
    </dgm:pt>
    <dgm:pt modelId="{722E9A85-490A-4792-A0BA-F601A7808289}" type="parTrans" cxnId="{86D33932-88BC-40DA-AB47-045F50FE5CC1}">
      <dgm:prSet/>
      <dgm:spPr/>
      <dgm:t>
        <a:bodyPr/>
        <a:lstStyle/>
        <a:p>
          <a:endParaRPr lang="en-US"/>
        </a:p>
      </dgm:t>
    </dgm:pt>
    <dgm:pt modelId="{55A95D2A-3D85-4E15-8625-71E3DB9A0F6B}" type="sibTrans" cxnId="{86D33932-88BC-40DA-AB47-045F50FE5CC1}">
      <dgm:prSet/>
      <dgm:spPr/>
      <dgm:t>
        <a:bodyPr/>
        <a:lstStyle/>
        <a:p>
          <a:endParaRPr lang="en-US"/>
        </a:p>
      </dgm:t>
    </dgm:pt>
    <dgm:pt modelId="{2AB3AE15-1EFD-4546-BE61-7E12D65B48E1}">
      <dgm:prSet/>
      <dgm:spPr/>
      <dgm:t>
        <a:bodyPr/>
        <a:lstStyle/>
        <a:p>
          <a:r>
            <a:rPr lang="en-US" b="0" i="0"/>
            <a:t>Most view eligibility benefits as a “handout”</a:t>
          </a:r>
          <a:endParaRPr lang="en-US"/>
        </a:p>
      </dgm:t>
    </dgm:pt>
    <dgm:pt modelId="{908FD0CD-E08C-458C-892B-F33E186E86C4}" type="parTrans" cxnId="{E24F0175-6310-44F4-83D1-011FD40BBF3A}">
      <dgm:prSet/>
      <dgm:spPr/>
      <dgm:t>
        <a:bodyPr/>
        <a:lstStyle/>
        <a:p>
          <a:endParaRPr lang="en-US"/>
        </a:p>
      </dgm:t>
    </dgm:pt>
    <dgm:pt modelId="{34DC5582-F4E6-49E9-90AC-3532D1D157A2}" type="sibTrans" cxnId="{E24F0175-6310-44F4-83D1-011FD40BBF3A}">
      <dgm:prSet/>
      <dgm:spPr/>
      <dgm:t>
        <a:bodyPr/>
        <a:lstStyle/>
        <a:p>
          <a:endParaRPr lang="en-US"/>
        </a:p>
      </dgm:t>
    </dgm:pt>
    <dgm:pt modelId="{930F2E3F-D193-4119-8940-0A14065D1136}" type="pres">
      <dgm:prSet presAssocID="{12C916E6-8D31-4EAF-B2DA-68BA0CF8A6DC}" presName="linear" presStyleCnt="0">
        <dgm:presLayoutVars>
          <dgm:animLvl val="lvl"/>
          <dgm:resizeHandles val="exact"/>
        </dgm:presLayoutVars>
      </dgm:prSet>
      <dgm:spPr/>
    </dgm:pt>
    <dgm:pt modelId="{3DCD11D7-445E-418A-AE61-9BB7FF1E1134}" type="pres">
      <dgm:prSet presAssocID="{A435E6CD-CC76-4057-AD91-63DF50D271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D59294-56BC-4059-A50B-D3F861E8DCBF}" type="pres">
      <dgm:prSet presAssocID="{431E796D-9408-4A40-9F9D-2328BDD434F6}" presName="spacer" presStyleCnt="0"/>
      <dgm:spPr/>
    </dgm:pt>
    <dgm:pt modelId="{CD8AEE4B-3684-4E95-8926-54C790B5805B}" type="pres">
      <dgm:prSet presAssocID="{B67F8895-0A05-40D4-A7A2-3F98B22B5B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6DE39C-B069-44D5-9A37-E662FD285F4F}" type="pres">
      <dgm:prSet presAssocID="{B50C3B31-6E03-46F9-B517-908033176A62}" presName="spacer" presStyleCnt="0"/>
      <dgm:spPr/>
    </dgm:pt>
    <dgm:pt modelId="{62D7D400-5C78-45A7-8DC3-B41B5111034C}" type="pres">
      <dgm:prSet presAssocID="{E3DEC3DC-5A3F-46C1-A258-FE40597227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98E746-84B1-4CF6-9B1C-9FD689B6FF52}" type="pres">
      <dgm:prSet presAssocID="{E4F58CCB-ABCC-4E1E-B5C4-709B419C17F9}" presName="spacer" presStyleCnt="0"/>
      <dgm:spPr/>
    </dgm:pt>
    <dgm:pt modelId="{B4300D09-097D-45A1-AEB1-64ABF2A9F337}" type="pres">
      <dgm:prSet presAssocID="{3794D19C-E13F-415B-9BF2-D16A42D299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F6B286-F829-45CB-9166-A5430217476F}" type="pres">
      <dgm:prSet presAssocID="{55A95D2A-3D85-4E15-8625-71E3DB9A0F6B}" presName="spacer" presStyleCnt="0"/>
      <dgm:spPr/>
    </dgm:pt>
    <dgm:pt modelId="{4B04B9E5-B072-4FA2-AAF2-3D3516AD7FCC}" type="pres">
      <dgm:prSet presAssocID="{2AB3AE15-1EFD-4546-BE61-7E12D65B48E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970F11A-A45F-4D95-96F5-C3E637E33B7C}" type="presOf" srcId="{A435E6CD-CC76-4057-AD91-63DF50D271E0}" destId="{3DCD11D7-445E-418A-AE61-9BB7FF1E1134}" srcOrd="0" destOrd="0" presId="urn:microsoft.com/office/officeart/2005/8/layout/vList2"/>
    <dgm:cxn modelId="{738E5424-026B-4C40-BFC6-53CA88C3269B}" srcId="{12C916E6-8D31-4EAF-B2DA-68BA0CF8A6DC}" destId="{E3DEC3DC-5A3F-46C1-A258-FE405972278D}" srcOrd="2" destOrd="0" parTransId="{2734CE2D-C1F3-4337-AB0B-38AEFEC2AD87}" sibTransId="{E4F58CCB-ABCC-4E1E-B5C4-709B419C17F9}"/>
    <dgm:cxn modelId="{C82E2E2F-857D-4E1E-A8A9-973CDEDA0456}" type="presOf" srcId="{3794D19C-E13F-415B-9BF2-D16A42D29907}" destId="{B4300D09-097D-45A1-AEB1-64ABF2A9F337}" srcOrd="0" destOrd="0" presId="urn:microsoft.com/office/officeart/2005/8/layout/vList2"/>
    <dgm:cxn modelId="{86D33932-88BC-40DA-AB47-045F50FE5CC1}" srcId="{12C916E6-8D31-4EAF-B2DA-68BA0CF8A6DC}" destId="{3794D19C-E13F-415B-9BF2-D16A42D29907}" srcOrd="3" destOrd="0" parTransId="{722E9A85-490A-4792-A0BA-F601A7808289}" sibTransId="{55A95D2A-3D85-4E15-8625-71E3DB9A0F6B}"/>
    <dgm:cxn modelId="{9CBE8C43-7739-4275-9CB9-C768E35E362F}" type="presOf" srcId="{2AB3AE15-1EFD-4546-BE61-7E12D65B48E1}" destId="{4B04B9E5-B072-4FA2-AAF2-3D3516AD7FCC}" srcOrd="0" destOrd="0" presId="urn:microsoft.com/office/officeart/2005/8/layout/vList2"/>
    <dgm:cxn modelId="{5E0D524C-6DAC-44AE-B883-50151A5F7E98}" type="presOf" srcId="{12C916E6-8D31-4EAF-B2DA-68BA0CF8A6DC}" destId="{930F2E3F-D193-4119-8940-0A14065D1136}" srcOrd="0" destOrd="0" presId="urn:microsoft.com/office/officeart/2005/8/layout/vList2"/>
    <dgm:cxn modelId="{E24F0175-6310-44F4-83D1-011FD40BBF3A}" srcId="{12C916E6-8D31-4EAF-B2DA-68BA0CF8A6DC}" destId="{2AB3AE15-1EFD-4546-BE61-7E12D65B48E1}" srcOrd="4" destOrd="0" parTransId="{908FD0CD-E08C-458C-892B-F33E186E86C4}" sibTransId="{34DC5582-F4E6-49E9-90AC-3532D1D157A2}"/>
    <dgm:cxn modelId="{558D818A-16CC-471A-B806-629631992CF5}" type="presOf" srcId="{B67F8895-0A05-40D4-A7A2-3F98B22B5B13}" destId="{CD8AEE4B-3684-4E95-8926-54C790B5805B}" srcOrd="0" destOrd="0" presId="urn:microsoft.com/office/officeart/2005/8/layout/vList2"/>
    <dgm:cxn modelId="{CE9FB09B-3348-4D21-9542-2C18EBDFFBD9}" srcId="{12C916E6-8D31-4EAF-B2DA-68BA0CF8A6DC}" destId="{A435E6CD-CC76-4057-AD91-63DF50D271E0}" srcOrd="0" destOrd="0" parTransId="{ACA449B0-28DA-44D6-B863-D21334DA886A}" sibTransId="{431E796D-9408-4A40-9F9D-2328BDD434F6}"/>
    <dgm:cxn modelId="{563EBD9B-9A02-42ED-BDF0-DFD50F9EA7A6}" type="presOf" srcId="{E3DEC3DC-5A3F-46C1-A258-FE405972278D}" destId="{62D7D400-5C78-45A7-8DC3-B41B5111034C}" srcOrd="0" destOrd="0" presId="urn:microsoft.com/office/officeart/2005/8/layout/vList2"/>
    <dgm:cxn modelId="{ECB26CB7-9CB7-4543-879F-810775B4C128}" srcId="{12C916E6-8D31-4EAF-B2DA-68BA0CF8A6DC}" destId="{B67F8895-0A05-40D4-A7A2-3F98B22B5B13}" srcOrd="1" destOrd="0" parTransId="{7CE47488-D8B5-4364-B5F5-8DEC3C1EB49C}" sibTransId="{B50C3B31-6E03-46F9-B517-908033176A62}"/>
    <dgm:cxn modelId="{8532CFB1-657B-484D-879C-70951CF414FC}" type="presParOf" srcId="{930F2E3F-D193-4119-8940-0A14065D1136}" destId="{3DCD11D7-445E-418A-AE61-9BB7FF1E1134}" srcOrd="0" destOrd="0" presId="urn:microsoft.com/office/officeart/2005/8/layout/vList2"/>
    <dgm:cxn modelId="{C3C407E3-756D-4E82-AA98-6AED638031C3}" type="presParOf" srcId="{930F2E3F-D193-4119-8940-0A14065D1136}" destId="{6CD59294-56BC-4059-A50B-D3F861E8DCBF}" srcOrd="1" destOrd="0" presId="urn:microsoft.com/office/officeart/2005/8/layout/vList2"/>
    <dgm:cxn modelId="{2640AFC2-E9C0-4B5A-AE62-7D908E15DA40}" type="presParOf" srcId="{930F2E3F-D193-4119-8940-0A14065D1136}" destId="{CD8AEE4B-3684-4E95-8926-54C790B5805B}" srcOrd="2" destOrd="0" presId="urn:microsoft.com/office/officeart/2005/8/layout/vList2"/>
    <dgm:cxn modelId="{532A4340-F26E-4AAB-9E77-072E2205ECCD}" type="presParOf" srcId="{930F2E3F-D193-4119-8940-0A14065D1136}" destId="{816DE39C-B069-44D5-9A37-E662FD285F4F}" srcOrd="3" destOrd="0" presId="urn:microsoft.com/office/officeart/2005/8/layout/vList2"/>
    <dgm:cxn modelId="{B9AD461D-2DFC-4888-9C8B-69B7F4957A4C}" type="presParOf" srcId="{930F2E3F-D193-4119-8940-0A14065D1136}" destId="{62D7D400-5C78-45A7-8DC3-B41B5111034C}" srcOrd="4" destOrd="0" presId="urn:microsoft.com/office/officeart/2005/8/layout/vList2"/>
    <dgm:cxn modelId="{7396AF95-0283-4DD2-8706-7AB13ECCBE0D}" type="presParOf" srcId="{930F2E3F-D193-4119-8940-0A14065D1136}" destId="{5098E746-84B1-4CF6-9B1C-9FD689B6FF52}" srcOrd="5" destOrd="0" presId="urn:microsoft.com/office/officeart/2005/8/layout/vList2"/>
    <dgm:cxn modelId="{2D65B61E-D4F3-4F41-BAA7-A79A9BB1917F}" type="presParOf" srcId="{930F2E3F-D193-4119-8940-0A14065D1136}" destId="{B4300D09-097D-45A1-AEB1-64ABF2A9F337}" srcOrd="6" destOrd="0" presId="urn:microsoft.com/office/officeart/2005/8/layout/vList2"/>
    <dgm:cxn modelId="{DACD9789-F68F-4736-A969-4F635BCF03C3}" type="presParOf" srcId="{930F2E3F-D193-4119-8940-0A14065D1136}" destId="{E5F6B286-F829-45CB-9166-A5430217476F}" srcOrd="7" destOrd="0" presId="urn:microsoft.com/office/officeart/2005/8/layout/vList2"/>
    <dgm:cxn modelId="{491E67CB-4D02-4E7E-972A-F687F09DAF0B}" type="presParOf" srcId="{930F2E3F-D193-4119-8940-0A14065D1136}" destId="{4B04B9E5-B072-4FA2-AAF2-3D3516AD7F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2F6D11-7A29-4B62-8ED2-8849131C56D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3A534C-E996-4827-BB9A-571FCA447264}">
      <dgm:prSet/>
      <dgm:spPr/>
      <dgm:t>
        <a:bodyPr/>
        <a:lstStyle/>
        <a:p>
          <a:r>
            <a:rPr lang="en-US" dirty="0"/>
            <a:t>Process of setting new goals</a:t>
          </a:r>
        </a:p>
      </dgm:t>
    </dgm:pt>
    <dgm:pt modelId="{947852D7-B28B-4F1B-A244-4DA6415DAAD2}" type="parTrans" cxnId="{979EBC05-7316-4F9F-83F1-A66EFB2CA46E}">
      <dgm:prSet/>
      <dgm:spPr/>
      <dgm:t>
        <a:bodyPr/>
        <a:lstStyle/>
        <a:p>
          <a:endParaRPr lang="en-US"/>
        </a:p>
      </dgm:t>
    </dgm:pt>
    <dgm:pt modelId="{08FE6448-27DC-4D36-AE9A-7AFEA29F9A57}" type="sibTrans" cxnId="{979EBC05-7316-4F9F-83F1-A66EFB2CA46E}">
      <dgm:prSet/>
      <dgm:spPr/>
      <dgm:t>
        <a:bodyPr/>
        <a:lstStyle/>
        <a:p>
          <a:endParaRPr lang="en-US"/>
        </a:p>
      </dgm:t>
    </dgm:pt>
    <dgm:pt modelId="{0E9A5C9B-BD43-4D30-BB24-9DB713A6B9BE}">
      <dgm:prSet/>
      <dgm:spPr/>
      <dgm:t>
        <a:bodyPr/>
        <a:lstStyle/>
        <a:p>
          <a:r>
            <a:rPr lang="en-US"/>
            <a:t>Collaborated with local agencies to submit different grants</a:t>
          </a:r>
        </a:p>
      </dgm:t>
    </dgm:pt>
    <dgm:pt modelId="{FB7F81B4-6282-468C-85CB-372771EF2441}" type="parTrans" cxnId="{B562B0B5-A30C-4DEC-95A8-4AF5D1C558C8}">
      <dgm:prSet/>
      <dgm:spPr/>
      <dgm:t>
        <a:bodyPr/>
        <a:lstStyle/>
        <a:p>
          <a:endParaRPr lang="en-US"/>
        </a:p>
      </dgm:t>
    </dgm:pt>
    <dgm:pt modelId="{2D60D9D3-4D70-47F8-9FF7-44D60E69FD25}" type="sibTrans" cxnId="{B562B0B5-A30C-4DEC-95A8-4AF5D1C558C8}">
      <dgm:prSet/>
      <dgm:spPr/>
      <dgm:t>
        <a:bodyPr/>
        <a:lstStyle/>
        <a:p>
          <a:endParaRPr lang="en-US"/>
        </a:p>
      </dgm:t>
    </dgm:pt>
    <dgm:pt modelId="{93F350EC-1D1D-46F0-87D0-C079D155F3FC}">
      <dgm:prSet/>
      <dgm:spPr/>
      <dgm:t>
        <a:bodyPr/>
        <a:lstStyle/>
        <a:p>
          <a:r>
            <a:rPr lang="en-US" dirty="0"/>
            <a:t>Working to expand engagement </a:t>
          </a:r>
        </a:p>
      </dgm:t>
    </dgm:pt>
    <dgm:pt modelId="{61F41726-A8EB-4EE5-83AE-68A60C812BD9}" type="parTrans" cxnId="{33A04810-A258-458B-A51B-892283CB8AA2}">
      <dgm:prSet/>
      <dgm:spPr/>
      <dgm:t>
        <a:bodyPr/>
        <a:lstStyle/>
        <a:p>
          <a:endParaRPr lang="en-US"/>
        </a:p>
      </dgm:t>
    </dgm:pt>
    <dgm:pt modelId="{622F88F6-23DF-4074-9A6B-5159E6FBC495}" type="sibTrans" cxnId="{33A04810-A258-458B-A51B-892283CB8AA2}">
      <dgm:prSet/>
      <dgm:spPr/>
      <dgm:t>
        <a:bodyPr/>
        <a:lstStyle/>
        <a:p>
          <a:endParaRPr lang="en-US"/>
        </a:p>
      </dgm:t>
    </dgm:pt>
    <dgm:pt modelId="{01CFC9D0-F040-411D-8C62-6609F4CA9295}" type="pres">
      <dgm:prSet presAssocID="{202F6D11-7A29-4B62-8ED2-8849131C56DA}" presName="linear" presStyleCnt="0">
        <dgm:presLayoutVars>
          <dgm:animLvl val="lvl"/>
          <dgm:resizeHandles val="exact"/>
        </dgm:presLayoutVars>
      </dgm:prSet>
      <dgm:spPr/>
    </dgm:pt>
    <dgm:pt modelId="{EC01650D-2832-42BA-BFAE-7FB075D20FF2}" type="pres">
      <dgm:prSet presAssocID="{4A3A534C-E996-4827-BB9A-571FCA4472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224EE5-30E6-48EE-9659-51B236548449}" type="pres">
      <dgm:prSet presAssocID="{08FE6448-27DC-4D36-AE9A-7AFEA29F9A57}" presName="spacer" presStyleCnt="0"/>
      <dgm:spPr/>
    </dgm:pt>
    <dgm:pt modelId="{54A88398-0411-4E95-A256-DEE831A553B9}" type="pres">
      <dgm:prSet presAssocID="{0E9A5C9B-BD43-4D30-BB24-9DB713A6B9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251287-B2E0-4CDC-87DC-2FCF4AB6533D}" type="pres">
      <dgm:prSet presAssocID="{2D60D9D3-4D70-47F8-9FF7-44D60E69FD25}" presName="spacer" presStyleCnt="0"/>
      <dgm:spPr/>
    </dgm:pt>
    <dgm:pt modelId="{2DC77B7F-47C7-4BC7-8E29-6A1E7DA6259A}" type="pres">
      <dgm:prSet presAssocID="{93F350EC-1D1D-46F0-87D0-C079D155F3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9EBC05-7316-4F9F-83F1-A66EFB2CA46E}" srcId="{202F6D11-7A29-4B62-8ED2-8849131C56DA}" destId="{4A3A534C-E996-4827-BB9A-571FCA447264}" srcOrd="0" destOrd="0" parTransId="{947852D7-B28B-4F1B-A244-4DA6415DAAD2}" sibTransId="{08FE6448-27DC-4D36-AE9A-7AFEA29F9A57}"/>
    <dgm:cxn modelId="{33A04810-A258-458B-A51B-892283CB8AA2}" srcId="{202F6D11-7A29-4B62-8ED2-8849131C56DA}" destId="{93F350EC-1D1D-46F0-87D0-C079D155F3FC}" srcOrd="2" destOrd="0" parTransId="{61F41726-A8EB-4EE5-83AE-68A60C812BD9}" sibTransId="{622F88F6-23DF-4074-9A6B-5159E6FBC495}"/>
    <dgm:cxn modelId="{06868C1E-05CE-4DD1-BC77-82126DEB294E}" type="presOf" srcId="{4A3A534C-E996-4827-BB9A-571FCA447264}" destId="{EC01650D-2832-42BA-BFAE-7FB075D20FF2}" srcOrd="0" destOrd="0" presId="urn:microsoft.com/office/officeart/2005/8/layout/vList2"/>
    <dgm:cxn modelId="{6965771F-A674-4AF1-94E5-19B3B30F0782}" type="presOf" srcId="{0E9A5C9B-BD43-4D30-BB24-9DB713A6B9BE}" destId="{54A88398-0411-4E95-A256-DEE831A553B9}" srcOrd="0" destOrd="0" presId="urn:microsoft.com/office/officeart/2005/8/layout/vList2"/>
    <dgm:cxn modelId="{DD854C23-257C-48E1-A69D-47F2AC03BA51}" type="presOf" srcId="{93F350EC-1D1D-46F0-87D0-C079D155F3FC}" destId="{2DC77B7F-47C7-4BC7-8E29-6A1E7DA6259A}" srcOrd="0" destOrd="0" presId="urn:microsoft.com/office/officeart/2005/8/layout/vList2"/>
    <dgm:cxn modelId="{D9AA837D-AEE2-44F1-8ED3-227A5DD401F7}" type="presOf" srcId="{202F6D11-7A29-4B62-8ED2-8849131C56DA}" destId="{01CFC9D0-F040-411D-8C62-6609F4CA9295}" srcOrd="0" destOrd="0" presId="urn:microsoft.com/office/officeart/2005/8/layout/vList2"/>
    <dgm:cxn modelId="{B562B0B5-A30C-4DEC-95A8-4AF5D1C558C8}" srcId="{202F6D11-7A29-4B62-8ED2-8849131C56DA}" destId="{0E9A5C9B-BD43-4D30-BB24-9DB713A6B9BE}" srcOrd="1" destOrd="0" parTransId="{FB7F81B4-6282-468C-85CB-372771EF2441}" sibTransId="{2D60D9D3-4D70-47F8-9FF7-44D60E69FD25}"/>
    <dgm:cxn modelId="{4D8B6AD1-4884-4A98-9D27-527C72660A34}" type="presParOf" srcId="{01CFC9D0-F040-411D-8C62-6609F4CA9295}" destId="{EC01650D-2832-42BA-BFAE-7FB075D20FF2}" srcOrd="0" destOrd="0" presId="urn:microsoft.com/office/officeart/2005/8/layout/vList2"/>
    <dgm:cxn modelId="{7DD4DC89-816B-47DC-9135-C4F9F30EA639}" type="presParOf" srcId="{01CFC9D0-F040-411D-8C62-6609F4CA9295}" destId="{06224EE5-30E6-48EE-9659-51B236548449}" srcOrd="1" destOrd="0" presId="urn:microsoft.com/office/officeart/2005/8/layout/vList2"/>
    <dgm:cxn modelId="{818FC4D3-5465-4FA9-92AF-35BFDC3D3D7E}" type="presParOf" srcId="{01CFC9D0-F040-411D-8C62-6609F4CA9295}" destId="{54A88398-0411-4E95-A256-DEE831A553B9}" srcOrd="2" destOrd="0" presId="urn:microsoft.com/office/officeart/2005/8/layout/vList2"/>
    <dgm:cxn modelId="{8F0FE064-A5C8-471C-A0C8-EC16C9F1105D}" type="presParOf" srcId="{01CFC9D0-F040-411D-8C62-6609F4CA9295}" destId="{D6251287-B2E0-4CDC-87DC-2FCF4AB6533D}" srcOrd="3" destOrd="0" presId="urn:microsoft.com/office/officeart/2005/8/layout/vList2"/>
    <dgm:cxn modelId="{BABF517E-2340-4AFF-B52D-2F8C6BD5160A}" type="presParOf" srcId="{01CFC9D0-F040-411D-8C62-6609F4CA9295}" destId="{2DC77B7F-47C7-4BC7-8E29-6A1E7DA625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E31FF-1804-4D30-A88A-D4E643CB316A}">
      <dsp:nvSpPr>
        <dsp:cNvPr id="0" name=""/>
        <dsp:cNvSpPr/>
      </dsp:nvSpPr>
      <dsp:spPr>
        <a:xfrm>
          <a:off x="0" y="533990"/>
          <a:ext cx="4638903" cy="994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Integration of services within DSS</a:t>
          </a:r>
        </a:p>
      </dsp:txBody>
      <dsp:txXfrm>
        <a:off x="48547" y="582537"/>
        <a:ext cx="4541809" cy="897406"/>
      </dsp:txXfrm>
    </dsp:sp>
    <dsp:sp modelId="{8A06757B-5DC1-4B45-99AA-45F596DFBAAE}">
      <dsp:nvSpPr>
        <dsp:cNvPr id="0" name=""/>
        <dsp:cNvSpPr/>
      </dsp:nvSpPr>
      <dsp:spPr>
        <a:xfrm>
          <a:off x="0" y="1600490"/>
          <a:ext cx="4638903" cy="994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Innovation in delivering services</a:t>
          </a:r>
        </a:p>
      </dsp:txBody>
      <dsp:txXfrm>
        <a:off x="48547" y="1649037"/>
        <a:ext cx="4541809" cy="897406"/>
      </dsp:txXfrm>
    </dsp:sp>
    <dsp:sp modelId="{B34FD7D8-744C-48D3-9532-A52940BB90D2}">
      <dsp:nvSpPr>
        <dsp:cNvPr id="0" name=""/>
        <dsp:cNvSpPr/>
      </dsp:nvSpPr>
      <dsp:spPr>
        <a:xfrm>
          <a:off x="0" y="2666990"/>
          <a:ext cx="4638903" cy="994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 stigma in providing services to veterans</a:t>
          </a:r>
        </a:p>
      </dsp:txBody>
      <dsp:txXfrm>
        <a:off x="48547" y="2715537"/>
        <a:ext cx="4541809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6F5DA-4905-48DD-B35A-F248BFEBAC39}">
      <dsp:nvSpPr>
        <dsp:cNvPr id="0" name=""/>
        <dsp:cNvSpPr/>
      </dsp:nvSpPr>
      <dsp:spPr>
        <a:xfrm>
          <a:off x="702434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B5791-7C81-4F5E-A7A1-B386570E1BA3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64523-3D5F-4C4B-B19D-6B9097EB72C9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Upgraded staff positions to HHS I/II</a:t>
          </a:r>
        </a:p>
      </dsp:txBody>
      <dsp:txXfrm>
        <a:off x="77216" y="2624638"/>
        <a:ext cx="3206250" cy="720000"/>
      </dsp:txXfrm>
    </dsp:sp>
    <dsp:sp modelId="{C433BB66-F5C2-4802-B65D-6F6AC50D77A3}">
      <dsp:nvSpPr>
        <dsp:cNvPr id="0" name=""/>
        <dsp:cNvSpPr/>
      </dsp:nvSpPr>
      <dsp:spPr>
        <a:xfrm>
          <a:off x="4469778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9905C-4FEA-4237-B895-3F985C707410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BC7CD-C499-49F3-B214-9FFF03EBD1F3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VSO staff participate in department specific training</a:t>
          </a:r>
        </a:p>
      </dsp:txBody>
      <dsp:txXfrm>
        <a:off x="3844559" y="2624638"/>
        <a:ext cx="3206250" cy="720000"/>
      </dsp:txXfrm>
    </dsp:sp>
    <dsp:sp modelId="{FF2A05C9-05D2-41CA-8CD9-61BB74AE1B50}">
      <dsp:nvSpPr>
        <dsp:cNvPr id="0" name=""/>
        <dsp:cNvSpPr/>
      </dsp:nvSpPr>
      <dsp:spPr>
        <a:xfrm>
          <a:off x="8237122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AB1D9-FF43-481A-B278-1DA9C69016BB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F0259-86DF-4FA0-8C17-6B862A4B6DFF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Allows for focus on providing </a:t>
          </a:r>
          <a:r>
            <a:rPr lang="en-US" sz="1700" kern="1200" dirty="0" err="1"/>
            <a:t>hollistic</a:t>
          </a:r>
          <a:r>
            <a:rPr lang="en-US" sz="1700" kern="1200" dirty="0"/>
            <a:t> services</a:t>
          </a:r>
        </a:p>
      </dsp:txBody>
      <dsp:txXfrm>
        <a:off x="7611903" y="2624638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D11D7-445E-418A-AE61-9BB7FF1E1134}">
      <dsp:nvSpPr>
        <dsp:cNvPr id="0" name=""/>
        <dsp:cNvSpPr/>
      </dsp:nvSpPr>
      <dsp:spPr>
        <a:xfrm>
          <a:off x="0" y="72186"/>
          <a:ext cx="5614987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Many do not view themselves as a “Veteran”</a:t>
          </a:r>
          <a:endParaRPr lang="en-US" sz="2200" kern="1200"/>
        </a:p>
      </dsp:txBody>
      <dsp:txXfrm>
        <a:off x="42722" y="114908"/>
        <a:ext cx="5529543" cy="789716"/>
      </dsp:txXfrm>
    </dsp:sp>
    <dsp:sp modelId="{CD8AEE4B-3684-4E95-8926-54C790B5805B}">
      <dsp:nvSpPr>
        <dsp:cNvPr id="0" name=""/>
        <dsp:cNvSpPr/>
      </dsp:nvSpPr>
      <dsp:spPr>
        <a:xfrm>
          <a:off x="0" y="1010706"/>
          <a:ext cx="5614987" cy="875160"/>
        </a:xfrm>
        <a:prstGeom prst="round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Were told they were not eligible for benefits at discharge</a:t>
          </a:r>
          <a:endParaRPr lang="en-US" sz="2200" kern="1200"/>
        </a:p>
      </dsp:txBody>
      <dsp:txXfrm>
        <a:off x="42722" y="1053428"/>
        <a:ext cx="5529543" cy="789716"/>
      </dsp:txXfrm>
    </dsp:sp>
    <dsp:sp modelId="{62D7D400-5C78-45A7-8DC3-B41B5111034C}">
      <dsp:nvSpPr>
        <dsp:cNvPr id="0" name=""/>
        <dsp:cNvSpPr/>
      </dsp:nvSpPr>
      <dsp:spPr>
        <a:xfrm>
          <a:off x="0" y="1949226"/>
          <a:ext cx="5614987" cy="875160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Many unaware how new legislation impacts them</a:t>
          </a:r>
          <a:endParaRPr lang="en-US" sz="2200" kern="1200"/>
        </a:p>
      </dsp:txBody>
      <dsp:txXfrm>
        <a:off x="42722" y="1991948"/>
        <a:ext cx="5529543" cy="789716"/>
      </dsp:txXfrm>
    </dsp:sp>
    <dsp:sp modelId="{B4300D09-097D-45A1-AEB1-64ABF2A9F337}">
      <dsp:nvSpPr>
        <dsp:cNvPr id="0" name=""/>
        <dsp:cNvSpPr/>
      </dsp:nvSpPr>
      <dsp:spPr>
        <a:xfrm>
          <a:off x="0" y="2887746"/>
          <a:ext cx="5614987" cy="875160"/>
        </a:xfrm>
        <a:prstGeom prst="round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Women veterans require different outreach efforts</a:t>
          </a:r>
          <a:endParaRPr lang="en-US" sz="2200" kern="1200"/>
        </a:p>
      </dsp:txBody>
      <dsp:txXfrm>
        <a:off x="42722" y="2930468"/>
        <a:ext cx="5529543" cy="789716"/>
      </dsp:txXfrm>
    </dsp:sp>
    <dsp:sp modelId="{4B04B9E5-B072-4FA2-AAF2-3D3516AD7FCC}">
      <dsp:nvSpPr>
        <dsp:cNvPr id="0" name=""/>
        <dsp:cNvSpPr/>
      </dsp:nvSpPr>
      <dsp:spPr>
        <a:xfrm>
          <a:off x="0" y="3826266"/>
          <a:ext cx="5614987" cy="87516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Most view eligibility benefits as a “handout”</a:t>
          </a:r>
          <a:endParaRPr lang="en-US" sz="2200" kern="1200"/>
        </a:p>
      </dsp:txBody>
      <dsp:txXfrm>
        <a:off x="42722" y="3868988"/>
        <a:ext cx="5529543" cy="78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650D-2832-42BA-BFAE-7FB075D20FF2}">
      <dsp:nvSpPr>
        <dsp:cNvPr id="0" name=""/>
        <dsp:cNvSpPr/>
      </dsp:nvSpPr>
      <dsp:spPr>
        <a:xfrm>
          <a:off x="0" y="474435"/>
          <a:ext cx="6496050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Process of setting new goals</a:t>
          </a:r>
        </a:p>
      </dsp:txBody>
      <dsp:txXfrm>
        <a:off x="56237" y="530672"/>
        <a:ext cx="6383576" cy="1039555"/>
      </dsp:txXfrm>
    </dsp:sp>
    <dsp:sp modelId="{54A88398-0411-4E95-A256-DEE831A553B9}">
      <dsp:nvSpPr>
        <dsp:cNvPr id="0" name=""/>
        <dsp:cNvSpPr/>
      </dsp:nvSpPr>
      <dsp:spPr>
        <a:xfrm>
          <a:off x="0" y="1709985"/>
          <a:ext cx="6496050" cy="1152029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Collaborated with local agencies to submit different grants</a:t>
          </a:r>
        </a:p>
      </dsp:txBody>
      <dsp:txXfrm>
        <a:off x="56237" y="1766222"/>
        <a:ext cx="6383576" cy="1039555"/>
      </dsp:txXfrm>
    </dsp:sp>
    <dsp:sp modelId="{2DC77B7F-47C7-4BC7-8E29-6A1E7DA6259A}">
      <dsp:nvSpPr>
        <dsp:cNvPr id="0" name=""/>
        <dsp:cNvSpPr/>
      </dsp:nvSpPr>
      <dsp:spPr>
        <a:xfrm>
          <a:off x="0" y="2945534"/>
          <a:ext cx="6496050" cy="1152029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Working to expand engagement </a:t>
          </a:r>
        </a:p>
      </dsp:txBody>
      <dsp:txXfrm>
        <a:off x="56237" y="3001771"/>
        <a:ext cx="6383576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3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74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7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0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6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22D8D-F530-43DB-B5FE-1B90F723796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B025-0074-4590-8FBC-12CFA5DB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0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3">
            <a:extLst>
              <a:ext uri="{FF2B5EF4-FFF2-40B4-BE49-F238E27FC236}">
                <a16:creationId xmlns:a16="http://schemas.microsoft.com/office/drawing/2014/main" id="{D430D4B1-AA01-4B1F-8235-C7C6D0F1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C62B9-B854-4BF2-B483-E623CB99F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871" y="1325880"/>
            <a:ext cx="5604429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600">
                <a:solidFill>
                  <a:srgbClr val="EBEBEB"/>
                </a:solidFill>
              </a:rPr>
            </a:b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Integration &amp; Innovation in Delivery of Services to Veterans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2529F-6CA3-4A38-9755-765A8CEFE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871" y="4588329"/>
            <a:ext cx="5604429" cy="162150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>
                    <a:lumMod val="40000"/>
                    <a:lumOff val="60000"/>
                  </a:schemeClr>
                </a:solidFill>
              </a:rPr>
              <a:t>Nevada County Veterans Services</a:t>
            </a:r>
          </a:p>
          <a:p>
            <a:r>
              <a:rPr lang="en-US" sz="1800">
                <a:solidFill>
                  <a:schemeClr val="tx2">
                    <a:lumMod val="40000"/>
                    <a:lumOff val="60000"/>
                  </a:schemeClr>
                </a:solidFill>
              </a:rPr>
              <a:t>Presented by David West II</a:t>
            </a:r>
          </a:p>
          <a:p>
            <a:r>
              <a:rPr lang="en-US" sz="1800">
                <a:solidFill>
                  <a:schemeClr val="tx2">
                    <a:lumMod val="40000"/>
                    <a:lumOff val="60000"/>
                  </a:schemeClr>
                </a:solidFill>
              </a:rPr>
              <a:t>Nevada County Veterans Services Officer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3354DFA6-6453-4DEA-B13E-C2A4D4570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7">
            <a:extLst>
              <a:ext uri="{FF2B5EF4-FFF2-40B4-BE49-F238E27FC236}">
                <a16:creationId xmlns:a16="http://schemas.microsoft.com/office/drawing/2014/main" id="{585ADACC-B978-41CD-812C-38B46FD27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49823" cy="6858000"/>
          </a:xfrm>
          <a:custGeom>
            <a:avLst/>
            <a:gdLst>
              <a:gd name="connsiteX0" fmla="*/ 4205108 w 5549823"/>
              <a:gd name="connsiteY0" fmla="*/ 0 h 6858000"/>
              <a:gd name="connsiteX1" fmla="*/ 5548646 w 5549823"/>
              <a:gd name="connsiteY1" fmla="*/ 0 h 6858000"/>
              <a:gd name="connsiteX2" fmla="*/ 5523601 w 5549823"/>
              <a:gd name="connsiteY2" fmla="*/ 155676 h 6858000"/>
              <a:gd name="connsiteX3" fmla="*/ 5499732 w 5549823"/>
              <a:gd name="connsiteY3" fmla="*/ 310667 h 6858000"/>
              <a:gd name="connsiteX4" fmla="*/ 5476368 w 5549823"/>
              <a:gd name="connsiteY4" fmla="*/ 466344 h 6858000"/>
              <a:gd name="connsiteX5" fmla="*/ 5456365 w 5549823"/>
              <a:gd name="connsiteY5" fmla="*/ 622706 h 6858000"/>
              <a:gd name="connsiteX6" fmla="*/ 5436194 w 5549823"/>
              <a:gd name="connsiteY6" fmla="*/ 778383 h 6858000"/>
              <a:gd name="connsiteX7" fmla="*/ 5417368 w 5549823"/>
              <a:gd name="connsiteY7" fmla="*/ 934745 h 6858000"/>
              <a:gd name="connsiteX8" fmla="*/ 5401232 w 5549823"/>
              <a:gd name="connsiteY8" fmla="*/ 1089050 h 6858000"/>
              <a:gd name="connsiteX9" fmla="*/ 5385936 w 5549823"/>
              <a:gd name="connsiteY9" fmla="*/ 1245413 h 6858000"/>
              <a:gd name="connsiteX10" fmla="*/ 5371984 w 5549823"/>
              <a:gd name="connsiteY10" fmla="*/ 1401089 h 6858000"/>
              <a:gd name="connsiteX11" fmla="*/ 5359882 w 5549823"/>
              <a:gd name="connsiteY11" fmla="*/ 1554023 h 6858000"/>
              <a:gd name="connsiteX12" fmla="*/ 5347779 w 5549823"/>
              <a:gd name="connsiteY12" fmla="*/ 1709013 h 6858000"/>
              <a:gd name="connsiteX13" fmla="*/ 5337694 w 5549823"/>
              <a:gd name="connsiteY13" fmla="*/ 1861947 h 6858000"/>
              <a:gd name="connsiteX14" fmla="*/ 5329794 w 5549823"/>
              <a:gd name="connsiteY14" fmla="*/ 2014880 h 6858000"/>
              <a:gd name="connsiteX15" fmla="*/ 5321557 w 5549823"/>
              <a:gd name="connsiteY15" fmla="*/ 2167128 h 6858000"/>
              <a:gd name="connsiteX16" fmla="*/ 5314666 w 5549823"/>
              <a:gd name="connsiteY16" fmla="*/ 2318004 h 6858000"/>
              <a:gd name="connsiteX17" fmla="*/ 5309791 w 5549823"/>
              <a:gd name="connsiteY17" fmla="*/ 2467508 h 6858000"/>
              <a:gd name="connsiteX18" fmla="*/ 5305589 w 5549823"/>
              <a:gd name="connsiteY18" fmla="*/ 2617013 h 6858000"/>
              <a:gd name="connsiteX19" fmla="*/ 5301555 w 5549823"/>
              <a:gd name="connsiteY19" fmla="*/ 2765145 h 6858000"/>
              <a:gd name="connsiteX20" fmla="*/ 5299706 w 5549823"/>
              <a:gd name="connsiteY20" fmla="*/ 2911221 h 6858000"/>
              <a:gd name="connsiteX21" fmla="*/ 5297689 w 5549823"/>
              <a:gd name="connsiteY21" fmla="*/ 3057296 h 6858000"/>
              <a:gd name="connsiteX22" fmla="*/ 5296680 w 5549823"/>
              <a:gd name="connsiteY22" fmla="*/ 3201314 h 6858000"/>
              <a:gd name="connsiteX23" fmla="*/ 5297689 w 5549823"/>
              <a:gd name="connsiteY23" fmla="*/ 3343960 h 6858000"/>
              <a:gd name="connsiteX24" fmla="*/ 5297689 w 5549823"/>
              <a:gd name="connsiteY24" fmla="*/ 3485235 h 6858000"/>
              <a:gd name="connsiteX25" fmla="*/ 5299706 w 5549823"/>
              <a:gd name="connsiteY25" fmla="*/ 3625138 h 6858000"/>
              <a:gd name="connsiteX26" fmla="*/ 5302731 w 5549823"/>
              <a:gd name="connsiteY26" fmla="*/ 3762298 h 6858000"/>
              <a:gd name="connsiteX27" fmla="*/ 5305589 w 5549823"/>
              <a:gd name="connsiteY27" fmla="*/ 3898087 h 6858000"/>
              <a:gd name="connsiteX28" fmla="*/ 5308783 w 5549823"/>
              <a:gd name="connsiteY28" fmla="*/ 4031132 h 6858000"/>
              <a:gd name="connsiteX29" fmla="*/ 5313657 w 5549823"/>
              <a:gd name="connsiteY29" fmla="*/ 4163491 h 6858000"/>
              <a:gd name="connsiteX30" fmla="*/ 5318868 w 5549823"/>
              <a:gd name="connsiteY30" fmla="*/ 4293793 h 6858000"/>
              <a:gd name="connsiteX31" fmla="*/ 5323574 w 5549823"/>
              <a:gd name="connsiteY31" fmla="*/ 4421352 h 6858000"/>
              <a:gd name="connsiteX32" fmla="*/ 5336854 w 5549823"/>
              <a:gd name="connsiteY32" fmla="*/ 4670298 h 6858000"/>
              <a:gd name="connsiteX33" fmla="*/ 5350973 w 5549823"/>
              <a:gd name="connsiteY33" fmla="*/ 4908956 h 6858000"/>
              <a:gd name="connsiteX34" fmla="*/ 5365765 w 5549823"/>
              <a:gd name="connsiteY34" fmla="*/ 5138013 h 6858000"/>
              <a:gd name="connsiteX35" fmla="*/ 5382070 w 5549823"/>
              <a:gd name="connsiteY35" fmla="*/ 5354726 h 6858000"/>
              <a:gd name="connsiteX36" fmla="*/ 5399047 w 5549823"/>
              <a:gd name="connsiteY36" fmla="*/ 5561838 h 6858000"/>
              <a:gd name="connsiteX37" fmla="*/ 5417368 w 5549823"/>
              <a:gd name="connsiteY37" fmla="*/ 5753862 h 6858000"/>
              <a:gd name="connsiteX38" fmla="*/ 5435354 w 5549823"/>
              <a:gd name="connsiteY38" fmla="*/ 5934227 h 6858000"/>
              <a:gd name="connsiteX39" fmla="*/ 5453339 w 5549823"/>
              <a:gd name="connsiteY39" fmla="*/ 6100191 h 6858000"/>
              <a:gd name="connsiteX40" fmla="*/ 5470316 w 5549823"/>
              <a:gd name="connsiteY40" fmla="*/ 6252438 h 6858000"/>
              <a:gd name="connsiteX41" fmla="*/ 5486453 w 5549823"/>
              <a:gd name="connsiteY41" fmla="*/ 6387541 h 6858000"/>
              <a:gd name="connsiteX42" fmla="*/ 5501749 w 5549823"/>
              <a:gd name="connsiteY42" fmla="*/ 6509613 h 6858000"/>
              <a:gd name="connsiteX43" fmla="*/ 5514524 w 5549823"/>
              <a:gd name="connsiteY43" fmla="*/ 6612483 h 6858000"/>
              <a:gd name="connsiteX44" fmla="*/ 5526626 w 5549823"/>
              <a:gd name="connsiteY44" fmla="*/ 6698894 h 6858000"/>
              <a:gd name="connsiteX45" fmla="*/ 5543940 w 5549823"/>
              <a:gd name="connsiteY45" fmla="*/ 6817538 h 6858000"/>
              <a:gd name="connsiteX46" fmla="*/ 5549823 w 5549823"/>
              <a:gd name="connsiteY46" fmla="*/ 6858000 h 6858000"/>
              <a:gd name="connsiteX47" fmla="*/ 4644470 w 5549823"/>
              <a:gd name="connsiteY47" fmla="*/ 6858000 h 6858000"/>
              <a:gd name="connsiteX48" fmla="*/ 4644470 w 5549823"/>
              <a:gd name="connsiteY48" fmla="*/ 6858000 h 6858000"/>
              <a:gd name="connsiteX49" fmla="*/ 0 w 5549823"/>
              <a:gd name="connsiteY49" fmla="*/ 6858000 h 6858000"/>
              <a:gd name="connsiteX50" fmla="*/ 0 w 5549823"/>
              <a:gd name="connsiteY50" fmla="*/ 0 h 6858000"/>
              <a:gd name="connsiteX51" fmla="*/ 4205108 w 5549823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9823" h="6858000">
                <a:moveTo>
                  <a:pt x="4205108" y="0"/>
                </a:moveTo>
                <a:lnTo>
                  <a:pt x="5548646" y="0"/>
                </a:lnTo>
                <a:lnTo>
                  <a:pt x="5523601" y="155676"/>
                </a:lnTo>
                <a:lnTo>
                  <a:pt x="5499732" y="310667"/>
                </a:lnTo>
                <a:lnTo>
                  <a:pt x="5476368" y="466344"/>
                </a:lnTo>
                <a:lnTo>
                  <a:pt x="5456365" y="622706"/>
                </a:lnTo>
                <a:lnTo>
                  <a:pt x="5436194" y="778383"/>
                </a:lnTo>
                <a:lnTo>
                  <a:pt x="5417368" y="934745"/>
                </a:lnTo>
                <a:lnTo>
                  <a:pt x="5401232" y="1089050"/>
                </a:lnTo>
                <a:lnTo>
                  <a:pt x="5385936" y="1245413"/>
                </a:lnTo>
                <a:lnTo>
                  <a:pt x="5371984" y="1401089"/>
                </a:lnTo>
                <a:lnTo>
                  <a:pt x="5359882" y="1554023"/>
                </a:lnTo>
                <a:lnTo>
                  <a:pt x="5347779" y="1709013"/>
                </a:lnTo>
                <a:lnTo>
                  <a:pt x="5337694" y="1861947"/>
                </a:lnTo>
                <a:lnTo>
                  <a:pt x="5329794" y="2014880"/>
                </a:lnTo>
                <a:lnTo>
                  <a:pt x="5321557" y="2167128"/>
                </a:lnTo>
                <a:lnTo>
                  <a:pt x="5314666" y="2318004"/>
                </a:lnTo>
                <a:lnTo>
                  <a:pt x="5309791" y="2467508"/>
                </a:lnTo>
                <a:lnTo>
                  <a:pt x="5305589" y="2617013"/>
                </a:lnTo>
                <a:lnTo>
                  <a:pt x="5301555" y="2765145"/>
                </a:lnTo>
                <a:lnTo>
                  <a:pt x="5299706" y="2911221"/>
                </a:lnTo>
                <a:lnTo>
                  <a:pt x="5297689" y="3057296"/>
                </a:lnTo>
                <a:lnTo>
                  <a:pt x="5296680" y="3201314"/>
                </a:lnTo>
                <a:lnTo>
                  <a:pt x="5297689" y="3343960"/>
                </a:lnTo>
                <a:lnTo>
                  <a:pt x="5297689" y="3485235"/>
                </a:lnTo>
                <a:lnTo>
                  <a:pt x="5299706" y="3625138"/>
                </a:lnTo>
                <a:lnTo>
                  <a:pt x="5302731" y="3762298"/>
                </a:lnTo>
                <a:lnTo>
                  <a:pt x="5305589" y="3898087"/>
                </a:lnTo>
                <a:lnTo>
                  <a:pt x="5308783" y="4031132"/>
                </a:lnTo>
                <a:lnTo>
                  <a:pt x="5313657" y="4163491"/>
                </a:lnTo>
                <a:lnTo>
                  <a:pt x="5318868" y="4293793"/>
                </a:lnTo>
                <a:lnTo>
                  <a:pt x="5323574" y="4421352"/>
                </a:lnTo>
                <a:lnTo>
                  <a:pt x="5336854" y="4670298"/>
                </a:lnTo>
                <a:lnTo>
                  <a:pt x="5350973" y="4908956"/>
                </a:lnTo>
                <a:lnTo>
                  <a:pt x="5365765" y="5138013"/>
                </a:lnTo>
                <a:lnTo>
                  <a:pt x="5382070" y="5354726"/>
                </a:lnTo>
                <a:lnTo>
                  <a:pt x="5399047" y="5561838"/>
                </a:lnTo>
                <a:lnTo>
                  <a:pt x="5417368" y="5753862"/>
                </a:lnTo>
                <a:lnTo>
                  <a:pt x="5435354" y="5934227"/>
                </a:lnTo>
                <a:lnTo>
                  <a:pt x="5453339" y="6100191"/>
                </a:lnTo>
                <a:lnTo>
                  <a:pt x="5470316" y="6252438"/>
                </a:lnTo>
                <a:lnTo>
                  <a:pt x="5486453" y="6387541"/>
                </a:lnTo>
                <a:lnTo>
                  <a:pt x="5501749" y="6509613"/>
                </a:lnTo>
                <a:lnTo>
                  <a:pt x="5514524" y="6612483"/>
                </a:lnTo>
                <a:lnTo>
                  <a:pt x="5526626" y="6698894"/>
                </a:lnTo>
                <a:lnTo>
                  <a:pt x="5543940" y="6817538"/>
                </a:lnTo>
                <a:lnTo>
                  <a:pt x="5549823" y="6858000"/>
                </a:lnTo>
                <a:lnTo>
                  <a:pt x="4644470" y="6858000"/>
                </a:lnTo>
                <a:lnTo>
                  <a:pt x="4644470" y="6858000"/>
                </a:lnTo>
                <a:lnTo>
                  <a:pt x="0" y="6858000"/>
                </a:lnTo>
                <a:lnTo>
                  <a:pt x="0" y="0"/>
                </a:lnTo>
                <a:lnTo>
                  <a:pt x="420510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114C93-446E-4342-B0E4-565235060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5B7720-BF70-447D-947B-FD8E0BFDB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43854" y="1433353"/>
            <a:ext cx="3990829" cy="39908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38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6624-7BED-486E-B103-45A2A603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Innovation in Delivering Services</a:t>
            </a:r>
          </a:p>
        </p:txBody>
      </p:sp>
      <p:pic>
        <p:nvPicPr>
          <p:cNvPr id="6" name="Picture 5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E3F57175-07E9-4A84-8610-07471EBEB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r="5028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C20-90E2-430D-8A30-8B4738D8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n-US"/>
              <a:t>Online appointment schedular</a:t>
            </a:r>
          </a:p>
          <a:p>
            <a:r>
              <a:rPr lang="en-US"/>
              <a:t>Apply online for certain benefits</a:t>
            </a:r>
          </a:p>
          <a:p>
            <a:r>
              <a:rPr lang="en-US"/>
              <a:t>Digital business cards</a:t>
            </a:r>
          </a:p>
        </p:txBody>
      </p:sp>
    </p:spTree>
    <p:extLst>
      <p:ext uri="{BB962C8B-B14F-4D97-AF65-F5344CB8AC3E}">
        <p14:creationId xmlns:p14="http://schemas.microsoft.com/office/powerpoint/2010/main" val="102972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4808A-6A58-4EAB-8B47-FDD9FACA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Reducing Stigma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AD170E8D-1887-B27E-63FF-2FAD82E78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1616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07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7422B-44AA-4FAC-B59A-305484E6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Reducing Stigma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85D67C-D988-4595-90B0-A90BA022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1" y="965595"/>
            <a:ext cx="4773591" cy="477359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3E96-F971-4FBF-A01D-01FD89D4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Lobby is veteran specific</a:t>
            </a:r>
          </a:p>
          <a:p>
            <a:r>
              <a:rPr lang="en-US" dirty="0">
                <a:solidFill>
                  <a:srgbClr val="FFFFFF"/>
                </a:solidFill>
              </a:rPr>
              <a:t>Resource closet</a:t>
            </a:r>
          </a:p>
          <a:p>
            <a:r>
              <a:rPr lang="en-US" dirty="0">
                <a:solidFill>
                  <a:srgbClr val="FFFFFF"/>
                </a:solidFill>
              </a:rPr>
              <a:t>Collaboration with all agencies in building</a:t>
            </a:r>
          </a:p>
          <a:p>
            <a:r>
              <a:rPr lang="en-US" dirty="0">
                <a:solidFill>
                  <a:srgbClr val="FFFFFF"/>
                </a:solidFill>
              </a:rPr>
              <a:t>We offer drinks, food, and TV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5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9632-173B-41EE-99A8-CE91692A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Rethinking Mental Health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87A0A0E-1CB7-4C46-ABBA-35E586D1D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3877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8303-ED90-4E03-A4FD-28956AFC0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18735"/>
            <a:ext cx="3307744" cy="3809999"/>
          </a:xfrm>
        </p:spPr>
        <p:txBody>
          <a:bodyPr>
            <a:normAutofit/>
          </a:bodyPr>
          <a:lstStyle/>
          <a:p>
            <a:r>
              <a:rPr lang="en-US" dirty="0"/>
              <a:t>Collaboration to develop alternative outlets</a:t>
            </a:r>
          </a:p>
          <a:p>
            <a:r>
              <a:rPr lang="en-US" dirty="0"/>
              <a:t>Contract for mental health services</a:t>
            </a:r>
          </a:p>
          <a:p>
            <a:r>
              <a:rPr lang="en-US" dirty="0"/>
              <a:t>Suicide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113828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A3D5E-F4CE-4F21-AD68-C74D4B84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Collaboration to Reduce Veterans Homelessness</a:t>
            </a: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4BE45E-A0E0-4E50-8507-83DAA2CD1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B4BFFBF-FE78-4CB4-BBE0-AB608A00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</a:rPr>
              <a:t>2020 entered the “Last Mile”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</a:rPr>
              <a:t>Data drives our decisions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</a:rPr>
              <a:t>50+ veterans have successfully been housed</a:t>
            </a:r>
          </a:p>
        </p:txBody>
      </p:sp>
    </p:spTree>
    <p:extLst>
      <p:ext uri="{BB962C8B-B14F-4D97-AF65-F5344CB8AC3E}">
        <p14:creationId xmlns:p14="http://schemas.microsoft.com/office/powerpoint/2010/main" val="308430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DF62-C4C6-4491-91D3-B52CCDFF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Integration within 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EFC9-EF05-400F-9D79-CBD33CD3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dirty="0"/>
              <a:t>Developed Intern Program</a:t>
            </a:r>
          </a:p>
          <a:p>
            <a:r>
              <a:rPr lang="en-US" dirty="0"/>
              <a:t>Partner in the </a:t>
            </a:r>
            <a:r>
              <a:rPr lang="en-US" dirty="0" err="1"/>
              <a:t>ArmyPays</a:t>
            </a:r>
            <a:r>
              <a:rPr lang="en-US" dirty="0"/>
              <a:t> program</a:t>
            </a:r>
          </a:p>
          <a:p>
            <a:r>
              <a:rPr lang="en-US" dirty="0"/>
              <a:t>Actively participating in the DoDs </a:t>
            </a:r>
            <a:r>
              <a:rPr lang="en-US" dirty="0" err="1"/>
              <a:t>SkillBridge</a:t>
            </a:r>
            <a:r>
              <a:rPr lang="en-US" dirty="0"/>
              <a:t> Program</a:t>
            </a:r>
          </a:p>
          <a:p>
            <a:r>
              <a:rPr lang="en-US" dirty="0"/>
              <a:t>Received the </a:t>
            </a:r>
            <a:r>
              <a:rPr lang="en-US" dirty="0" err="1"/>
              <a:t>DoL</a:t>
            </a:r>
            <a:r>
              <a:rPr lang="en-US" dirty="0"/>
              <a:t> “Platinum Award” through participation in its Hire Vets Program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95C92B0-B248-400E-A064-C6CCF6565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2160895"/>
            <a:ext cx="4008888" cy="3978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89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02A04-67B3-4251-BAF5-42C0F1AA6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8" b="19582"/>
          <a:stretch/>
        </p:blipFill>
        <p:spPr>
          <a:xfrm>
            <a:off x="643467" y="763161"/>
            <a:ext cx="9478540" cy="533167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07CB9-402D-4AEA-B12C-4C6E7E1C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Additional Steps to Serve Our Veterans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E6D952-EDFE-8873-7D89-D84907819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0873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83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C8D252-8044-458D-A776-6A5833FE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84AA69-7728-499C-8FA7-A3FCA738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79760FB8-CC91-426C-9EF3-A58786866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E274F2C-FBD9-4A60-B6A0-FB7532F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43DFE3-F007-48D9-A223-F7351802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9E7EBD1-9868-4F2F-B4FF-A89B93CF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52CF15B-B62D-425C-826D-EDECC5BA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299DF8-AE9C-4FAD-9FFA-8EF6DD8EC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88BDCF-FA66-4854-A037-4AC6C70E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A6E5138-4857-4A51-A4B2-0BBE8901B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21" y="1410505"/>
            <a:ext cx="4030844" cy="403084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54F5317-715A-4856-908F-8B232EB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555BAE5-E5D4-443B-98D6-AFC8F02F4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5" y="2498152"/>
            <a:ext cx="4030844" cy="18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15EC6B6-A42E-404D-B895-EBE9FDFCC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3877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67A75-EF8A-4925-AD4C-9A5F037A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817" y="1500333"/>
            <a:ext cx="3307744" cy="892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974D0-1405-4F41-819B-61AA2AADF414}"/>
              </a:ext>
            </a:extLst>
          </p:cNvPr>
          <p:cNvSpPr txBox="1"/>
          <p:nvPr/>
        </p:nvSpPr>
        <p:spPr>
          <a:xfrm>
            <a:off x="6400379" y="2937037"/>
            <a:ext cx="574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“Homeless and at-risk veterans need more than just shelter. We must give them the tools to empower themselves and reclaim the self-worth and dignity which comes from occupying a place in the American dream. It is a dream they fought so hard to defend for the rest of us.”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- Maria Cuomo Cole</a:t>
            </a:r>
          </a:p>
        </p:txBody>
      </p:sp>
    </p:spTree>
    <p:extLst>
      <p:ext uri="{BB962C8B-B14F-4D97-AF65-F5344CB8AC3E}">
        <p14:creationId xmlns:p14="http://schemas.microsoft.com/office/powerpoint/2010/main" val="12578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33C0-42C7-4834-90EB-01A4C46F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D5657-AA85-40E4-AAFC-31597465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Former Marine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Began career at Nevada County in 2018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E1A09-89F0-4188-8325-39DC980D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802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22B851-6B16-415F-9600-DB0E665C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2B0B0-E6D1-4F97-A03B-5B9DC568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7067A410-38E7-4862-BC25-A4092700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E6026B-93B2-4551-A719-0CC7E002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9" y="1272230"/>
            <a:ext cx="4163991" cy="416399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E21D77-54D4-42F2-9F79-B4B22CCA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D09C-0554-48CC-B17A-E302D205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FFFF"/>
                </a:solidFill>
              </a:rPr>
              <a:t>Why are you here today?</a:t>
            </a:r>
          </a:p>
        </p:txBody>
      </p:sp>
    </p:spTree>
    <p:extLst>
      <p:ext uri="{BB962C8B-B14F-4D97-AF65-F5344CB8AC3E}">
        <p14:creationId xmlns:p14="http://schemas.microsoft.com/office/powerpoint/2010/main" val="333520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232E1-0177-44C8-B8CB-1BFA8D8C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B1F0455-3F09-464F-A868-E0AD973C0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205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6F1992-1653-C876-9116-EBF735527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59764"/>
              </p:ext>
            </p:extLst>
          </p:nvPr>
        </p:nvGraphicFramePr>
        <p:xfrm>
          <a:off x="5410950" y="2052918"/>
          <a:ext cx="463890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69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8233B-C60D-4E2C-8A61-990BD691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What is a CVSO?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57F5B78-41E8-414C-865C-CDC23B814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205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D48A-2F17-41BA-82E9-3AEF28E6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/>
              <a:t>First POC for veterans when accessing benefits</a:t>
            </a:r>
          </a:p>
          <a:p>
            <a:r>
              <a:rPr lang="en-US"/>
              <a:t>Recognized as experts with assisting veterans obtain benefits</a:t>
            </a:r>
          </a:p>
          <a:p>
            <a:r>
              <a:rPr lang="en-US"/>
              <a:t>We are much more </a:t>
            </a:r>
          </a:p>
        </p:txBody>
      </p:sp>
    </p:spTree>
    <p:extLst>
      <p:ext uri="{BB962C8B-B14F-4D97-AF65-F5344CB8AC3E}">
        <p14:creationId xmlns:p14="http://schemas.microsoft.com/office/powerpoint/2010/main" val="173315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B39B0-0E8F-437B-A43E-A21C3B71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600">
                <a:solidFill>
                  <a:srgbClr val="EBEBEB"/>
                </a:solidFill>
              </a:rPr>
            </a:br>
            <a:r>
              <a:rPr lang="en-US" sz="3600">
                <a:solidFill>
                  <a:srgbClr val="EBEBEB"/>
                </a:solidFill>
              </a:rPr>
              <a:t>Our Leadership Philosophy</a:t>
            </a: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60725B95-0A32-D9D3-7B7E-C56A731F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F629-F8E6-4E8D-8422-41B657E0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lvl="1"/>
            <a:r>
              <a:rPr lang="en-US">
                <a:solidFill>
                  <a:srgbClr val="EBEBEB"/>
                </a:solidFill>
              </a:rPr>
              <a:t>Create a culture of learning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Foster leadership at all levels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Encourage growth, learning, &amp; pursuit of excellence</a:t>
            </a:r>
          </a:p>
        </p:txBody>
      </p:sp>
    </p:spTree>
    <p:extLst>
      <p:ext uri="{BB962C8B-B14F-4D97-AF65-F5344CB8AC3E}">
        <p14:creationId xmlns:p14="http://schemas.microsoft.com/office/powerpoint/2010/main" val="89230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6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E117F-E4DA-4549-8FCC-C72F904D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300">
                <a:solidFill>
                  <a:srgbClr val="EBEBEB"/>
                </a:solidFill>
              </a:rPr>
            </a:br>
            <a:r>
              <a:rPr lang="en-US" sz="3300">
                <a:solidFill>
                  <a:srgbClr val="EBEBEB"/>
                </a:solidFill>
              </a:rPr>
              <a:t>Integration within DSS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: Shape 42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A3C77D34-705C-1B35-9D84-C995D9C9B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724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79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A3A10-9929-4753-AAEE-237A47AB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Collaboration with Eligibility</a:t>
            </a: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A33315-BEC3-4D2B-8445-D9A189AF7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r="12124"/>
          <a:stretch/>
        </p:blipFill>
        <p:spPr>
          <a:xfrm>
            <a:off x="6806052" y="647698"/>
            <a:ext cx="4025768" cy="5562601"/>
          </a:xfrm>
          <a:prstGeom prst="rect">
            <a:avLst/>
          </a:prstGeom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3F43-5854-4213-B577-11647E46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Focused on CA’s Medi-Cal Cost Avoidance Program</a:t>
            </a:r>
          </a:p>
          <a:p>
            <a:r>
              <a:rPr lang="en-US">
                <a:solidFill>
                  <a:srgbClr val="EBEBEB"/>
                </a:solidFill>
              </a:rPr>
              <a:t>Increased revenue by $40,000 annually</a:t>
            </a:r>
          </a:p>
          <a:p>
            <a:r>
              <a:rPr lang="en-US">
                <a:solidFill>
                  <a:srgbClr val="EBEBEB"/>
                </a:solidFill>
              </a:rPr>
              <a:t>Decreased eligibility staff workload</a:t>
            </a:r>
          </a:p>
          <a:p>
            <a:r>
              <a:rPr lang="en-US">
                <a:solidFill>
                  <a:srgbClr val="EBEBEB"/>
                </a:solidFill>
              </a:rPr>
              <a:t>Improved services between departments</a:t>
            </a:r>
          </a:p>
        </p:txBody>
      </p:sp>
    </p:spTree>
    <p:extLst>
      <p:ext uri="{BB962C8B-B14F-4D97-AF65-F5344CB8AC3E}">
        <p14:creationId xmlns:p14="http://schemas.microsoft.com/office/powerpoint/2010/main" val="392466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7B3A2-849B-480D-B8F3-FCDFA2CA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Innovation of Services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31AE593-0CBF-4AF8-AA3E-0FAE0FE7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205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BFCC-D5CD-4BD1-B1EA-11E163D7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 dirty="0"/>
              <a:t>We recruit directly from DSS</a:t>
            </a:r>
          </a:p>
          <a:p>
            <a:r>
              <a:rPr lang="en-US" dirty="0"/>
              <a:t>Visit clients where they are</a:t>
            </a:r>
          </a:p>
          <a:p>
            <a:r>
              <a:rPr lang="en-US" dirty="0"/>
              <a:t>We submit applications for Medi-Cal/CalFresh</a:t>
            </a:r>
          </a:p>
          <a:p>
            <a:r>
              <a:rPr lang="en-US" dirty="0"/>
              <a:t>Heart-centered approach to providing services</a:t>
            </a:r>
          </a:p>
        </p:txBody>
      </p:sp>
    </p:spTree>
    <p:extLst>
      <p:ext uri="{BB962C8B-B14F-4D97-AF65-F5344CB8AC3E}">
        <p14:creationId xmlns:p14="http://schemas.microsoft.com/office/powerpoint/2010/main" val="1845052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416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  Integration &amp; Innovation in Delivery of Services to Veterans</vt:lpstr>
      <vt:lpstr> About Me</vt:lpstr>
      <vt:lpstr>PowerPoint Presentation</vt:lpstr>
      <vt:lpstr>Learning Objectives</vt:lpstr>
      <vt:lpstr>What is a CVSO?</vt:lpstr>
      <vt:lpstr> Our Leadership Philosophy</vt:lpstr>
      <vt:lpstr> Integration within DSS</vt:lpstr>
      <vt:lpstr>Collaboration with Eligibility</vt:lpstr>
      <vt:lpstr>Innovation of Services</vt:lpstr>
      <vt:lpstr>Innovation in Delivering Services</vt:lpstr>
      <vt:lpstr>Reducing Stigma</vt:lpstr>
      <vt:lpstr>Reducing Stigma</vt:lpstr>
      <vt:lpstr>Rethinking Mental Health</vt:lpstr>
      <vt:lpstr>Collaboration to Reduce Veterans Homelessness</vt:lpstr>
      <vt:lpstr>Integration within HR</vt:lpstr>
      <vt:lpstr>PowerPoint Presentation</vt:lpstr>
      <vt:lpstr>Additional Steps to Serve Our Veterans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&amp; Innovation in Delivery of Services to Veterans</dc:title>
  <dc:creator>David West</dc:creator>
  <cp:lastModifiedBy>Missy Talbot</cp:lastModifiedBy>
  <cp:revision>4</cp:revision>
  <dcterms:created xsi:type="dcterms:W3CDTF">2023-09-08T17:21:58Z</dcterms:created>
  <dcterms:modified xsi:type="dcterms:W3CDTF">2023-11-07T18:46:32Z</dcterms:modified>
</cp:coreProperties>
</file>