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notesMasterIdLst>
    <p:notesMasterId r:id="rId48"/>
  </p:notesMasterIdLst>
  <p:handoutMasterIdLst>
    <p:handoutMasterId r:id="rId49"/>
  </p:handoutMasterIdLst>
  <p:sldIdLst>
    <p:sldId id="256" r:id="rId2"/>
    <p:sldId id="305" r:id="rId3"/>
    <p:sldId id="375" r:id="rId4"/>
    <p:sldId id="258" r:id="rId5"/>
    <p:sldId id="277" r:id="rId6"/>
    <p:sldId id="356" r:id="rId7"/>
    <p:sldId id="357" r:id="rId8"/>
    <p:sldId id="358" r:id="rId9"/>
    <p:sldId id="323" r:id="rId10"/>
    <p:sldId id="325" r:id="rId11"/>
    <p:sldId id="324" r:id="rId12"/>
    <p:sldId id="316" r:id="rId13"/>
    <p:sldId id="376" r:id="rId14"/>
    <p:sldId id="264" r:id="rId15"/>
    <p:sldId id="379" r:id="rId16"/>
    <p:sldId id="327" r:id="rId17"/>
    <p:sldId id="380" r:id="rId18"/>
    <p:sldId id="320" r:id="rId19"/>
    <p:sldId id="329" r:id="rId20"/>
    <p:sldId id="330" r:id="rId21"/>
    <p:sldId id="338" r:id="rId22"/>
    <p:sldId id="341" r:id="rId23"/>
    <p:sldId id="321" r:id="rId24"/>
    <p:sldId id="342" r:id="rId25"/>
    <p:sldId id="343" r:id="rId26"/>
    <p:sldId id="344" r:id="rId27"/>
    <p:sldId id="345" r:id="rId28"/>
    <p:sldId id="359" r:id="rId29"/>
    <p:sldId id="360" r:id="rId30"/>
    <p:sldId id="362" r:id="rId31"/>
    <p:sldId id="361" r:id="rId32"/>
    <p:sldId id="364" r:id="rId33"/>
    <p:sldId id="363" r:id="rId34"/>
    <p:sldId id="366" r:id="rId35"/>
    <p:sldId id="368" r:id="rId36"/>
    <p:sldId id="365" r:id="rId37"/>
    <p:sldId id="370" r:id="rId38"/>
    <p:sldId id="367" r:id="rId39"/>
    <p:sldId id="369" r:id="rId40"/>
    <p:sldId id="372" r:id="rId41"/>
    <p:sldId id="371" r:id="rId42"/>
    <p:sldId id="381" r:id="rId43"/>
    <p:sldId id="373" r:id="rId44"/>
    <p:sldId id="286" r:id="rId45"/>
    <p:sldId id="377" r:id="rId46"/>
    <p:sldId id="257" r:id="rId4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Gill Sans MT" pitchFamily="34" charset="0"/>
        <a:ea typeface="MS PGothic"/>
        <a:cs typeface="MS PGothic"/>
      </a:defRPr>
    </a:lvl1pPr>
    <a:lvl2pPr marL="457200" algn="l" rtl="0" fontAlgn="base">
      <a:spcBef>
        <a:spcPct val="0"/>
      </a:spcBef>
      <a:spcAft>
        <a:spcPct val="0"/>
      </a:spcAft>
      <a:defRPr kern="1200">
        <a:solidFill>
          <a:schemeClr val="tx1"/>
        </a:solidFill>
        <a:latin typeface="Gill Sans MT" pitchFamily="34" charset="0"/>
        <a:ea typeface="MS PGothic"/>
        <a:cs typeface="MS PGothic"/>
      </a:defRPr>
    </a:lvl2pPr>
    <a:lvl3pPr marL="914400" algn="l" rtl="0" fontAlgn="base">
      <a:spcBef>
        <a:spcPct val="0"/>
      </a:spcBef>
      <a:spcAft>
        <a:spcPct val="0"/>
      </a:spcAft>
      <a:defRPr kern="1200">
        <a:solidFill>
          <a:schemeClr val="tx1"/>
        </a:solidFill>
        <a:latin typeface="Gill Sans MT" pitchFamily="34" charset="0"/>
        <a:ea typeface="MS PGothic"/>
        <a:cs typeface="MS PGothic"/>
      </a:defRPr>
    </a:lvl3pPr>
    <a:lvl4pPr marL="1371600" algn="l" rtl="0" fontAlgn="base">
      <a:spcBef>
        <a:spcPct val="0"/>
      </a:spcBef>
      <a:spcAft>
        <a:spcPct val="0"/>
      </a:spcAft>
      <a:defRPr kern="1200">
        <a:solidFill>
          <a:schemeClr val="tx1"/>
        </a:solidFill>
        <a:latin typeface="Gill Sans MT" pitchFamily="34" charset="0"/>
        <a:ea typeface="MS PGothic"/>
        <a:cs typeface="MS PGothic"/>
      </a:defRPr>
    </a:lvl4pPr>
    <a:lvl5pPr marL="1828800" algn="l" rtl="0" fontAlgn="base">
      <a:spcBef>
        <a:spcPct val="0"/>
      </a:spcBef>
      <a:spcAft>
        <a:spcPct val="0"/>
      </a:spcAft>
      <a:defRPr kern="1200">
        <a:solidFill>
          <a:schemeClr val="tx1"/>
        </a:solidFill>
        <a:latin typeface="Gill Sans MT" pitchFamily="34" charset="0"/>
        <a:ea typeface="MS PGothic"/>
        <a:cs typeface="MS PGothic"/>
      </a:defRPr>
    </a:lvl5pPr>
    <a:lvl6pPr marL="2286000" algn="l" defTabSz="914400" rtl="0" eaLnBrk="1" latinLnBrk="0" hangingPunct="1">
      <a:defRPr kern="1200">
        <a:solidFill>
          <a:schemeClr val="tx1"/>
        </a:solidFill>
        <a:latin typeface="Gill Sans MT" pitchFamily="34" charset="0"/>
        <a:ea typeface="MS PGothic"/>
        <a:cs typeface="MS PGothic"/>
      </a:defRPr>
    </a:lvl6pPr>
    <a:lvl7pPr marL="2743200" algn="l" defTabSz="914400" rtl="0" eaLnBrk="1" latinLnBrk="0" hangingPunct="1">
      <a:defRPr kern="1200">
        <a:solidFill>
          <a:schemeClr val="tx1"/>
        </a:solidFill>
        <a:latin typeface="Gill Sans MT" pitchFamily="34" charset="0"/>
        <a:ea typeface="MS PGothic"/>
        <a:cs typeface="MS PGothic"/>
      </a:defRPr>
    </a:lvl7pPr>
    <a:lvl8pPr marL="3200400" algn="l" defTabSz="914400" rtl="0" eaLnBrk="1" latinLnBrk="0" hangingPunct="1">
      <a:defRPr kern="1200">
        <a:solidFill>
          <a:schemeClr val="tx1"/>
        </a:solidFill>
        <a:latin typeface="Gill Sans MT" pitchFamily="34" charset="0"/>
        <a:ea typeface="MS PGothic"/>
        <a:cs typeface="MS PGothic"/>
      </a:defRPr>
    </a:lvl8pPr>
    <a:lvl9pPr marL="3657600" algn="l" defTabSz="914400" rtl="0" eaLnBrk="1" latinLnBrk="0" hangingPunct="1">
      <a:defRPr kern="1200">
        <a:solidFill>
          <a:schemeClr val="tx1"/>
        </a:solidFill>
        <a:latin typeface="Gill Sans MT" pitchFamily="34" charset="0"/>
        <a:ea typeface="MS PGothic"/>
        <a:cs typeface="MS PGothic"/>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436B"/>
    <a:srgbClr val="F145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84" autoAdjust="0"/>
    <p:restoredTop sz="82881" autoAdjust="0"/>
  </p:normalViewPr>
  <p:slideViewPr>
    <p:cSldViewPr>
      <p:cViewPr varScale="1">
        <p:scale>
          <a:sx n="80" d="100"/>
          <a:sy n="80" d="100"/>
        </p:scale>
        <p:origin x="786" y="132"/>
      </p:cViewPr>
      <p:guideLst>
        <p:guide orient="horz" pos="2160"/>
        <p:guide pos="2880"/>
      </p:guideLst>
    </p:cSldViewPr>
  </p:slideViewPr>
  <p:notesTextViewPr>
    <p:cViewPr>
      <p:scale>
        <a:sx n="100" d="100"/>
        <a:sy n="100" d="100"/>
      </p:scale>
      <p:origin x="0" y="0"/>
    </p:cViewPr>
  </p:notesTextViewPr>
  <p:sorterViewPr>
    <p:cViewPr>
      <p:scale>
        <a:sx n="130" d="100"/>
        <a:sy n="130" d="100"/>
      </p:scale>
      <p:origin x="0" y="11724"/>
    </p:cViewPr>
  </p:sorterViewPr>
  <p:notesViewPr>
    <p:cSldViewPr>
      <p:cViewPr varScale="1">
        <p:scale>
          <a:sx n="79" d="100"/>
          <a:sy n="79" d="100"/>
        </p:scale>
        <p:origin x="1986"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cs typeface="+mn-cs"/>
              </a:defRPr>
            </a:lvl1pPr>
          </a:lstStyle>
          <a:p>
            <a:pPr>
              <a:defRPr/>
            </a:pPr>
            <a:fld id="{7C9B695A-4AFF-4DCC-B488-B096C6500B2F}" type="datetimeFigureOut">
              <a:rPr lang="en-US" altLang="en-US"/>
              <a:pPr>
                <a:defRPr/>
              </a:pPr>
              <a:t>6/11/2018</a:t>
            </a:fld>
            <a:endParaRPr lang="en-US" alt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cs typeface="+mn-cs"/>
              </a:defRPr>
            </a:lvl1pPr>
          </a:lstStyle>
          <a:p>
            <a:pPr>
              <a:defRPr/>
            </a:pPr>
            <a:fld id="{40EC3862-F848-454E-A9FB-4FB697B0FA1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cs typeface="+mn-cs"/>
              </a:defRPr>
            </a:lvl1pPr>
          </a:lstStyle>
          <a:p>
            <a:pPr>
              <a:defRPr/>
            </a:pPr>
            <a:fld id="{8506B339-DD86-4965-9941-BB05AC88E257}" type="datetimeFigureOut">
              <a:rPr lang="en-US" altLang="en-US"/>
              <a:pPr>
                <a:defRPr/>
              </a:pPr>
              <a:t>6/11/2018</a:t>
            </a:fld>
            <a:endParaRPr lang="en-US" alt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cs typeface="+mn-cs"/>
              </a:defRPr>
            </a:lvl1pPr>
          </a:lstStyle>
          <a:p>
            <a:pPr>
              <a:defRPr/>
            </a:pPr>
            <a:fld id="{7843AE73-9BFB-4AED-8AAA-88DE92D2870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ea typeface="MS PGothic"/>
            </a:endParaRPr>
          </a:p>
        </p:txBody>
      </p:sp>
      <p:sp>
        <p:nvSpPr>
          <p:cNvPr id="23555" name="Slide Number Placeholder 3"/>
          <p:cNvSpPr>
            <a:spLocks noGrp="1"/>
          </p:cNvSpPr>
          <p:nvPr>
            <p:ph type="sldNum" sz="quarter" idx="5"/>
          </p:nvPr>
        </p:nvSpPr>
        <p:spPr bwMode="auto">
          <a:noFill/>
          <a:ln>
            <a:miter lim="800000"/>
            <a:headEnd/>
            <a:tailEnd/>
          </a:ln>
        </p:spPr>
        <p:txBody>
          <a:bodyPr/>
          <a:lstStyle/>
          <a:p>
            <a:fld id="{B0160598-4011-45E2-8DA9-A55A521B87E0}" type="slidenum">
              <a:rPr lang="en-US" altLang="en-US" smtClean="0">
                <a:ea typeface="MS PGothic"/>
                <a:cs typeface="MS PGothic"/>
              </a:rPr>
              <a:pPr/>
              <a:t>1</a:t>
            </a:fld>
            <a:endParaRPr lang="en-US" altLang="en-US">
              <a:ea typeface="MS PGothic"/>
              <a:cs typeface="MS PGothic"/>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ea typeface="MS PGothic"/>
            </a:endParaRPr>
          </a:p>
        </p:txBody>
      </p:sp>
      <p:sp>
        <p:nvSpPr>
          <p:cNvPr id="44035" name="Slide Number Placeholder 3"/>
          <p:cNvSpPr>
            <a:spLocks noGrp="1"/>
          </p:cNvSpPr>
          <p:nvPr>
            <p:ph type="sldNum" sz="quarter" idx="5"/>
          </p:nvPr>
        </p:nvSpPr>
        <p:spPr bwMode="auto">
          <a:noFill/>
          <a:ln>
            <a:miter lim="800000"/>
            <a:headEnd/>
            <a:tailEnd/>
          </a:ln>
        </p:spPr>
        <p:txBody>
          <a:bodyPr/>
          <a:lstStyle/>
          <a:p>
            <a:fld id="{56B578CB-306E-4A6F-9A41-EA238F2C8EEE}" type="slidenum">
              <a:rPr lang="en-US" altLang="en-US" smtClean="0">
                <a:ea typeface="MS PGothic"/>
                <a:cs typeface="MS PGothic"/>
              </a:rPr>
              <a:pPr/>
              <a:t>15</a:t>
            </a:fld>
            <a:endParaRPr lang="en-US" altLang="en-US">
              <a:ea typeface="MS PGothic"/>
              <a:cs typeface="MS PGothic"/>
            </a:endParaRPr>
          </a:p>
        </p:txBody>
      </p:sp>
    </p:spTree>
    <p:extLst>
      <p:ext uri="{BB962C8B-B14F-4D97-AF65-F5344CB8AC3E}">
        <p14:creationId xmlns:p14="http://schemas.microsoft.com/office/powerpoint/2010/main" val="3320388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a typeface="MS PGothic"/>
              </a:rPr>
              <a:t>Recognizes that local law enforcement participation in immigration enforcement undermines community trust.  Limits within scope of federal law.  Prohibits police departments from entering into agreements under 287(g) of INA, deputy ICE agents, prohibits ICE holds, found unconstitutional by multiple courts, limits notifications of release dates to serious crimes</a:t>
            </a:r>
          </a:p>
          <a:p>
            <a:endParaRPr lang="en-US" dirty="0"/>
          </a:p>
        </p:txBody>
      </p:sp>
      <p:sp>
        <p:nvSpPr>
          <p:cNvPr id="4" name="Slide Number Placeholder 3"/>
          <p:cNvSpPr>
            <a:spLocks noGrp="1"/>
          </p:cNvSpPr>
          <p:nvPr>
            <p:ph type="sldNum" sz="quarter" idx="10"/>
          </p:nvPr>
        </p:nvSpPr>
        <p:spPr/>
        <p:txBody>
          <a:bodyPr/>
          <a:lstStyle/>
          <a:p>
            <a:pPr>
              <a:defRPr/>
            </a:pPr>
            <a:fld id="{7843AE73-9BFB-4AED-8AAA-88DE92D28703}" type="slidenum">
              <a:rPr lang="en-US" altLang="en-US" smtClean="0"/>
              <a:pPr>
                <a:defRPr/>
              </a:pPr>
              <a:t>17</a:t>
            </a:fld>
            <a:endParaRPr lang="en-US" altLang="en-US"/>
          </a:p>
        </p:txBody>
      </p:sp>
    </p:spTree>
    <p:extLst>
      <p:ext uri="{BB962C8B-B14F-4D97-AF65-F5344CB8AC3E}">
        <p14:creationId xmlns:p14="http://schemas.microsoft.com/office/powerpoint/2010/main" val="2530280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ea typeface="MS PGothic"/>
              </a:rPr>
              <a:t>Everyone has constitutional rights, regardless of their immigration status</a:t>
            </a:r>
          </a:p>
        </p:txBody>
      </p:sp>
      <p:sp>
        <p:nvSpPr>
          <p:cNvPr id="51203"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a:fld id="{A075BEA6-8524-4C30-8BE3-D8E6F8FB9D14}" type="slidenum">
              <a:rPr lang="en-US" altLang="en-US" sz="1200">
                <a:latin typeface="Calibri" pitchFamily="34" charset="0"/>
              </a:rPr>
              <a:pPr algn="r"/>
              <a:t>18</a:t>
            </a:fld>
            <a:endParaRPr lang="en-US" altLang="en-US" sz="120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ea typeface="MS PGothic"/>
            </a:endParaRPr>
          </a:p>
        </p:txBody>
      </p:sp>
      <p:sp>
        <p:nvSpPr>
          <p:cNvPr id="66563"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a:fld id="{425ED217-B45F-4EE7-9D5B-6DD2AA260BEE}" type="slidenum">
              <a:rPr lang="en-US" altLang="en-US" sz="1200">
                <a:latin typeface="Calibri" pitchFamily="34" charset="0"/>
              </a:rPr>
              <a:pPr algn="r"/>
              <a:t>23</a:t>
            </a:fld>
            <a:endParaRPr lang="en-US" altLang="en-US" sz="120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ea typeface="MS PGothic"/>
            </a:endParaRPr>
          </a:p>
        </p:txBody>
      </p:sp>
      <p:sp>
        <p:nvSpPr>
          <p:cNvPr id="72707"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a:fld id="{22C7C714-0AE0-4547-8E7F-D45118A7251F}" type="slidenum">
              <a:rPr lang="en-US" altLang="en-US" sz="1200">
                <a:latin typeface="Calibri" pitchFamily="34" charset="0"/>
              </a:rPr>
              <a:pPr algn="r"/>
              <a:t>28</a:t>
            </a:fld>
            <a:endParaRPr lang="en-US" altLang="en-US" sz="120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Response to public charge and in the future</a:t>
            </a:r>
          </a:p>
        </p:txBody>
      </p:sp>
      <p:sp>
        <p:nvSpPr>
          <p:cNvPr id="4" name="Slide Number Placeholder 3"/>
          <p:cNvSpPr>
            <a:spLocks noGrp="1"/>
          </p:cNvSpPr>
          <p:nvPr>
            <p:ph type="sldNum" sz="quarter" idx="10"/>
          </p:nvPr>
        </p:nvSpPr>
        <p:spPr/>
        <p:txBody>
          <a:bodyPr/>
          <a:lstStyle/>
          <a:p>
            <a:pPr>
              <a:defRPr/>
            </a:pPr>
            <a:fld id="{7843AE73-9BFB-4AED-8AAA-88DE92D28703}" type="slidenum">
              <a:rPr lang="en-US" altLang="en-US" smtClean="0"/>
              <a:pPr>
                <a:defRPr/>
              </a:pPr>
              <a:t>41</a:t>
            </a:fld>
            <a:endParaRPr lang="en-US" altLang="en-US"/>
          </a:p>
        </p:txBody>
      </p:sp>
    </p:spTree>
    <p:extLst>
      <p:ext uri="{BB962C8B-B14F-4D97-AF65-F5344CB8AC3E}">
        <p14:creationId xmlns:p14="http://schemas.microsoft.com/office/powerpoint/2010/main" val="136326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ea typeface="MS PGothic"/>
            </a:endParaRPr>
          </a:p>
        </p:txBody>
      </p:sp>
      <p:sp>
        <p:nvSpPr>
          <p:cNvPr id="90115" name="Slide Number Placeholder 3"/>
          <p:cNvSpPr>
            <a:spLocks noGrp="1"/>
          </p:cNvSpPr>
          <p:nvPr>
            <p:ph type="sldNum" sz="quarter" idx="5"/>
          </p:nvPr>
        </p:nvSpPr>
        <p:spPr bwMode="auto">
          <a:noFill/>
          <a:ln>
            <a:miter lim="800000"/>
            <a:headEnd/>
            <a:tailEnd/>
          </a:ln>
        </p:spPr>
        <p:txBody>
          <a:bodyPr/>
          <a:lstStyle/>
          <a:p>
            <a:fld id="{51707A9C-4072-43A9-A709-6A69BA2AA366}" type="slidenum">
              <a:rPr lang="en-US" altLang="en-US" smtClean="0">
                <a:ea typeface="MS PGothic"/>
                <a:cs typeface="MS PGothic"/>
              </a:rPr>
              <a:pPr/>
              <a:t>44</a:t>
            </a:fld>
            <a:endParaRPr lang="en-US" altLang="en-US">
              <a:ea typeface="MS PGothic"/>
              <a:cs typeface="MS PGothic"/>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ea typeface="MS PGothic"/>
            </a:endParaRPr>
          </a:p>
        </p:txBody>
      </p:sp>
      <p:sp>
        <p:nvSpPr>
          <p:cNvPr id="92163"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a:fld id="{0FC85033-6900-45EE-BEF3-4ED39D3C3454}" type="slidenum">
              <a:rPr lang="en-US" altLang="en-US" sz="1200">
                <a:latin typeface="Calibri" pitchFamily="34" charset="0"/>
              </a:rPr>
              <a:pPr algn="r"/>
              <a:t>45</a:t>
            </a:fld>
            <a:endParaRPr lang="en-US" altLang="en-US" sz="120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ea typeface="MS PGothic"/>
            </a:endParaRPr>
          </a:p>
        </p:txBody>
      </p:sp>
      <p:sp>
        <p:nvSpPr>
          <p:cNvPr id="94211" name="Slide Number Placeholder 3"/>
          <p:cNvSpPr>
            <a:spLocks noGrp="1"/>
          </p:cNvSpPr>
          <p:nvPr>
            <p:ph type="sldNum" sz="quarter" idx="5"/>
          </p:nvPr>
        </p:nvSpPr>
        <p:spPr bwMode="auto">
          <a:noFill/>
          <a:ln>
            <a:miter lim="800000"/>
            <a:headEnd/>
            <a:tailEnd/>
          </a:ln>
        </p:spPr>
        <p:txBody>
          <a:bodyPr/>
          <a:lstStyle/>
          <a:p>
            <a:fld id="{6EC8777C-1A44-4946-A2A7-325819499904}" type="slidenum">
              <a:rPr lang="en-US" altLang="en-US" smtClean="0">
                <a:ea typeface="MS PGothic"/>
                <a:cs typeface="MS PGothic"/>
              </a:rPr>
              <a:pPr/>
              <a:t>46</a:t>
            </a:fld>
            <a:endParaRPr lang="en-US" altLang="en-US">
              <a:ea typeface="MS PGothic"/>
              <a:cs typeface="MS PGothic"/>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ea typeface="MS PGothic"/>
            </a:endParaRPr>
          </a:p>
        </p:txBody>
      </p:sp>
      <p:sp>
        <p:nvSpPr>
          <p:cNvPr id="25603" name="Slide Number Placeholder 3"/>
          <p:cNvSpPr>
            <a:spLocks noGrp="1"/>
          </p:cNvSpPr>
          <p:nvPr>
            <p:ph type="sldNum" sz="quarter" idx="5"/>
          </p:nvPr>
        </p:nvSpPr>
        <p:spPr bwMode="auto">
          <a:noFill/>
          <a:ln>
            <a:miter lim="800000"/>
            <a:headEnd/>
            <a:tailEnd/>
          </a:ln>
        </p:spPr>
        <p:txBody>
          <a:bodyPr/>
          <a:lstStyle/>
          <a:p>
            <a:fld id="{B6687844-9800-4419-A1BD-9F5340771C1F}" type="slidenum">
              <a:rPr lang="en-US" altLang="en-US" smtClean="0">
                <a:ea typeface="MS PGothic"/>
                <a:cs typeface="MS PGothic"/>
              </a:rPr>
              <a:pPr/>
              <a:t>2</a:t>
            </a:fld>
            <a:endParaRPr lang="en-US" altLang="en-US">
              <a:ea typeface="MS PGothic"/>
              <a:cs typeface="MS PGothic"/>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solidFill>
                <a:srgbClr val="FF0000"/>
              </a:solidFill>
              <a:ea typeface="MS PGothic"/>
            </a:endParaRPr>
          </a:p>
        </p:txBody>
      </p:sp>
      <p:sp>
        <p:nvSpPr>
          <p:cNvPr id="27651"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a:fld id="{B12365C1-D7E9-4E75-B35C-C56623002BFE}" type="slidenum">
              <a:rPr lang="en-US" altLang="en-US" sz="1200">
                <a:latin typeface="Calibri" pitchFamily="34" charset="0"/>
              </a:rPr>
              <a:pPr algn="r"/>
              <a:t>3</a:t>
            </a:fld>
            <a:endParaRPr lang="en-US" altLang="en-US"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solidFill>
                <a:srgbClr val="FF0000"/>
              </a:solidFill>
              <a:ea typeface="MS PGothic"/>
            </a:endParaRPr>
          </a:p>
        </p:txBody>
      </p:sp>
      <p:sp>
        <p:nvSpPr>
          <p:cNvPr id="29699" name="Slide Number Placeholder 3"/>
          <p:cNvSpPr>
            <a:spLocks noGrp="1"/>
          </p:cNvSpPr>
          <p:nvPr>
            <p:ph type="sldNum" sz="quarter" idx="5"/>
          </p:nvPr>
        </p:nvSpPr>
        <p:spPr bwMode="auto">
          <a:noFill/>
          <a:ln>
            <a:miter lim="800000"/>
            <a:headEnd/>
            <a:tailEnd/>
          </a:ln>
        </p:spPr>
        <p:txBody>
          <a:bodyPr/>
          <a:lstStyle/>
          <a:p>
            <a:fld id="{361D1445-F834-4B96-A94A-0FFBE4BB5F6F}" type="slidenum">
              <a:rPr lang="en-US" altLang="en-US" smtClean="0">
                <a:ea typeface="MS PGothic"/>
                <a:cs typeface="MS PGothic"/>
              </a:rPr>
              <a:pPr/>
              <a:t>4</a:t>
            </a:fld>
            <a:endParaRPr lang="en-US" altLang="en-US">
              <a:ea typeface="MS PGothic"/>
              <a:cs typeface="MS PGothic"/>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ea typeface="MS PGothic"/>
            </a:endParaRPr>
          </a:p>
        </p:txBody>
      </p:sp>
      <p:sp>
        <p:nvSpPr>
          <p:cNvPr id="31747" name="Slide Number Placeholder 3"/>
          <p:cNvSpPr>
            <a:spLocks noGrp="1"/>
          </p:cNvSpPr>
          <p:nvPr>
            <p:ph type="sldNum" sz="quarter" idx="5"/>
          </p:nvPr>
        </p:nvSpPr>
        <p:spPr bwMode="auto">
          <a:noFill/>
          <a:ln>
            <a:miter lim="800000"/>
            <a:headEnd/>
            <a:tailEnd/>
          </a:ln>
        </p:spPr>
        <p:txBody>
          <a:bodyPr/>
          <a:lstStyle/>
          <a:p>
            <a:fld id="{EEB88A47-5061-4839-A8BF-0344B0166834}" type="slidenum">
              <a:rPr lang="en-US" altLang="en-US" smtClean="0">
                <a:ea typeface="MS PGothic"/>
                <a:cs typeface="MS PGothic"/>
              </a:rPr>
              <a:pPr/>
              <a:t>5</a:t>
            </a:fld>
            <a:endParaRPr lang="en-US" altLang="en-US">
              <a:ea typeface="MS PGothic"/>
              <a:cs typeface="MS PGothic"/>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ea typeface="MS PGothic"/>
            </a:endParaRPr>
          </a:p>
        </p:txBody>
      </p:sp>
      <p:sp>
        <p:nvSpPr>
          <p:cNvPr id="36867"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a:fld id="{0681F126-AFCE-4210-BAF2-BFDE01C2E552}" type="slidenum">
              <a:rPr lang="en-US" altLang="en-US" sz="1200">
                <a:latin typeface="Calibri" pitchFamily="34" charset="0"/>
              </a:rPr>
              <a:pPr algn="r"/>
              <a:t>9</a:t>
            </a:fld>
            <a:endParaRPr lang="en-US" altLang="en-US"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843AE73-9BFB-4AED-8AAA-88DE92D28703}" type="slidenum">
              <a:rPr lang="en-US" altLang="en-US" smtClean="0"/>
              <a:pPr>
                <a:defRPr/>
              </a:pPr>
              <a:t>10</a:t>
            </a:fld>
            <a:endParaRPr lang="en-US" altLang="en-US"/>
          </a:p>
        </p:txBody>
      </p:sp>
    </p:spTree>
    <p:extLst>
      <p:ext uri="{BB962C8B-B14F-4D97-AF65-F5344CB8AC3E}">
        <p14:creationId xmlns:p14="http://schemas.microsoft.com/office/powerpoint/2010/main" val="3858299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ea typeface="MS PGothic"/>
            </a:endParaRPr>
          </a:p>
        </p:txBody>
      </p:sp>
      <p:sp>
        <p:nvSpPr>
          <p:cNvPr id="40963"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a:fld id="{44E8B0C8-367F-42C5-BDA7-D3B4FAC8BA0A}" type="slidenum">
              <a:rPr lang="en-US" altLang="en-US" sz="1200">
                <a:latin typeface="Calibri" pitchFamily="34" charset="0"/>
              </a:rPr>
              <a:pPr algn="r"/>
              <a:t>12</a:t>
            </a:fld>
            <a:endParaRPr lang="en-US" altLang="en-US" sz="12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ea typeface="MS PGothic"/>
              </a:rPr>
              <a:t>From it’s earliest days the Administration has made policy decisions adverse to the interests of immigrant families, beginning with Executive Orders that mandated stepped up immigration enforcement just days after inauguration, continuing with reductions in refugee admissions, the end of DACA and TPS protections and most recently the policy of separating immigrant families.</a:t>
            </a:r>
          </a:p>
        </p:txBody>
      </p:sp>
      <p:sp>
        <p:nvSpPr>
          <p:cNvPr id="44035" name="Slide Number Placeholder 3"/>
          <p:cNvSpPr>
            <a:spLocks noGrp="1"/>
          </p:cNvSpPr>
          <p:nvPr>
            <p:ph type="sldNum" sz="quarter" idx="5"/>
          </p:nvPr>
        </p:nvSpPr>
        <p:spPr bwMode="auto">
          <a:noFill/>
          <a:ln>
            <a:miter lim="800000"/>
            <a:headEnd/>
            <a:tailEnd/>
          </a:ln>
        </p:spPr>
        <p:txBody>
          <a:bodyPr/>
          <a:lstStyle/>
          <a:p>
            <a:fld id="{56B578CB-306E-4A6F-9A41-EA238F2C8EEE}" type="slidenum">
              <a:rPr lang="en-US" altLang="en-US" smtClean="0">
                <a:ea typeface="MS PGothic"/>
                <a:cs typeface="MS PGothic"/>
              </a:rPr>
              <a:pPr/>
              <a:t>14</a:t>
            </a:fld>
            <a:endParaRPr lang="en-US" altLang="en-US">
              <a:ea typeface="MS PGothic"/>
              <a:cs typeface="MS PGothic"/>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4" name="Group 9"/>
          <p:cNvGrpSpPr>
            <a:grpSpLocks/>
          </p:cNvGrpSpPr>
          <p:nvPr userDrawn="1"/>
        </p:nvGrpSpPr>
        <p:grpSpPr bwMode="auto">
          <a:xfrm>
            <a:off x="0" y="0"/>
            <a:ext cx="9144000" cy="6858000"/>
            <a:chOff x="0" y="0"/>
            <a:chExt cx="9144000" cy="6858000"/>
          </a:xfrm>
        </p:grpSpPr>
        <p:sp>
          <p:nvSpPr>
            <p:cNvPr id="5" name="Rectangle 4"/>
            <p:cNvSpPr>
              <a:spLocks noChangeArrowheads="1"/>
            </p:cNvSpPr>
            <p:nvPr userDrawn="1"/>
          </p:nvSpPr>
          <p:spPr bwMode="auto">
            <a:xfrm>
              <a:off x="0" y="0"/>
              <a:ext cx="9144000" cy="6858000"/>
            </a:xfrm>
            <a:prstGeom prst="rect">
              <a:avLst/>
            </a:prstGeom>
            <a:solidFill>
              <a:schemeClr val="tx1"/>
            </a:solidFill>
            <a:ln>
              <a:noFill/>
            </a:ln>
            <a:effectLst>
              <a:outerShdw blurRad="40000" dist="23000" dir="5400000" rotWithShape="0">
                <a:srgbClr val="808080">
                  <a:alpha val="34999"/>
                </a:srgbClr>
              </a:outerShdw>
            </a:effectLst>
            <a:extLst/>
          </p:spPr>
          <p:txBody>
            <a:bodyPr anchor="ctr"/>
            <a:lstStyle/>
            <a:p>
              <a:pPr algn="ctr" eaLnBrk="0" hangingPunct="0">
                <a:defRPr/>
              </a:pPr>
              <a:endParaRPr lang="en-US">
                <a:solidFill>
                  <a:schemeClr val="lt1"/>
                </a:solidFill>
                <a:latin typeface="+mn-lt"/>
                <a:ea typeface="+mn-ea"/>
                <a:cs typeface="+mn-cs"/>
              </a:endParaRPr>
            </a:p>
          </p:txBody>
        </p:sp>
        <p:sp>
          <p:nvSpPr>
            <p:cNvPr id="6" name="Rectangle 5"/>
            <p:cNvSpPr/>
            <p:nvPr userDrawn="1"/>
          </p:nvSpPr>
          <p:spPr>
            <a:xfrm>
              <a:off x="457200" y="12700"/>
              <a:ext cx="4572000" cy="68453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grpSp>
      <p:pic>
        <p:nvPicPr>
          <p:cNvPr id="7" name="Picture 12" descr="twenty20comp_29b21d45-5d86-44b2-9b21-6e797941b6cc.jpg"/>
          <p:cNvPicPr>
            <a:picLocks noChangeAspect="1"/>
          </p:cNvPicPr>
          <p:nvPr userDrawn="1"/>
        </p:nvPicPr>
        <p:blipFill>
          <a:blip r:embed="rId2"/>
          <a:srcRect l="426" t="21455" r="38403" b="7500"/>
          <a:stretch>
            <a:fillRect/>
          </a:stretch>
        </p:blipFill>
        <p:spPr bwMode="auto">
          <a:xfrm>
            <a:off x="0" y="0"/>
            <a:ext cx="9144000" cy="6858000"/>
          </a:xfrm>
          <a:prstGeom prst="rect">
            <a:avLst/>
          </a:prstGeom>
          <a:noFill/>
          <a:ln w="9525">
            <a:noFill/>
            <a:miter lim="800000"/>
            <a:headEnd/>
            <a:tailEnd/>
          </a:ln>
        </p:spPr>
      </p:pic>
      <p:sp>
        <p:nvSpPr>
          <p:cNvPr id="8" name="Rectangle 7"/>
          <p:cNvSpPr/>
          <p:nvPr userDrawn="1"/>
        </p:nvSpPr>
        <p:spPr>
          <a:xfrm>
            <a:off x="457200" y="0"/>
            <a:ext cx="5181600" cy="6858000"/>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pic>
        <p:nvPicPr>
          <p:cNvPr id="9" name="Picture 17" descr="CWDA_PRIMARY_WITHTAG_COLOR.png"/>
          <p:cNvPicPr>
            <a:picLocks noChangeAspect="1"/>
          </p:cNvPicPr>
          <p:nvPr userDrawn="1"/>
        </p:nvPicPr>
        <p:blipFill>
          <a:blip r:embed="rId3"/>
          <a:srcRect/>
          <a:stretch>
            <a:fillRect/>
          </a:stretch>
        </p:blipFill>
        <p:spPr bwMode="auto">
          <a:xfrm>
            <a:off x="838200" y="838200"/>
            <a:ext cx="3886200" cy="769938"/>
          </a:xfrm>
          <a:prstGeom prst="rect">
            <a:avLst/>
          </a:prstGeom>
          <a:noFill/>
          <a:ln w="9525">
            <a:noFill/>
            <a:miter lim="800000"/>
            <a:headEnd/>
            <a:tailEnd/>
          </a:ln>
        </p:spPr>
      </p:pic>
      <p:sp>
        <p:nvSpPr>
          <p:cNvPr id="10" name="Rectangle 9"/>
          <p:cNvSpPr/>
          <p:nvPr userDrawn="1"/>
        </p:nvSpPr>
        <p:spPr>
          <a:xfrm>
            <a:off x="457200" y="5867400"/>
            <a:ext cx="5181600" cy="990600"/>
          </a:xfrm>
          <a:prstGeom prst="rect">
            <a:avLst/>
          </a:prstGeom>
          <a:solidFill>
            <a:schemeClr val="tx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r>
              <a:rPr lang="en-US">
                <a:solidFill>
                  <a:srgbClr val="FFFFFF"/>
                </a:solidFill>
                <a:ea typeface="MS PGothic"/>
                <a:cs typeface="MS PGothic"/>
              </a:rPr>
              <a:t>June 8, 2018</a:t>
            </a:r>
          </a:p>
        </p:txBody>
      </p:sp>
      <p:sp>
        <p:nvSpPr>
          <p:cNvPr id="2" name="Title 1"/>
          <p:cNvSpPr>
            <a:spLocks noGrp="1"/>
          </p:cNvSpPr>
          <p:nvPr>
            <p:ph type="ctrTitle"/>
          </p:nvPr>
        </p:nvSpPr>
        <p:spPr>
          <a:xfrm>
            <a:off x="762000" y="2362200"/>
            <a:ext cx="4419600" cy="1295400"/>
          </a:xfrm>
        </p:spPr>
        <p:txBody>
          <a:bodyPr anchor="b"/>
          <a:lstStyle>
            <a:lvl1pPr algn="l">
              <a:defRPr sz="3500" b="0" i="0">
                <a:solidFill>
                  <a:schemeClr val="tx2"/>
                </a:solidFill>
                <a:latin typeface="Gotham-Medium"/>
                <a:cs typeface="Gotham-Medium"/>
              </a:defRPr>
            </a:lvl1pPr>
          </a:lstStyle>
          <a:p>
            <a:endParaRPr lang="en-US" dirty="0"/>
          </a:p>
        </p:txBody>
      </p:sp>
      <p:sp>
        <p:nvSpPr>
          <p:cNvPr id="3" name="Subtitle 2"/>
          <p:cNvSpPr>
            <a:spLocks noGrp="1"/>
          </p:cNvSpPr>
          <p:nvPr>
            <p:ph type="subTitle" idx="1"/>
          </p:nvPr>
        </p:nvSpPr>
        <p:spPr>
          <a:xfrm>
            <a:off x="762000" y="3886200"/>
            <a:ext cx="4419600" cy="1828800"/>
          </a:xfrm>
        </p:spPr>
        <p:txBody>
          <a:bodyPr>
            <a:noAutofit/>
          </a:bodyPr>
          <a:lstStyle>
            <a:lvl1pPr marL="0" indent="0" algn="l">
              <a:buNone/>
              <a:defRPr sz="3500" b="0" i="0">
                <a:solidFill>
                  <a:schemeClr val="accent1"/>
                </a:solidFill>
                <a:latin typeface="Gotham-Medium"/>
                <a:cs typeface="Gotham-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261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08288"/>
            <a:ext cx="4040188" cy="2427288"/>
          </a:xfrm>
        </p:spPr>
        <p:txBody>
          <a:bodyPr/>
          <a:lstStyle>
            <a:lvl1pPr>
              <a:defRPr sz="2400"/>
            </a:lvl1pPr>
            <a:lvl2pPr>
              <a:defRPr sz="1600">
                <a:solidFill>
                  <a:srgbClr val="69737A"/>
                </a:solidFill>
              </a:defRPr>
            </a:lvl2pPr>
            <a:lvl3pPr>
              <a:defRPr sz="1600">
                <a:solidFill>
                  <a:srgbClr val="69737A"/>
                </a:solidFill>
              </a:defRPr>
            </a:lvl3pPr>
            <a:lvl4pPr>
              <a:defRPr sz="1600">
                <a:solidFill>
                  <a:srgbClr val="69737A"/>
                </a:solidFill>
              </a:defRPr>
            </a:lvl4pPr>
            <a:lvl5pPr>
              <a:defRPr sz="1600">
                <a:solidFill>
                  <a:srgbClr val="69737A"/>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85261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19400"/>
            <a:ext cx="4041775" cy="2427288"/>
          </a:xfrm>
        </p:spPr>
        <p:txBody>
          <a:bodyPr/>
          <a:lstStyle>
            <a:lvl1pPr>
              <a:defRPr sz="2400"/>
            </a:lvl1pPr>
            <a:lvl2pPr>
              <a:defRPr sz="1600">
                <a:solidFill>
                  <a:srgbClr val="69737A"/>
                </a:solidFill>
              </a:defRPr>
            </a:lvl2pPr>
            <a:lvl3pPr>
              <a:defRPr sz="1600">
                <a:solidFill>
                  <a:srgbClr val="69737A"/>
                </a:solidFill>
              </a:defRPr>
            </a:lvl3pPr>
            <a:lvl4pPr>
              <a:defRPr sz="1600">
                <a:solidFill>
                  <a:srgbClr val="69737A"/>
                </a:solidFill>
              </a:defRPr>
            </a:lvl4pPr>
            <a:lvl5pPr>
              <a:defRPr sz="1600">
                <a:solidFill>
                  <a:srgbClr val="69737A"/>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EFDB893F-9BAC-44B5-9237-13371C882A8E}"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Blank Berr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2B4EB506-F521-47D0-9B6E-6DDA9BF38F32}"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Green">
    <p:spTree>
      <p:nvGrpSpPr>
        <p:cNvPr id="1" name=""/>
        <p:cNvGrpSpPr/>
        <p:nvPr/>
      </p:nvGrpSpPr>
      <p:grpSpPr>
        <a:xfrm>
          <a:off x="0" y="0"/>
          <a:ext cx="0" cy="0"/>
          <a:chOff x="0" y="0"/>
          <a:chExt cx="0" cy="0"/>
        </a:xfrm>
      </p:grpSpPr>
      <p:sp>
        <p:nvSpPr>
          <p:cNvPr id="2" name="Rectangle 1"/>
          <p:cNvSpPr/>
          <p:nvPr userDrawn="1"/>
        </p:nvSpPr>
        <p:spPr>
          <a:xfrm>
            <a:off x="0" y="0"/>
            <a:ext cx="9144000" cy="381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ln>
                <a:solidFill>
                  <a:srgbClr val="000000"/>
                </a:solidFill>
              </a:ln>
            </a:endParaRPr>
          </a:p>
        </p:txBody>
      </p:sp>
      <p:sp>
        <p:nvSpPr>
          <p:cNvPr id="3" name="Slide Number Placeholder 5"/>
          <p:cNvSpPr>
            <a:spLocks noGrp="1"/>
          </p:cNvSpPr>
          <p:nvPr>
            <p:ph type="sldNum" sz="quarter" idx="10"/>
          </p:nvPr>
        </p:nvSpPr>
        <p:spPr/>
        <p:txBody>
          <a:bodyPr/>
          <a:lstStyle>
            <a:lvl1pPr>
              <a:defRPr/>
            </a:lvl1pPr>
          </a:lstStyle>
          <a:p>
            <a:pPr>
              <a:defRPr/>
            </a:pPr>
            <a:fld id="{FA4E4184-3691-4124-AC72-C8EB034D9F4E}"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Blue">
    <p:spTree>
      <p:nvGrpSpPr>
        <p:cNvPr id="1" name=""/>
        <p:cNvGrpSpPr/>
        <p:nvPr/>
      </p:nvGrpSpPr>
      <p:grpSpPr>
        <a:xfrm>
          <a:off x="0" y="0"/>
          <a:ext cx="0" cy="0"/>
          <a:chOff x="0" y="0"/>
          <a:chExt cx="0" cy="0"/>
        </a:xfrm>
      </p:grpSpPr>
      <p:sp>
        <p:nvSpPr>
          <p:cNvPr id="3" name="Rectangle 2"/>
          <p:cNvSpPr/>
          <p:nvPr userDrawn="1"/>
        </p:nvSpPr>
        <p:spPr>
          <a:xfrm>
            <a:off x="0" y="0"/>
            <a:ext cx="9144000" cy="381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ln>
                <a:solidFill>
                  <a:srgbClr val="000000"/>
                </a:solidFill>
              </a:ln>
            </a:endParaRPr>
          </a:p>
        </p:txBody>
      </p:sp>
      <p:sp>
        <p:nvSpPr>
          <p:cNvPr id="2" name="Title 1"/>
          <p:cNvSpPr>
            <a:spLocks noGrp="1"/>
          </p:cNvSpPr>
          <p:nvPr>
            <p:ph type="title"/>
          </p:nvPr>
        </p:nvSpPr>
        <p:spPr/>
        <p:txBody>
          <a:bodyPr/>
          <a:lstStyle/>
          <a:p>
            <a:r>
              <a:rPr lang="en-US"/>
              <a:t>Click to edit Master title style</a:t>
            </a:r>
          </a:p>
        </p:txBody>
      </p:sp>
      <p:sp>
        <p:nvSpPr>
          <p:cNvPr id="4" name="Slide Number Placeholder 2"/>
          <p:cNvSpPr>
            <a:spLocks noGrp="1"/>
          </p:cNvSpPr>
          <p:nvPr>
            <p:ph type="sldNum" sz="quarter" idx="10"/>
          </p:nvPr>
        </p:nvSpPr>
        <p:spPr/>
        <p:txBody>
          <a:bodyPr/>
          <a:lstStyle>
            <a:lvl1pPr>
              <a:defRPr/>
            </a:lvl1pPr>
          </a:lstStyle>
          <a:p>
            <a:pPr>
              <a:defRPr/>
            </a:pPr>
            <a:fld id="{FA7E0CC4-2E48-4903-A2D8-DBDBEB44F342}"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143001"/>
            <a:ext cx="5111750" cy="4953000"/>
          </a:xfrm>
        </p:spPr>
        <p:txBody>
          <a:bodyPr/>
          <a:lstStyle>
            <a:lvl1pPr>
              <a:defRPr sz="3000"/>
            </a:lvl1pPr>
            <a:lvl2pPr>
              <a:defRPr sz="1800">
                <a:solidFill>
                  <a:srgbClr val="69737A"/>
                </a:solidFill>
              </a:defRPr>
            </a:lvl2pPr>
            <a:lvl3pPr>
              <a:defRPr sz="1800">
                <a:solidFill>
                  <a:srgbClr val="69737A"/>
                </a:solidFill>
              </a:defRPr>
            </a:lvl3pPr>
            <a:lvl4pPr>
              <a:defRPr sz="1800">
                <a:solidFill>
                  <a:srgbClr val="69737A"/>
                </a:solidFill>
              </a:defRPr>
            </a:lvl4pPr>
            <a:lvl5pPr>
              <a:defRPr sz="1800">
                <a:solidFill>
                  <a:srgbClr val="69737A"/>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305051"/>
            <a:ext cx="3008313" cy="37909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DB0BCC24-3327-4A82-84A2-F12E454D10B3}" type="slidenum">
              <a:rPr lang="en-US" altLang="en-US"/>
              <a:pPr>
                <a:defRPr/>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054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219200"/>
            <a:ext cx="5486400" cy="3810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6721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86602FA9-30EA-42B0-BDEB-AD480B9E8E3A}" type="slidenum">
              <a:rPr lang="en-US" altLang="en-US"/>
              <a:pPr>
                <a:defRPr/>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2pPr>
              <a:defRPr sz="1800">
                <a:solidFill>
                  <a:srgbClr val="69737A"/>
                </a:solidFill>
              </a:defRPr>
            </a:lvl2pPr>
            <a:lvl3pPr>
              <a:defRPr sz="1800">
                <a:solidFill>
                  <a:srgbClr val="69737A"/>
                </a:solidFill>
              </a:defRPr>
            </a:lvl3pPr>
            <a:lvl4pPr>
              <a:defRPr sz="1800">
                <a:solidFill>
                  <a:srgbClr val="69737A"/>
                </a:solidFill>
              </a:defRPr>
            </a:lvl4pPr>
            <a:lvl5pPr>
              <a:defRPr sz="1800">
                <a:solidFill>
                  <a:srgbClr val="69737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E0D3F359-E2F4-4B27-8CED-A0F8A2AF7B5B}" type="slidenum">
              <a:rPr lang="en-US" altLang="en-US"/>
              <a:pPr>
                <a:defRPr/>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2057400" cy="49069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1219200"/>
            <a:ext cx="6019800" cy="4906963"/>
          </a:xfrm>
        </p:spPr>
        <p:txBody>
          <a:bodyPr vert="eaVert"/>
          <a:lstStyle>
            <a:lvl2pPr>
              <a:defRPr sz="1800">
                <a:solidFill>
                  <a:srgbClr val="69737A"/>
                </a:solidFill>
              </a:defRPr>
            </a:lvl2pPr>
            <a:lvl3pPr>
              <a:defRPr sz="1800">
                <a:solidFill>
                  <a:srgbClr val="69737A"/>
                </a:solidFill>
              </a:defRPr>
            </a:lvl3pPr>
            <a:lvl4pPr>
              <a:defRPr sz="1800">
                <a:solidFill>
                  <a:srgbClr val="69737A"/>
                </a:solidFill>
              </a:defRPr>
            </a:lvl4pPr>
            <a:lvl5pPr>
              <a:defRPr sz="1800">
                <a:solidFill>
                  <a:srgbClr val="69737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3E593B94-1F38-41CB-B4FE-FCE499DF6896}" type="slidenum">
              <a:rPr lang="en-US" altLang="en-US"/>
              <a:pPr>
                <a:defRPr/>
              </a:pPr>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sp>
        <p:nvSpPr>
          <p:cNvPr id="2" name="Slide Number Placeholder 4"/>
          <p:cNvSpPr txBox="1">
            <a:spLocks/>
          </p:cNvSpPr>
          <p:nvPr userDrawn="1"/>
        </p:nvSpPr>
        <p:spPr bwMode="auto">
          <a:xfrm>
            <a:off x="6553200" y="6356350"/>
            <a:ext cx="2133600" cy="365125"/>
          </a:xfrm>
          <a:prstGeom prst="rect">
            <a:avLst/>
          </a:prstGeom>
          <a:noFill/>
          <a:extLst/>
        </p:spPr>
        <p:txBody>
          <a:bodyPr anchor="ctr"/>
          <a:lstStyle>
            <a:lvl1pPr>
              <a:defRPr sz="2400">
                <a:solidFill>
                  <a:schemeClr val="tx1"/>
                </a:solidFill>
                <a:latin typeface="Gill Sans MT" charset="0"/>
                <a:ea typeface="MS PGothic" panose="020B0600070205080204" pitchFamily="34" charset="-128"/>
              </a:defRPr>
            </a:lvl1pPr>
            <a:lvl2pPr marL="742950" indent="-285750">
              <a:defRPr sz="2400">
                <a:solidFill>
                  <a:schemeClr val="tx1"/>
                </a:solidFill>
                <a:latin typeface="Gill Sans MT" charset="0"/>
                <a:ea typeface="MS PGothic" panose="020B0600070205080204" pitchFamily="34" charset="-128"/>
              </a:defRPr>
            </a:lvl2pPr>
            <a:lvl3pPr marL="1143000" indent="-228600">
              <a:defRPr sz="2400">
                <a:solidFill>
                  <a:schemeClr val="tx1"/>
                </a:solidFill>
                <a:latin typeface="Gill Sans MT" charset="0"/>
                <a:ea typeface="MS PGothic" panose="020B0600070205080204" pitchFamily="34" charset="-128"/>
              </a:defRPr>
            </a:lvl3pPr>
            <a:lvl4pPr marL="1600200" indent="-228600">
              <a:defRPr sz="2400">
                <a:solidFill>
                  <a:schemeClr val="tx1"/>
                </a:solidFill>
                <a:latin typeface="Gill Sans MT" charset="0"/>
                <a:ea typeface="MS PGothic" panose="020B0600070205080204" pitchFamily="34" charset="-128"/>
              </a:defRPr>
            </a:lvl4pPr>
            <a:lvl5pPr marL="2057400" indent="-228600">
              <a:defRPr sz="2400">
                <a:solidFill>
                  <a:schemeClr val="tx1"/>
                </a:solidFill>
                <a:latin typeface="Gill Sans MT"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ill Sans MT"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ill Sans MT"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ill Sans MT"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ill Sans MT" charset="0"/>
                <a:ea typeface="MS PGothic" panose="020B0600070205080204" pitchFamily="34" charset="-128"/>
              </a:defRPr>
            </a:lvl9pPr>
          </a:lstStyle>
          <a:p>
            <a:pPr algn="r" eaLnBrk="0" hangingPunct="0">
              <a:defRPr/>
            </a:pPr>
            <a:fld id="{480CFE48-3360-45A7-88EC-28328949922C}" type="slidenum">
              <a:rPr lang="en-US" altLang="en-US" sz="1200">
                <a:latin typeface="Gotham Book" pitchFamily="50" charset="0"/>
                <a:cs typeface="+mn-cs"/>
              </a:rPr>
              <a:pPr algn="r" eaLnBrk="0" hangingPunct="0">
                <a:defRPr/>
              </a:pPr>
              <a:t>‹#›</a:t>
            </a:fld>
            <a:endParaRPr lang="en-US" altLang="en-US" sz="1200">
              <a:latin typeface="Gotham Book" pitchFamily="50" charset="0"/>
              <a:cs typeface="+mn-cs"/>
            </a:endParaRPr>
          </a:p>
        </p:txBody>
      </p:sp>
      <p:pic>
        <p:nvPicPr>
          <p:cNvPr id="3" name="Picture 17" descr="CWDA_PRIMARY_WITHTAG_COLOR.png"/>
          <p:cNvPicPr>
            <a:picLocks noChangeAspect="1"/>
          </p:cNvPicPr>
          <p:nvPr userDrawn="1"/>
        </p:nvPicPr>
        <p:blipFill>
          <a:blip r:embed="rId2"/>
          <a:srcRect/>
          <a:stretch>
            <a:fillRect/>
          </a:stretch>
        </p:blipFill>
        <p:spPr bwMode="auto">
          <a:xfrm>
            <a:off x="1058863" y="1752600"/>
            <a:ext cx="6924675" cy="1371600"/>
          </a:xfrm>
          <a:prstGeom prst="rect">
            <a:avLst/>
          </a:prstGeom>
          <a:noFill/>
          <a:ln w="9525">
            <a:noFill/>
            <a:miter lim="800000"/>
            <a:headEnd/>
            <a:tailEnd/>
          </a:ln>
        </p:spPr>
      </p:pic>
      <p:sp>
        <p:nvSpPr>
          <p:cNvPr id="4" name="Rectangle 3"/>
          <p:cNvSpPr/>
          <p:nvPr userDrawn="1"/>
        </p:nvSpPr>
        <p:spPr>
          <a:xfrm>
            <a:off x="0" y="5410200"/>
            <a:ext cx="9144000" cy="14255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5" name="Rectangle 4"/>
          <p:cNvSpPr/>
          <p:nvPr userDrawn="1"/>
        </p:nvSpPr>
        <p:spPr>
          <a:xfrm>
            <a:off x="685800" y="4648200"/>
            <a:ext cx="7848600" cy="14478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6" name="Title 3"/>
          <p:cNvSpPr txBox="1">
            <a:spLocks/>
          </p:cNvSpPr>
          <p:nvPr userDrawn="1"/>
        </p:nvSpPr>
        <p:spPr bwMode="auto">
          <a:xfrm>
            <a:off x="685800" y="4648200"/>
            <a:ext cx="7696200" cy="1295400"/>
          </a:xfrm>
          <a:prstGeom prst="rect">
            <a:avLst/>
          </a:prstGeom>
          <a:noFill/>
          <a:ln>
            <a:noFill/>
          </a:ln>
          <a:extLst>
            <a:ext uri="{FAA26D3D-D897-4be2-8F04-BA451C77F1D7}"/>
          </a:extLst>
        </p:spPr>
        <p:txBody>
          <a:bodyPr anchor="ctr"/>
          <a:lstStyle>
            <a:lvl1pPr defTabSz="457200">
              <a:defRPr sz="2400">
                <a:solidFill>
                  <a:schemeClr val="tx1"/>
                </a:solidFill>
                <a:latin typeface="Gill Sans MT" charset="0"/>
                <a:ea typeface="ＭＳ Ｐゴシック" charset="0"/>
                <a:cs typeface="ＭＳ Ｐゴシック" charset="0"/>
              </a:defRPr>
            </a:lvl1pPr>
            <a:lvl2pPr marL="742950" indent="-285750" defTabSz="457200">
              <a:defRPr sz="2400">
                <a:solidFill>
                  <a:schemeClr val="tx1"/>
                </a:solidFill>
                <a:latin typeface="Gill Sans MT" charset="0"/>
                <a:ea typeface="ＭＳ Ｐゴシック" charset="0"/>
              </a:defRPr>
            </a:lvl2pPr>
            <a:lvl3pPr marL="1143000" indent="-228600" defTabSz="457200">
              <a:defRPr sz="2400">
                <a:solidFill>
                  <a:schemeClr val="tx1"/>
                </a:solidFill>
                <a:latin typeface="Gill Sans MT" charset="0"/>
                <a:ea typeface="ＭＳ Ｐゴシック" charset="0"/>
              </a:defRPr>
            </a:lvl3pPr>
            <a:lvl4pPr marL="1600200" indent="-228600" defTabSz="457200">
              <a:defRPr sz="2400">
                <a:solidFill>
                  <a:schemeClr val="tx1"/>
                </a:solidFill>
                <a:latin typeface="Gill Sans MT" charset="0"/>
                <a:ea typeface="ＭＳ Ｐゴシック" charset="0"/>
              </a:defRPr>
            </a:lvl4pPr>
            <a:lvl5pPr marL="2057400" indent="-228600" defTabSz="457200">
              <a:defRPr sz="2400">
                <a:solidFill>
                  <a:schemeClr val="tx1"/>
                </a:solidFill>
                <a:latin typeface="Gill Sans MT" charset="0"/>
                <a:ea typeface="ＭＳ Ｐゴシック" charset="0"/>
              </a:defRPr>
            </a:lvl5pPr>
            <a:lvl6pPr marL="2514600" indent="-228600" eaLnBrk="0" fontAlgn="base" hangingPunct="0">
              <a:spcBef>
                <a:spcPct val="0"/>
              </a:spcBef>
              <a:spcAft>
                <a:spcPct val="0"/>
              </a:spcAft>
              <a:defRPr sz="2400">
                <a:solidFill>
                  <a:schemeClr val="tx1"/>
                </a:solidFill>
                <a:latin typeface="Gill Sans MT" charset="0"/>
                <a:ea typeface="ＭＳ Ｐゴシック" charset="0"/>
              </a:defRPr>
            </a:lvl6pPr>
            <a:lvl7pPr marL="2971800" indent="-228600" eaLnBrk="0" fontAlgn="base" hangingPunct="0">
              <a:spcBef>
                <a:spcPct val="0"/>
              </a:spcBef>
              <a:spcAft>
                <a:spcPct val="0"/>
              </a:spcAft>
              <a:defRPr sz="2400">
                <a:solidFill>
                  <a:schemeClr val="tx1"/>
                </a:solidFill>
                <a:latin typeface="Gill Sans MT" charset="0"/>
                <a:ea typeface="ＭＳ Ｐゴシック" charset="0"/>
              </a:defRPr>
            </a:lvl7pPr>
            <a:lvl8pPr marL="3429000" indent="-228600" eaLnBrk="0" fontAlgn="base" hangingPunct="0">
              <a:spcBef>
                <a:spcPct val="0"/>
              </a:spcBef>
              <a:spcAft>
                <a:spcPct val="0"/>
              </a:spcAft>
              <a:defRPr sz="2400">
                <a:solidFill>
                  <a:schemeClr val="tx1"/>
                </a:solidFill>
                <a:latin typeface="Gill Sans MT" charset="0"/>
                <a:ea typeface="ＭＳ Ｐゴシック" charset="0"/>
              </a:defRPr>
            </a:lvl8pPr>
            <a:lvl9pPr marL="3886200" indent="-228600" eaLnBrk="0" fontAlgn="base" hangingPunct="0">
              <a:spcBef>
                <a:spcPct val="0"/>
              </a:spcBef>
              <a:spcAft>
                <a:spcPct val="0"/>
              </a:spcAft>
              <a:defRPr sz="2400">
                <a:solidFill>
                  <a:schemeClr val="tx1"/>
                </a:solidFill>
                <a:latin typeface="Gill Sans MT" charset="0"/>
                <a:ea typeface="ＭＳ Ｐゴシック" charset="0"/>
              </a:defRPr>
            </a:lvl9pPr>
          </a:lstStyle>
          <a:p>
            <a:pPr algn="ctr">
              <a:lnSpc>
                <a:spcPct val="130000"/>
              </a:lnSpc>
              <a:defRPr/>
            </a:pPr>
            <a:r>
              <a:rPr lang="en-US" sz="3000" dirty="0" err="1">
                <a:solidFill>
                  <a:schemeClr val="bg1"/>
                </a:solidFill>
                <a:latin typeface="Gotham-Medium"/>
                <a:cs typeface="Gotham-Medium"/>
              </a:rPr>
              <a:t>cwda.org</a:t>
            </a:r>
            <a:r>
              <a:rPr lang="en-US" sz="3000" dirty="0">
                <a:solidFill>
                  <a:schemeClr val="bg1"/>
                </a:solidFill>
                <a:latin typeface="Gotham-Medium"/>
                <a:cs typeface="Gotham-Medium"/>
              </a:rPr>
              <a:t>  |  @CWDA_CA</a:t>
            </a:r>
            <a:endParaRPr lang="en-US" sz="3000" dirty="0">
              <a:latin typeface="Gotham-Medium"/>
              <a:cs typeface="Gotham-Medium"/>
            </a:endParaRPr>
          </a:p>
          <a:p>
            <a:pPr algn="ctr">
              <a:lnSpc>
                <a:spcPts val="3000"/>
              </a:lnSpc>
              <a:defRPr/>
            </a:pPr>
            <a:r>
              <a:rPr lang="en-US" sz="1400" spc="100" dirty="0">
                <a:solidFill>
                  <a:schemeClr val="bg1"/>
                </a:solidFill>
                <a:latin typeface="Gotham-Book"/>
                <a:cs typeface="Gotham-Book"/>
              </a:rPr>
              <a:t>925 L STREET, SUITE 350 SACRAMENTO CA, CA 95814</a:t>
            </a:r>
          </a:p>
        </p:txBody>
      </p:sp>
      <p:sp>
        <p:nvSpPr>
          <p:cNvPr id="7" name="Rectangle 6"/>
          <p:cNvSpPr/>
          <p:nvPr userDrawn="1"/>
        </p:nvSpPr>
        <p:spPr>
          <a:xfrm>
            <a:off x="0" y="0"/>
            <a:ext cx="9144000" cy="142557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8" name="Slide Number Placeholder 2"/>
          <p:cNvSpPr>
            <a:spLocks noGrp="1"/>
          </p:cNvSpPr>
          <p:nvPr>
            <p:ph type="sldNum" sz="quarter" idx="10"/>
          </p:nvPr>
        </p:nvSpPr>
        <p:spPr/>
        <p:txBody>
          <a:bodyPr/>
          <a:lstStyle>
            <a:lvl1pPr>
              <a:defRPr/>
            </a:lvl1pPr>
          </a:lstStyle>
          <a:p>
            <a:pPr>
              <a:defRPr/>
            </a:pPr>
            <a:fld id="{AB999FF5-73B7-4D6F-A15A-0783FC001BB0}" type="slidenum">
              <a:rPr lang="en-US" altLang="en-US"/>
              <a:pPr>
                <a:defRPr/>
              </a:pPr>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866216" y="947920"/>
            <a:ext cx="6571060"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02DDFF-4C51-4B4C-A06D-2C945D0D5953}" type="datetime1">
              <a:rPr lang="en-US" smtClean="0"/>
              <a:t>6/11/2018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35496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ster Title Slide Alt">
    <p:spTree>
      <p:nvGrpSpPr>
        <p:cNvPr id="1" name=""/>
        <p:cNvGrpSpPr/>
        <p:nvPr/>
      </p:nvGrpSpPr>
      <p:grpSpPr>
        <a:xfrm>
          <a:off x="0" y="0"/>
          <a:ext cx="0" cy="0"/>
          <a:chOff x="0" y="0"/>
          <a:chExt cx="0" cy="0"/>
        </a:xfrm>
      </p:grpSpPr>
      <p:sp>
        <p:nvSpPr>
          <p:cNvPr id="4" name="Rectangle 3"/>
          <p:cNvSpPr/>
          <p:nvPr userDrawn="1"/>
        </p:nvSpPr>
        <p:spPr bwMode="auto">
          <a:xfrm>
            <a:off x="0" y="4800600"/>
            <a:ext cx="9144000" cy="20574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pic>
        <p:nvPicPr>
          <p:cNvPr id="5" name="Picture 17" descr="CWDA_PRIMARY_WITHTAG_COLOR.png"/>
          <p:cNvPicPr>
            <a:picLocks noChangeAspect="1"/>
          </p:cNvPicPr>
          <p:nvPr userDrawn="1"/>
        </p:nvPicPr>
        <p:blipFill>
          <a:blip r:embed="rId2"/>
          <a:srcRect/>
          <a:stretch>
            <a:fillRect/>
          </a:stretch>
        </p:blipFill>
        <p:spPr bwMode="auto">
          <a:xfrm>
            <a:off x="838200" y="762000"/>
            <a:ext cx="4614863" cy="914400"/>
          </a:xfrm>
          <a:prstGeom prst="rect">
            <a:avLst/>
          </a:prstGeom>
          <a:noFill/>
          <a:ln w="9525">
            <a:noFill/>
            <a:miter lim="800000"/>
            <a:headEnd/>
            <a:tailEnd/>
          </a:ln>
        </p:spPr>
      </p:pic>
      <p:sp>
        <p:nvSpPr>
          <p:cNvPr id="6" name="Rectangle 5"/>
          <p:cNvSpPr/>
          <p:nvPr userDrawn="1"/>
        </p:nvSpPr>
        <p:spPr bwMode="auto">
          <a:xfrm>
            <a:off x="0" y="0"/>
            <a:ext cx="9144000"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7" name="TextBox 11"/>
          <p:cNvSpPr txBox="1">
            <a:spLocks noChangeArrowheads="1"/>
          </p:cNvSpPr>
          <p:nvPr userDrawn="1"/>
        </p:nvSpPr>
        <p:spPr bwMode="auto">
          <a:xfrm>
            <a:off x="762000" y="6324600"/>
            <a:ext cx="7543800" cy="282575"/>
          </a:xfrm>
          <a:prstGeom prst="rect">
            <a:avLst/>
          </a:prstGeom>
          <a:noFill/>
          <a:ln>
            <a:noFill/>
          </a:ln>
          <a:extLst/>
        </p:spPr>
        <p:txBody>
          <a:bodyPr>
            <a:spAutoFit/>
          </a:bodyPr>
          <a:lstStyle>
            <a:lvl1pPr>
              <a:defRPr sz="2400">
                <a:solidFill>
                  <a:schemeClr val="tx1"/>
                </a:solidFill>
                <a:latin typeface="Gill Sans MT" charset="0"/>
                <a:ea typeface="MS PGothic" panose="020B0600070205080204" pitchFamily="34" charset="-128"/>
              </a:defRPr>
            </a:lvl1pPr>
            <a:lvl2pPr marL="742950" indent="-285750">
              <a:defRPr sz="2400">
                <a:solidFill>
                  <a:schemeClr val="tx1"/>
                </a:solidFill>
                <a:latin typeface="Gill Sans MT" charset="0"/>
                <a:ea typeface="MS PGothic" panose="020B0600070205080204" pitchFamily="34" charset="-128"/>
              </a:defRPr>
            </a:lvl2pPr>
            <a:lvl3pPr marL="1143000" indent="-228600">
              <a:defRPr sz="2400">
                <a:solidFill>
                  <a:schemeClr val="tx1"/>
                </a:solidFill>
                <a:latin typeface="Gill Sans MT" charset="0"/>
                <a:ea typeface="MS PGothic" panose="020B0600070205080204" pitchFamily="34" charset="-128"/>
              </a:defRPr>
            </a:lvl3pPr>
            <a:lvl4pPr marL="1600200" indent="-228600">
              <a:defRPr sz="2400">
                <a:solidFill>
                  <a:schemeClr val="tx1"/>
                </a:solidFill>
                <a:latin typeface="Gill Sans MT" charset="0"/>
                <a:ea typeface="MS PGothic" panose="020B0600070205080204" pitchFamily="34" charset="-128"/>
              </a:defRPr>
            </a:lvl4pPr>
            <a:lvl5pPr marL="2057400" indent="-228600">
              <a:defRPr sz="2400">
                <a:solidFill>
                  <a:schemeClr val="tx1"/>
                </a:solidFill>
                <a:latin typeface="Gill Sans MT"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ill Sans MT"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ill Sans MT"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ill Sans MT"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ill Sans MT" charset="0"/>
                <a:ea typeface="MS PGothic" panose="020B0600070205080204" pitchFamily="34" charset="-128"/>
              </a:defRPr>
            </a:lvl9pPr>
          </a:lstStyle>
          <a:p>
            <a:pPr eaLnBrk="0" hangingPunct="0">
              <a:lnSpc>
                <a:spcPts val="1400"/>
              </a:lnSpc>
              <a:defRPr/>
            </a:pPr>
            <a:r>
              <a:rPr lang="en-US" altLang="en-US" sz="1600" baseline="30000" dirty="0">
                <a:solidFill>
                  <a:schemeClr val="bg1"/>
                </a:solidFill>
                <a:latin typeface="Gotham-Book" pitchFamily="50" charset="0"/>
                <a:cs typeface="+mn-cs"/>
              </a:rPr>
              <a:t>Cathy Senderling-McDonald</a:t>
            </a:r>
            <a:r>
              <a:rPr lang="en-US" altLang="en-US" sz="1600" dirty="0">
                <a:solidFill>
                  <a:schemeClr val="bg1"/>
                </a:solidFill>
                <a:latin typeface="Gotham-Book" pitchFamily="50" charset="0"/>
                <a:cs typeface="+mn-cs"/>
              </a:rPr>
              <a:t>  |  </a:t>
            </a:r>
            <a:r>
              <a:rPr lang="en-US" altLang="en-US" sz="1600" baseline="30000" dirty="0">
                <a:solidFill>
                  <a:schemeClr val="bg1"/>
                </a:solidFill>
                <a:latin typeface="Gotham-Book" pitchFamily="50" charset="0"/>
                <a:cs typeface="+mn-cs"/>
              </a:rPr>
              <a:t>Social Workers Association</a:t>
            </a:r>
            <a:r>
              <a:rPr lang="en-US" altLang="en-US" sz="1600" dirty="0">
                <a:solidFill>
                  <a:schemeClr val="bg1"/>
                </a:solidFill>
                <a:latin typeface="Gotham-Book" pitchFamily="50" charset="0"/>
                <a:cs typeface="+mn-cs"/>
              </a:rPr>
              <a:t>  |  </a:t>
            </a:r>
            <a:r>
              <a:rPr lang="en-US" altLang="en-US" sz="1600" baseline="30000" dirty="0">
                <a:solidFill>
                  <a:schemeClr val="bg1"/>
                </a:solidFill>
                <a:latin typeface="Gotham-Book" pitchFamily="50" charset="0"/>
                <a:cs typeface="+mn-cs"/>
              </a:rPr>
              <a:t>January, 15, 2016</a:t>
            </a:r>
            <a:endParaRPr lang="en-US" altLang="en-US" sz="1600" dirty="0">
              <a:solidFill>
                <a:schemeClr val="bg1"/>
              </a:solidFill>
              <a:latin typeface="Gotham-Book" pitchFamily="50" charset="0"/>
              <a:cs typeface="+mn-cs"/>
            </a:endParaRPr>
          </a:p>
        </p:txBody>
      </p:sp>
      <p:sp>
        <p:nvSpPr>
          <p:cNvPr id="2" name="Title 1"/>
          <p:cNvSpPr>
            <a:spLocks noGrp="1"/>
          </p:cNvSpPr>
          <p:nvPr>
            <p:ph type="title"/>
          </p:nvPr>
        </p:nvSpPr>
        <p:spPr>
          <a:xfrm>
            <a:off x="762000" y="2590800"/>
            <a:ext cx="7543800" cy="1905000"/>
          </a:xfrm>
        </p:spPr>
        <p:txBody>
          <a:bodyPr anchor="b"/>
          <a:lstStyle>
            <a:lvl1pPr>
              <a:defRPr sz="4000" b="0" i="0">
                <a:solidFill>
                  <a:schemeClr val="tx2"/>
                </a:solidFill>
                <a:latin typeface="Gotham-Medium"/>
                <a:cs typeface="Gotham-Medium"/>
              </a:defRPr>
            </a:lvl1pPr>
          </a:lstStyle>
          <a:p>
            <a:r>
              <a:rPr lang="en-US"/>
              <a:t>Click to edit Master title style</a:t>
            </a:r>
            <a:endParaRPr lang="en-US" dirty="0"/>
          </a:p>
        </p:txBody>
      </p:sp>
      <p:sp>
        <p:nvSpPr>
          <p:cNvPr id="15" name="Subtitle 2"/>
          <p:cNvSpPr>
            <a:spLocks noGrp="1"/>
          </p:cNvSpPr>
          <p:nvPr>
            <p:ph type="subTitle" idx="1"/>
          </p:nvPr>
        </p:nvSpPr>
        <p:spPr>
          <a:xfrm>
            <a:off x="762000" y="5105400"/>
            <a:ext cx="7543800" cy="1104900"/>
          </a:xfrm>
        </p:spPr>
        <p:txBody>
          <a:bodyPr>
            <a:noAutofit/>
          </a:bodyPr>
          <a:lstStyle>
            <a:lvl1pPr marL="0" indent="0" algn="l">
              <a:buNone/>
              <a:defRPr sz="3500" b="0" i="0">
                <a:solidFill>
                  <a:schemeClr val="bg1"/>
                </a:solidFill>
                <a:latin typeface="Gotham-Medium"/>
                <a:cs typeface="Gotham-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Slide Number Placeholder 2"/>
          <p:cNvSpPr>
            <a:spLocks noGrp="1"/>
          </p:cNvSpPr>
          <p:nvPr>
            <p:ph type="sldNum" sz="quarter" idx="10"/>
          </p:nvPr>
        </p:nvSpPr>
        <p:spPr/>
        <p:txBody>
          <a:bodyPr/>
          <a:lstStyle>
            <a:lvl1pPr>
              <a:defRPr/>
            </a:lvl1pPr>
          </a:lstStyle>
          <a:p>
            <a:pPr>
              <a:defRPr/>
            </a:pPr>
            <a:fld id="{CA684623-B8B9-45D9-971C-1D325522F31E}"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Berry with Subhead">
    <p:spTree>
      <p:nvGrpSpPr>
        <p:cNvPr id="1" name=""/>
        <p:cNvGrpSpPr/>
        <p:nvPr/>
      </p:nvGrpSpPr>
      <p:grpSpPr>
        <a:xfrm>
          <a:off x="0" y="0"/>
          <a:ext cx="0" cy="0"/>
          <a:chOff x="0" y="0"/>
          <a:chExt cx="0" cy="0"/>
        </a:xfrm>
      </p:grpSpPr>
      <p:sp>
        <p:nvSpPr>
          <p:cNvPr id="5" name="Rectangle 4"/>
          <p:cNvSpPr/>
          <p:nvPr userDrawn="1"/>
        </p:nvSpPr>
        <p:spPr>
          <a:xfrm>
            <a:off x="0" y="0"/>
            <a:ext cx="9144000" cy="1143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6" name="Title 1"/>
          <p:cNvSpPr txBox="1">
            <a:spLocks/>
          </p:cNvSpPr>
          <p:nvPr userDrawn="1"/>
        </p:nvSpPr>
        <p:spPr bwMode="auto">
          <a:xfrm>
            <a:off x="457200" y="1219200"/>
            <a:ext cx="8229600" cy="304800"/>
          </a:xfrm>
          <a:prstGeom prst="rect">
            <a:avLst/>
          </a:prstGeom>
          <a:noFill/>
          <a:ln>
            <a:noFill/>
          </a:ln>
          <a:extLst>
            <a:ext uri="{FAA26D3D-D897-4be2-8F04-BA451C77F1D7}"/>
          </a:extLst>
        </p:spPr>
        <p:txBody>
          <a:bodyPr anchor="ctr"/>
          <a:lstStyle>
            <a:lvl1pPr algn="l" defTabSz="457200" rtl="0" eaLnBrk="0" fontAlgn="base" hangingPunct="0">
              <a:spcBef>
                <a:spcPct val="0"/>
              </a:spcBef>
              <a:spcAft>
                <a:spcPct val="0"/>
              </a:spcAft>
              <a:defRPr sz="2800" b="0" i="0" kern="1200">
                <a:solidFill>
                  <a:schemeClr val="bg1"/>
                </a:solidFill>
                <a:latin typeface="Gotham-Book"/>
                <a:ea typeface="ＭＳ Ｐゴシック" charset="0"/>
                <a:cs typeface="Gotham-Book"/>
              </a:defRPr>
            </a:lvl1pPr>
            <a:lvl2pPr algn="l" defTabSz="457200" rtl="0" eaLnBrk="0" fontAlgn="base" hangingPunct="0">
              <a:spcBef>
                <a:spcPct val="0"/>
              </a:spcBef>
              <a:spcAft>
                <a:spcPct val="0"/>
              </a:spcAft>
              <a:defRPr sz="3600">
                <a:solidFill>
                  <a:schemeClr val="tx2"/>
                </a:solidFill>
                <a:latin typeface="Gotham-Light" charset="0"/>
                <a:ea typeface="ＭＳ Ｐゴシック" charset="0"/>
                <a:cs typeface="ＭＳ Ｐゴシック" charset="0"/>
              </a:defRPr>
            </a:lvl2pPr>
            <a:lvl3pPr algn="l" defTabSz="457200" rtl="0" eaLnBrk="0" fontAlgn="base" hangingPunct="0">
              <a:spcBef>
                <a:spcPct val="0"/>
              </a:spcBef>
              <a:spcAft>
                <a:spcPct val="0"/>
              </a:spcAft>
              <a:defRPr sz="3600">
                <a:solidFill>
                  <a:schemeClr val="tx2"/>
                </a:solidFill>
                <a:latin typeface="Gotham-Light" charset="0"/>
                <a:ea typeface="ＭＳ Ｐゴシック" charset="0"/>
                <a:cs typeface="ＭＳ Ｐゴシック" charset="0"/>
              </a:defRPr>
            </a:lvl3pPr>
            <a:lvl4pPr algn="l" defTabSz="457200" rtl="0" eaLnBrk="0" fontAlgn="base" hangingPunct="0">
              <a:spcBef>
                <a:spcPct val="0"/>
              </a:spcBef>
              <a:spcAft>
                <a:spcPct val="0"/>
              </a:spcAft>
              <a:defRPr sz="3600">
                <a:solidFill>
                  <a:schemeClr val="tx2"/>
                </a:solidFill>
                <a:latin typeface="Gotham-Light" charset="0"/>
                <a:ea typeface="ＭＳ Ｐゴシック" charset="0"/>
                <a:cs typeface="ＭＳ Ｐゴシック" charset="0"/>
              </a:defRPr>
            </a:lvl4pPr>
            <a:lvl5pPr algn="l" defTabSz="457200" rtl="0" eaLnBrk="0" fontAlgn="base" hangingPunct="0">
              <a:spcBef>
                <a:spcPct val="0"/>
              </a:spcBef>
              <a:spcAft>
                <a:spcPct val="0"/>
              </a:spcAft>
              <a:defRPr sz="3600">
                <a:solidFill>
                  <a:schemeClr val="tx2"/>
                </a:solidFill>
                <a:latin typeface="Gotham-Light" charset="0"/>
                <a:ea typeface="ＭＳ Ｐゴシック" charset="0"/>
                <a:cs typeface="ＭＳ Ｐゴシック" charset="0"/>
              </a:defRPr>
            </a:lvl5pPr>
            <a:lvl6pPr marL="457200" algn="l" defTabSz="457200" rtl="0" fontAlgn="base">
              <a:spcBef>
                <a:spcPct val="0"/>
              </a:spcBef>
              <a:spcAft>
                <a:spcPct val="0"/>
              </a:spcAft>
              <a:defRPr sz="3500" b="1">
                <a:solidFill>
                  <a:schemeClr val="accent1"/>
                </a:solidFill>
                <a:latin typeface="Gotham HTF Book" charset="0"/>
                <a:ea typeface="ＭＳ Ｐゴシック" charset="0"/>
                <a:cs typeface="ＭＳ Ｐゴシック" charset="0"/>
              </a:defRPr>
            </a:lvl6pPr>
            <a:lvl7pPr marL="914400" algn="l" defTabSz="457200" rtl="0" fontAlgn="base">
              <a:spcBef>
                <a:spcPct val="0"/>
              </a:spcBef>
              <a:spcAft>
                <a:spcPct val="0"/>
              </a:spcAft>
              <a:defRPr sz="3500" b="1">
                <a:solidFill>
                  <a:schemeClr val="accent1"/>
                </a:solidFill>
                <a:latin typeface="Gotham HTF Book" charset="0"/>
                <a:ea typeface="ＭＳ Ｐゴシック" charset="0"/>
                <a:cs typeface="ＭＳ Ｐゴシック" charset="0"/>
              </a:defRPr>
            </a:lvl7pPr>
            <a:lvl8pPr marL="1371600" algn="l" defTabSz="457200" rtl="0" fontAlgn="base">
              <a:spcBef>
                <a:spcPct val="0"/>
              </a:spcBef>
              <a:spcAft>
                <a:spcPct val="0"/>
              </a:spcAft>
              <a:defRPr sz="3500" b="1">
                <a:solidFill>
                  <a:schemeClr val="accent1"/>
                </a:solidFill>
                <a:latin typeface="Gotham HTF Book" charset="0"/>
                <a:ea typeface="ＭＳ Ｐゴシック" charset="0"/>
                <a:cs typeface="ＭＳ Ｐゴシック" charset="0"/>
              </a:defRPr>
            </a:lvl8pPr>
            <a:lvl9pPr marL="1828800" algn="l" defTabSz="457200" rtl="0" fontAlgn="base">
              <a:spcBef>
                <a:spcPct val="0"/>
              </a:spcBef>
              <a:spcAft>
                <a:spcPct val="0"/>
              </a:spcAft>
              <a:defRPr sz="3500" b="1">
                <a:solidFill>
                  <a:schemeClr val="accent1"/>
                </a:solidFill>
                <a:latin typeface="Gotham HTF Book" charset="0"/>
                <a:ea typeface="ＭＳ Ｐゴシック" charset="0"/>
                <a:cs typeface="ＭＳ Ｐゴシック" charset="0"/>
              </a:defRPr>
            </a:lvl9pPr>
          </a:lstStyle>
          <a:p>
            <a:pPr>
              <a:defRPr/>
            </a:pPr>
            <a:endParaRPr lang="en-US" sz="1400" cap="all" dirty="0">
              <a:solidFill>
                <a:schemeClr val="accent6"/>
              </a:solidFill>
            </a:endParaRPr>
          </a:p>
        </p:txBody>
      </p:sp>
      <p:sp>
        <p:nvSpPr>
          <p:cNvPr id="7" name="Rectangle 6"/>
          <p:cNvSpPr/>
          <p:nvPr userDrawn="1"/>
        </p:nvSpPr>
        <p:spPr>
          <a:xfrm flipV="1">
            <a:off x="0" y="1143000"/>
            <a:ext cx="9169400"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2" name="Title 1"/>
          <p:cNvSpPr>
            <a:spLocks noGrp="1"/>
          </p:cNvSpPr>
          <p:nvPr>
            <p:ph type="title"/>
          </p:nvPr>
        </p:nvSpPr>
        <p:spPr/>
        <p:txBody>
          <a:bodyPr/>
          <a:lstStyle>
            <a:lvl1pPr>
              <a:defRPr b="0" i="0">
                <a:latin typeface="Gotham-Medium"/>
                <a:cs typeface="Gotham-Medium"/>
              </a:defRPr>
            </a:lvl1pPr>
          </a:lstStyle>
          <a:p>
            <a:r>
              <a:rPr lang="en-US"/>
              <a:t>Click to edit Master title style</a:t>
            </a:r>
            <a:endParaRPr lang="en-US" dirty="0"/>
          </a:p>
        </p:txBody>
      </p:sp>
      <p:sp>
        <p:nvSpPr>
          <p:cNvPr id="20" name="Text Placeholder 17"/>
          <p:cNvSpPr>
            <a:spLocks noGrp="1"/>
          </p:cNvSpPr>
          <p:nvPr>
            <p:ph type="body" sz="quarter" idx="11"/>
          </p:nvPr>
        </p:nvSpPr>
        <p:spPr>
          <a:xfrm>
            <a:off x="457200" y="1219200"/>
            <a:ext cx="3886200" cy="304800"/>
          </a:xfrm>
        </p:spPr>
        <p:txBody>
          <a:bodyPr/>
          <a:lstStyle>
            <a:lvl1pPr>
              <a:defRPr sz="1400" b="0" i="0" cap="all">
                <a:solidFill>
                  <a:schemeClr val="accent6"/>
                </a:solidFill>
                <a:latin typeface="Gotham-Medium"/>
                <a:cs typeface="Gotham-Medium"/>
              </a:defRPr>
            </a:lvl1pPr>
          </a:lstStyle>
          <a:p>
            <a:pPr lvl="0"/>
            <a:r>
              <a:rPr lang="en-US"/>
              <a:t>Click to edit Master text styles</a:t>
            </a:r>
          </a:p>
        </p:txBody>
      </p:sp>
      <p:sp>
        <p:nvSpPr>
          <p:cNvPr id="21" name="Text Placeholder 2"/>
          <p:cNvSpPr>
            <a:spLocks noGrp="1"/>
          </p:cNvSpPr>
          <p:nvPr>
            <p:ph idx="1"/>
          </p:nvPr>
        </p:nvSpPr>
        <p:spPr bwMode="auto">
          <a:xfrm>
            <a:off x="457200" y="2133600"/>
            <a:ext cx="8229600" cy="3124200"/>
          </a:xfrm>
          <a:prstGeom prst="rect">
            <a:avLst/>
          </a:prstGeom>
          <a:noFill/>
          <a:ln>
            <a:noFill/>
          </a:ln>
          <a:extLst>
            <a:ext uri="{FAA26D3D-D897-4be2-8F04-BA451C77F1D7}"/>
          </a:extLst>
        </p:spPr>
        <p:txBody>
          <a:bodyPr/>
          <a:lstStyle>
            <a:lvl1pPr>
              <a:lnSpc>
                <a:spcPts val="3600"/>
              </a:lnSpc>
              <a:defRPr sz="3000"/>
            </a:lvl1pPr>
            <a:lvl2pPr>
              <a:lnSpc>
                <a:spcPts val="2600"/>
              </a:lnSpc>
              <a:defRPr sz="2000">
                <a:solidFill>
                  <a:schemeClr val="accent6"/>
                </a:solidFill>
              </a:defRPr>
            </a:lvl2pPr>
            <a:lvl3pPr>
              <a:lnSpc>
                <a:spcPts val="2600"/>
              </a:lnSpc>
              <a:defRPr sz="2000">
                <a:solidFill>
                  <a:schemeClr val="accent6"/>
                </a:solidFill>
              </a:defRPr>
            </a:lvl3pPr>
            <a:lvl4pPr>
              <a:lnSpc>
                <a:spcPts val="2600"/>
              </a:lnSpc>
              <a:defRPr sz="2000">
                <a:solidFill>
                  <a:schemeClr val="accent6"/>
                </a:solidFill>
              </a:defRPr>
            </a:lvl4pPr>
            <a:lvl5pPr>
              <a:lnSpc>
                <a:spcPts val="2600"/>
              </a:lnSpc>
              <a:defRPr sz="2000">
                <a:solidFill>
                  <a:schemeClr val="accent6"/>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Slide Number Placeholder 2"/>
          <p:cNvSpPr>
            <a:spLocks noGrp="1"/>
          </p:cNvSpPr>
          <p:nvPr>
            <p:ph type="sldNum" sz="quarter" idx="12"/>
          </p:nvPr>
        </p:nvSpPr>
        <p:spPr/>
        <p:txBody>
          <a:bodyPr/>
          <a:lstStyle>
            <a:lvl1pPr>
              <a:defRPr/>
            </a:lvl1pPr>
          </a:lstStyle>
          <a:p>
            <a:pPr>
              <a:defRPr/>
            </a:pPr>
            <a:fld id="{77177E83-2752-422B-88A2-A3F03824E4CE}"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Berry">
    <p:spTree>
      <p:nvGrpSpPr>
        <p:cNvPr id="1" name=""/>
        <p:cNvGrpSpPr/>
        <p:nvPr/>
      </p:nvGrpSpPr>
      <p:grpSpPr>
        <a:xfrm>
          <a:off x="0" y="0"/>
          <a:ext cx="0" cy="0"/>
          <a:chOff x="0" y="0"/>
          <a:chExt cx="0" cy="0"/>
        </a:xfrm>
      </p:grpSpPr>
      <p:sp>
        <p:nvSpPr>
          <p:cNvPr id="4" name="Rectangle 3"/>
          <p:cNvSpPr/>
          <p:nvPr userDrawn="1"/>
        </p:nvSpPr>
        <p:spPr>
          <a:xfrm>
            <a:off x="0" y="0"/>
            <a:ext cx="9144000" cy="1143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2" name="Title 1"/>
          <p:cNvSpPr>
            <a:spLocks noGrp="1"/>
          </p:cNvSpPr>
          <p:nvPr>
            <p:ph type="title"/>
          </p:nvPr>
        </p:nvSpPr>
        <p:spPr/>
        <p:txBody>
          <a:bodyPr/>
          <a:lstStyle>
            <a:lvl1pPr>
              <a:defRPr b="0" i="0">
                <a:latin typeface="Gotham-Medium"/>
                <a:cs typeface="Gotham-Medium"/>
              </a:defRPr>
            </a:lvl1pPr>
          </a:lstStyle>
          <a:p>
            <a:r>
              <a:rPr lang="en-US"/>
              <a:t>Click to edit Master title style</a:t>
            </a:r>
            <a:endParaRPr lang="en-US" dirty="0"/>
          </a:p>
        </p:txBody>
      </p:sp>
      <p:sp>
        <p:nvSpPr>
          <p:cNvPr id="9" name="Text Placeholder 2"/>
          <p:cNvSpPr>
            <a:spLocks noGrp="1"/>
          </p:cNvSpPr>
          <p:nvPr>
            <p:ph idx="1"/>
          </p:nvPr>
        </p:nvSpPr>
        <p:spPr bwMode="auto">
          <a:xfrm>
            <a:off x="457200" y="2133600"/>
            <a:ext cx="8229600" cy="3124200"/>
          </a:xfrm>
          <a:prstGeom prst="rect">
            <a:avLst/>
          </a:prstGeom>
          <a:noFill/>
          <a:ln>
            <a:noFill/>
          </a:ln>
          <a:extLst>
            <a:ext uri="{FAA26D3D-D897-4be2-8F04-BA451C77F1D7}"/>
          </a:extLst>
        </p:spPr>
        <p:txBody>
          <a:bodyPr/>
          <a:lstStyle>
            <a:lvl1pPr>
              <a:lnSpc>
                <a:spcPts val="3600"/>
              </a:lnSpc>
              <a:defRPr sz="3000"/>
            </a:lvl1pPr>
            <a:lvl2pPr>
              <a:lnSpc>
                <a:spcPts val="2600"/>
              </a:lnSpc>
              <a:defRPr sz="2000">
                <a:solidFill>
                  <a:schemeClr val="accent6"/>
                </a:solidFill>
              </a:defRPr>
            </a:lvl2pPr>
            <a:lvl3pPr>
              <a:lnSpc>
                <a:spcPts val="2600"/>
              </a:lnSpc>
              <a:defRPr sz="2000">
                <a:solidFill>
                  <a:schemeClr val="accent6"/>
                </a:solidFill>
              </a:defRPr>
            </a:lvl3pPr>
            <a:lvl4pPr>
              <a:lnSpc>
                <a:spcPts val="2600"/>
              </a:lnSpc>
              <a:defRPr sz="2000">
                <a:solidFill>
                  <a:schemeClr val="accent6"/>
                </a:solidFill>
              </a:defRPr>
            </a:lvl4pPr>
            <a:lvl5pPr>
              <a:lnSpc>
                <a:spcPts val="2600"/>
              </a:lnSpc>
              <a:defRPr sz="2000">
                <a:solidFill>
                  <a:schemeClr val="accent6"/>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Slide Number Placeholder 2"/>
          <p:cNvSpPr>
            <a:spLocks noGrp="1"/>
          </p:cNvSpPr>
          <p:nvPr>
            <p:ph type="sldNum" sz="quarter" idx="10"/>
          </p:nvPr>
        </p:nvSpPr>
        <p:spPr/>
        <p:txBody>
          <a:bodyPr/>
          <a:lstStyle>
            <a:lvl1pPr>
              <a:defRPr/>
            </a:lvl1pPr>
          </a:lstStyle>
          <a:p>
            <a:pPr>
              <a:defRPr/>
            </a:pPr>
            <a:fld id="{2BE6463F-3EDD-4D15-BEC2-C8976EA9B4E2}"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Green with Subhead">
    <p:spTree>
      <p:nvGrpSpPr>
        <p:cNvPr id="1" name=""/>
        <p:cNvGrpSpPr/>
        <p:nvPr/>
      </p:nvGrpSpPr>
      <p:grpSpPr>
        <a:xfrm>
          <a:off x="0" y="0"/>
          <a:ext cx="0" cy="0"/>
          <a:chOff x="0" y="0"/>
          <a:chExt cx="0" cy="0"/>
        </a:xfrm>
      </p:grpSpPr>
      <p:sp>
        <p:nvSpPr>
          <p:cNvPr id="5" name="Rectangle 4"/>
          <p:cNvSpPr/>
          <p:nvPr userDrawn="1"/>
        </p:nvSpPr>
        <p:spPr>
          <a:xfrm>
            <a:off x="0" y="0"/>
            <a:ext cx="9144000" cy="1143000"/>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6" name="Rectangle 5"/>
          <p:cNvSpPr/>
          <p:nvPr userDrawn="1"/>
        </p:nvSpPr>
        <p:spPr>
          <a:xfrm flipV="1">
            <a:off x="0" y="1143000"/>
            <a:ext cx="9169400"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2" name="Title 1"/>
          <p:cNvSpPr>
            <a:spLocks noGrp="1"/>
          </p:cNvSpPr>
          <p:nvPr>
            <p:ph type="title"/>
          </p:nvPr>
        </p:nvSpPr>
        <p:spPr/>
        <p:txBody>
          <a:bodyPr/>
          <a:lstStyle>
            <a:lvl1pPr algn="l">
              <a:defRPr b="0" i="0">
                <a:solidFill>
                  <a:schemeClr val="bg1"/>
                </a:solidFill>
                <a:latin typeface="Gotham-Medium"/>
                <a:cs typeface="Gotham-Medium"/>
              </a:defRPr>
            </a:lvl1pPr>
          </a:lstStyle>
          <a:p>
            <a:r>
              <a:rPr lang="en-US"/>
              <a:t>Click to edit Master title style</a:t>
            </a:r>
            <a:endParaRPr lang="en-US" dirty="0"/>
          </a:p>
        </p:txBody>
      </p:sp>
      <p:sp>
        <p:nvSpPr>
          <p:cNvPr id="11" name="Text Placeholder 17"/>
          <p:cNvSpPr>
            <a:spLocks noGrp="1"/>
          </p:cNvSpPr>
          <p:nvPr>
            <p:ph type="body" sz="quarter" idx="11"/>
          </p:nvPr>
        </p:nvSpPr>
        <p:spPr>
          <a:xfrm>
            <a:off x="457200" y="1219200"/>
            <a:ext cx="3886200" cy="304800"/>
          </a:xfrm>
        </p:spPr>
        <p:txBody>
          <a:bodyPr/>
          <a:lstStyle>
            <a:lvl1pPr>
              <a:defRPr sz="1400" b="0" i="0" cap="all">
                <a:solidFill>
                  <a:schemeClr val="accent6"/>
                </a:solidFill>
                <a:latin typeface="Gotham-Book"/>
                <a:cs typeface="Gotham-Book"/>
              </a:defRPr>
            </a:lvl1pPr>
          </a:lstStyle>
          <a:p>
            <a:pPr lvl="0"/>
            <a:r>
              <a:rPr lang="en-US"/>
              <a:t>Click to edit Master text styles</a:t>
            </a:r>
          </a:p>
        </p:txBody>
      </p:sp>
      <p:sp>
        <p:nvSpPr>
          <p:cNvPr id="10" name="Text Placeholder 2"/>
          <p:cNvSpPr>
            <a:spLocks noGrp="1"/>
          </p:cNvSpPr>
          <p:nvPr>
            <p:ph idx="1"/>
          </p:nvPr>
        </p:nvSpPr>
        <p:spPr bwMode="auto">
          <a:xfrm>
            <a:off x="457200" y="2133600"/>
            <a:ext cx="8229600" cy="3124200"/>
          </a:xfrm>
          <a:prstGeom prst="rect">
            <a:avLst/>
          </a:prstGeom>
          <a:noFill/>
          <a:ln>
            <a:noFill/>
          </a:ln>
          <a:extLst>
            <a:ext uri="{FAA26D3D-D897-4be2-8F04-BA451C77F1D7}"/>
          </a:extLst>
        </p:spPr>
        <p:txBody>
          <a:bodyPr/>
          <a:lstStyle>
            <a:lvl1pPr>
              <a:lnSpc>
                <a:spcPts val="3600"/>
              </a:lnSpc>
              <a:defRPr sz="3000"/>
            </a:lvl1pPr>
            <a:lvl2pPr>
              <a:lnSpc>
                <a:spcPts val="2600"/>
              </a:lnSpc>
              <a:defRPr sz="2000">
                <a:solidFill>
                  <a:schemeClr val="accent6"/>
                </a:solidFill>
              </a:defRPr>
            </a:lvl2pPr>
            <a:lvl3pPr>
              <a:lnSpc>
                <a:spcPts val="2600"/>
              </a:lnSpc>
              <a:defRPr sz="2000">
                <a:solidFill>
                  <a:schemeClr val="accent6"/>
                </a:solidFill>
              </a:defRPr>
            </a:lvl3pPr>
            <a:lvl4pPr>
              <a:lnSpc>
                <a:spcPts val="2600"/>
              </a:lnSpc>
              <a:defRPr sz="2000">
                <a:solidFill>
                  <a:schemeClr val="accent6"/>
                </a:solidFill>
              </a:defRPr>
            </a:lvl4pPr>
            <a:lvl5pPr>
              <a:lnSpc>
                <a:spcPts val="2600"/>
              </a:lnSpc>
              <a:defRPr sz="2000">
                <a:solidFill>
                  <a:schemeClr val="accent6"/>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Slide Number Placeholder 5"/>
          <p:cNvSpPr>
            <a:spLocks noGrp="1"/>
          </p:cNvSpPr>
          <p:nvPr>
            <p:ph type="sldNum" sz="quarter" idx="12"/>
          </p:nvPr>
        </p:nvSpPr>
        <p:spPr/>
        <p:txBody>
          <a:bodyPr/>
          <a:lstStyle>
            <a:lvl1pPr>
              <a:defRPr/>
            </a:lvl1pPr>
          </a:lstStyle>
          <a:p>
            <a:pPr>
              <a:defRPr/>
            </a:pPr>
            <a:fld id="{7849340D-3507-4749-B86C-17DC2CB20993}"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Green">
    <p:spTree>
      <p:nvGrpSpPr>
        <p:cNvPr id="1" name=""/>
        <p:cNvGrpSpPr/>
        <p:nvPr/>
      </p:nvGrpSpPr>
      <p:grpSpPr>
        <a:xfrm>
          <a:off x="0" y="0"/>
          <a:ext cx="0" cy="0"/>
          <a:chOff x="0" y="0"/>
          <a:chExt cx="0" cy="0"/>
        </a:xfrm>
      </p:grpSpPr>
      <p:sp>
        <p:nvSpPr>
          <p:cNvPr id="4" name="Rectangle 3"/>
          <p:cNvSpPr/>
          <p:nvPr userDrawn="1"/>
        </p:nvSpPr>
        <p:spPr>
          <a:xfrm>
            <a:off x="0" y="0"/>
            <a:ext cx="9144000" cy="1143000"/>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2" name="Title 1"/>
          <p:cNvSpPr>
            <a:spLocks noGrp="1"/>
          </p:cNvSpPr>
          <p:nvPr>
            <p:ph type="title"/>
          </p:nvPr>
        </p:nvSpPr>
        <p:spPr/>
        <p:txBody>
          <a:bodyPr/>
          <a:lstStyle>
            <a:lvl1pPr>
              <a:defRPr b="0" i="0">
                <a:latin typeface="Gotham-Medium"/>
                <a:cs typeface="Gotham-Medium"/>
              </a:defRPr>
            </a:lvl1pPr>
          </a:lstStyle>
          <a:p>
            <a:r>
              <a:rPr lang="en-US"/>
              <a:t>Click to edit Master title style</a:t>
            </a:r>
            <a:endParaRPr lang="en-US" dirty="0"/>
          </a:p>
        </p:txBody>
      </p:sp>
      <p:sp>
        <p:nvSpPr>
          <p:cNvPr id="8" name="Text Placeholder 2"/>
          <p:cNvSpPr>
            <a:spLocks noGrp="1"/>
          </p:cNvSpPr>
          <p:nvPr>
            <p:ph idx="1"/>
          </p:nvPr>
        </p:nvSpPr>
        <p:spPr bwMode="auto">
          <a:xfrm>
            <a:off x="457200" y="2133600"/>
            <a:ext cx="8229600" cy="3124200"/>
          </a:xfrm>
          <a:prstGeom prst="rect">
            <a:avLst/>
          </a:prstGeom>
          <a:noFill/>
          <a:ln>
            <a:noFill/>
          </a:ln>
          <a:extLst>
            <a:ext uri="{FAA26D3D-D897-4be2-8F04-BA451C77F1D7}"/>
          </a:extLst>
        </p:spPr>
        <p:txBody>
          <a:bodyPr/>
          <a:lstStyle>
            <a:lvl1pPr>
              <a:lnSpc>
                <a:spcPts val="3600"/>
              </a:lnSpc>
              <a:defRPr sz="3000"/>
            </a:lvl1pPr>
            <a:lvl2pPr>
              <a:lnSpc>
                <a:spcPts val="2600"/>
              </a:lnSpc>
              <a:defRPr sz="2000">
                <a:solidFill>
                  <a:schemeClr val="accent6"/>
                </a:solidFill>
              </a:defRPr>
            </a:lvl2pPr>
            <a:lvl3pPr>
              <a:lnSpc>
                <a:spcPts val="2600"/>
              </a:lnSpc>
              <a:defRPr sz="2000">
                <a:solidFill>
                  <a:schemeClr val="accent6"/>
                </a:solidFill>
              </a:defRPr>
            </a:lvl3pPr>
            <a:lvl4pPr>
              <a:lnSpc>
                <a:spcPts val="2600"/>
              </a:lnSpc>
              <a:defRPr sz="2000">
                <a:solidFill>
                  <a:schemeClr val="accent6"/>
                </a:solidFill>
              </a:defRPr>
            </a:lvl4pPr>
            <a:lvl5pPr>
              <a:lnSpc>
                <a:spcPts val="2600"/>
              </a:lnSpc>
              <a:defRPr sz="2000">
                <a:solidFill>
                  <a:schemeClr val="accent6"/>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Slide Number Placeholder 2"/>
          <p:cNvSpPr>
            <a:spLocks noGrp="1"/>
          </p:cNvSpPr>
          <p:nvPr>
            <p:ph type="sldNum" sz="quarter" idx="10"/>
          </p:nvPr>
        </p:nvSpPr>
        <p:spPr/>
        <p:txBody>
          <a:bodyPr/>
          <a:lstStyle>
            <a:lvl1pPr>
              <a:defRPr/>
            </a:lvl1pPr>
          </a:lstStyle>
          <a:p>
            <a:pPr>
              <a:defRPr/>
            </a:pPr>
            <a:fld id="{86D2B645-0528-4DFB-A266-9F96E4813972}"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Blue with Subhead">
    <p:spTree>
      <p:nvGrpSpPr>
        <p:cNvPr id="1" name=""/>
        <p:cNvGrpSpPr/>
        <p:nvPr/>
      </p:nvGrpSpPr>
      <p:grpSpPr>
        <a:xfrm>
          <a:off x="0" y="0"/>
          <a:ext cx="0" cy="0"/>
          <a:chOff x="0" y="0"/>
          <a:chExt cx="0" cy="0"/>
        </a:xfrm>
      </p:grpSpPr>
      <p:sp>
        <p:nvSpPr>
          <p:cNvPr id="5" name="Rectangle 4"/>
          <p:cNvSpPr/>
          <p:nvPr userDrawn="1"/>
        </p:nvSpPr>
        <p:spPr>
          <a:xfrm>
            <a:off x="0" y="0"/>
            <a:ext cx="9144000" cy="1143000"/>
          </a:xfrm>
          <a:prstGeom prst="rect">
            <a:avLst/>
          </a:prstGeom>
          <a:solidFill>
            <a:schemeClr val="accent5"/>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6" name="Rectangle 5"/>
          <p:cNvSpPr/>
          <p:nvPr userDrawn="1"/>
        </p:nvSpPr>
        <p:spPr>
          <a:xfrm flipV="1">
            <a:off x="0" y="1143000"/>
            <a:ext cx="9169400"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2" name="Title 1"/>
          <p:cNvSpPr>
            <a:spLocks noGrp="1"/>
          </p:cNvSpPr>
          <p:nvPr>
            <p:ph type="title"/>
          </p:nvPr>
        </p:nvSpPr>
        <p:spPr/>
        <p:txBody>
          <a:bodyPr/>
          <a:lstStyle>
            <a:lvl1pPr>
              <a:defRPr b="0" i="0">
                <a:latin typeface="Gotham-Medium"/>
                <a:cs typeface="Gotham-Medium"/>
              </a:defRPr>
            </a:lvl1pPr>
          </a:lstStyle>
          <a:p>
            <a:r>
              <a:rPr lang="en-US"/>
              <a:t>Click to edit Master title style</a:t>
            </a:r>
            <a:endParaRPr lang="en-US" dirty="0"/>
          </a:p>
        </p:txBody>
      </p:sp>
      <p:sp>
        <p:nvSpPr>
          <p:cNvPr id="11" name="Text Placeholder 17"/>
          <p:cNvSpPr>
            <a:spLocks noGrp="1"/>
          </p:cNvSpPr>
          <p:nvPr>
            <p:ph type="body" sz="quarter" idx="11"/>
          </p:nvPr>
        </p:nvSpPr>
        <p:spPr>
          <a:xfrm>
            <a:off x="457200" y="1219200"/>
            <a:ext cx="3886200" cy="304800"/>
          </a:xfrm>
        </p:spPr>
        <p:txBody>
          <a:bodyPr/>
          <a:lstStyle>
            <a:lvl1pPr>
              <a:defRPr sz="1400" b="0" i="0" cap="all">
                <a:solidFill>
                  <a:schemeClr val="accent6"/>
                </a:solidFill>
                <a:latin typeface="Gotham-Medium"/>
                <a:cs typeface="Gotham-Medium"/>
              </a:defRPr>
            </a:lvl1pPr>
          </a:lstStyle>
          <a:p>
            <a:pPr lvl="0"/>
            <a:r>
              <a:rPr lang="en-US"/>
              <a:t>Click to edit Master text styles</a:t>
            </a:r>
          </a:p>
        </p:txBody>
      </p:sp>
      <p:sp>
        <p:nvSpPr>
          <p:cNvPr id="9" name="Text Placeholder 2"/>
          <p:cNvSpPr>
            <a:spLocks noGrp="1"/>
          </p:cNvSpPr>
          <p:nvPr>
            <p:ph idx="1"/>
          </p:nvPr>
        </p:nvSpPr>
        <p:spPr bwMode="auto">
          <a:xfrm>
            <a:off x="457200" y="2133600"/>
            <a:ext cx="8229600" cy="3124200"/>
          </a:xfrm>
          <a:prstGeom prst="rect">
            <a:avLst/>
          </a:prstGeom>
          <a:noFill/>
          <a:ln>
            <a:noFill/>
          </a:ln>
          <a:extLst>
            <a:ext uri="{FAA26D3D-D897-4be2-8F04-BA451C77F1D7}"/>
          </a:extLst>
        </p:spPr>
        <p:txBody>
          <a:bodyPr/>
          <a:lstStyle>
            <a:lvl1pPr>
              <a:lnSpc>
                <a:spcPts val="3600"/>
              </a:lnSpc>
              <a:defRPr sz="3000"/>
            </a:lvl1pPr>
            <a:lvl2pPr>
              <a:lnSpc>
                <a:spcPts val="2600"/>
              </a:lnSpc>
              <a:defRPr sz="2000">
                <a:solidFill>
                  <a:schemeClr val="accent6"/>
                </a:solidFill>
              </a:defRPr>
            </a:lvl2pPr>
            <a:lvl3pPr>
              <a:lnSpc>
                <a:spcPts val="2600"/>
              </a:lnSpc>
              <a:defRPr sz="2000">
                <a:solidFill>
                  <a:schemeClr val="accent6"/>
                </a:solidFill>
              </a:defRPr>
            </a:lvl3pPr>
            <a:lvl4pPr>
              <a:lnSpc>
                <a:spcPts val="2600"/>
              </a:lnSpc>
              <a:defRPr sz="2000">
                <a:solidFill>
                  <a:schemeClr val="accent6"/>
                </a:solidFill>
              </a:defRPr>
            </a:lvl4pPr>
            <a:lvl5pPr>
              <a:lnSpc>
                <a:spcPts val="2600"/>
              </a:lnSpc>
              <a:defRPr sz="2000">
                <a:solidFill>
                  <a:schemeClr val="accent6"/>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Slide Number Placeholder 2"/>
          <p:cNvSpPr>
            <a:spLocks noGrp="1"/>
          </p:cNvSpPr>
          <p:nvPr>
            <p:ph type="sldNum" sz="quarter" idx="12"/>
          </p:nvPr>
        </p:nvSpPr>
        <p:spPr/>
        <p:txBody>
          <a:bodyPr/>
          <a:lstStyle>
            <a:lvl1pPr>
              <a:defRPr/>
            </a:lvl1pPr>
          </a:lstStyle>
          <a:p>
            <a:pPr>
              <a:defRPr/>
            </a:pPr>
            <a:fld id="{EC94F76C-1F05-49E3-BE0E-ABD1D971F7A3}"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Title 1"/>
          <p:cNvSpPr>
            <a:spLocks noGrp="1"/>
          </p:cNvSpPr>
          <p:nvPr>
            <p:ph type="title"/>
          </p:nvPr>
        </p:nvSpPr>
        <p:spPr>
          <a:xfrm>
            <a:off x="762000" y="1981200"/>
            <a:ext cx="7543800" cy="1905000"/>
          </a:xfrm>
        </p:spPr>
        <p:txBody>
          <a:bodyPr anchor="b"/>
          <a:lstStyle>
            <a:lvl1pPr>
              <a:defRPr sz="4000" b="0" i="0">
                <a:solidFill>
                  <a:schemeClr val="tx2"/>
                </a:solidFill>
                <a:latin typeface="Gotham-Medium"/>
                <a:cs typeface="Gotham-Medium"/>
              </a:defRPr>
            </a:lvl1pPr>
          </a:lstStyle>
          <a:p>
            <a:r>
              <a:rPr lang="en-US"/>
              <a:t>Click to edit Master title style</a:t>
            </a:r>
            <a:endParaRPr lang="en-US" dirty="0"/>
          </a:p>
        </p:txBody>
      </p:sp>
      <p:sp>
        <p:nvSpPr>
          <p:cNvPr id="9" name="Subtitle 2"/>
          <p:cNvSpPr>
            <a:spLocks noGrp="1"/>
          </p:cNvSpPr>
          <p:nvPr>
            <p:ph type="subTitle" idx="1"/>
          </p:nvPr>
        </p:nvSpPr>
        <p:spPr>
          <a:xfrm>
            <a:off x="762000" y="4038600"/>
            <a:ext cx="7543800" cy="1447800"/>
          </a:xfrm>
        </p:spPr>
        <p:txBody>
          <a:bodyPr>
            <a:noAutofit/>
          </a:bodyPr>
          <a:lstStyle>
            <a:lvl1pPr marL="0" indent="0" algn="l">
              <a:buNone/>
              <a:defRPr sz="3500" b="0" i="0">
                <a:solidFill>
                  <a:schemeClr val="accent1"/>
                </a:solidFill>
                <a:latin typeface="Gotham-Medium"/>
                <a:cs typeface="Gotham-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528B8CC1-0542-41E4-B5ED-D9EBFC7F25B1}"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2819400"/>
            <a:ext cx="4038600" cy="3230563"/>
          </a:xfrm>
        </p:spPr>
        <p:txBody>
          <a:bodyPr/>
          <a:lstStyle>
            <a:lvl1pPr>
              <a:defRPr sz="2400"/>
            </a:lvl1pPr>
            <a:lvl2pPr>
              <a:defRPr sz="1600">
                <a:solidFill>
                  <a:srgbClr val="69737A"/>
                </a:solidFill>
              </a:defRPr>
            </a:lvl2pPr>
            <a:lvl3pPr>
              <a:defRPr sz="1600">
                <a:solidFill>
                  <a:srgbClr val="69737A"/>
                </a:solidFill>
              </a:defRPr>
            </a:lvl3pPr>
            <a:lvl4pPr>
              <a:defRPr sz="1600">
                <a:solidFill>
                  <a:srgbClr val="69737A"/>
                </a:solidFill>
              </a:defRPr>
            </a:lvl4pPr>
            <a:lvl5pPr>
              <a:defRPr sz="1600">
                <a:solidFill>
                  <a:srgbClr val="69737A"/>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819400"/>
            <a:ext cx="4038600" cy="3230563"/>
          </a:xfrm>
        </p:spPr>
        <p:txBody>
          <a:bodyPr/>
          <a:lstStyle>
            <a:lvl1pPr>
              <a:defRPr sz="2400"/>
            </a:lvl1pPr>
            <a:lvl2pPr>
              <a:defRPr sz="1600">
                <a:solidFill>
                  <a:srgbClr val="69737A"/>
                </a:solidFill>
              </a:defRPr>
            </a:lvl2pPr>
            <a:lvl3pPr>
              <a:defRPr sz="1600">
                <a:solidFill>
                  <a:srgbClr val="69737A"/>
                </a:solidFill>
              </a:defRPr>
            </a:lvl3pPr>
            <a:lvl4pPr>
              <a:defRPr sz="1600">
                <a:solidFill>
                  <a:srgbClr val="69737A"/>
                </a:solidFill>
              </a:defRPr>
            </a:lvl4pPr>
            <a:lvl5pPr>
              <a:defRPr sz="1600">
                <a:solidFill>
                  <a:srgbClr val="69737A"/>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8C617469-A8E1-4F47-ACC1-4E0F3B925022}"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76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2133600"/>
            <a:ext cx="8229600" cy="3124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latin typeface="Gotham HTF" charset="0"/>
                <a:ea typeface="MS PGothic" panose="020B0600070205080204" pitchFamily="34" charset="-128"/>
                <a:cs typeface="+mn-cs"/>
              </a:defRPr>
            </a:lvl1pPr>
          </a:lstStyle>
          <a:p>
            <a:pPr>
              <a:defRPr/>
            </a:pPr>
            <a:fld id="{D6B2D891-95B6-4D98-A71E-66A34747863A}" type="slidenum">
              <a:rPr lang="en-US" altLang="en-US"/>
              <a:pPr>
                <a:defRPr/>
              </a:pPr>
              <a:t>‹#›</a:t>
            </a:fld>
            <a:endParaRPr lang="en-US" altLang="en-US"/>
          </a:p>
        </p:txBody>
      </p:sp>
      <p:pic>
        <p:nvPicPr>
          <p:cNvPr id="1029" name="Picture 6" descr="logo_2_CWDA_PRIMARY_NOTAG_COLOR.png"/>
          <p:cNvPicPr>
            <a:picLocks noChangeAspect="1"/>
          </p:cNvPicPr>
          <p:nvPr userDrawn="1"/>
        </p:nvPicPr>
        <p:blipFill>
          <a:blip r:embed="rId21"/>
          <a:srcRect l="76" t="39461" r="377" b="38763"/>
          <a:stretch>
            <a:fillRect/>
          </a:stretch>
        </p:blipFill>
        <p:spPr bwMode="auto">
          <a:xfrm>
            <a:off x="306388" y="6324600"/>
            <a:ext cx="1971675" cy="431800"/>
          </a:xfrm>
          <a:prstGeom prst="rect">
            <a:avLst/>
          </a:prstGeom>
          <a:noFill/>
          <a:ln w="9525">
            <a:noFill/>
            <a:miter lim="800000"/>
            <a:headEnd/>
            <a:tailEnd/>
          </a:ln>
        </p:spPr>
      </p:pic>
      <p:sp>
        <p:nvSpPr>
          <p:cNvPr id="8" name="Rectangle 7"/>
          <p:cNvSpPr/>
          <p:nvPr userDrawn="1"/>
        </p:nvSpPr>
        <p:spPr>
          <a:xfrm>
            <a:off x="0" y="0"/>
            <a:ext cx="9144000" cy="3810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ln>
                <a:solidFill>
                  <a:srgbClr val="000000"/>
                </a:solidFill>
              </a:ln>
            </a:endParaRPr>
          </a:p>
        </p:txBody>
      </p:sp>
      <p:cxnSp>
        <p:nvCxnSpPr>
          <p:cNvPr id="19" name="Straight Connector 18"/>
          <p:cNvCxnSpPr/>
          <p:nvPr userDrawn="1"/>
        </p:nvCxnSpPr>
        <p:spPr>
          <a:xfrm>
            <a:off x="0" y="6172200"/>
            <a:ext cx="9144000" cy="0"/>
          </a:xfrm>
          <a:prstGeom prst="line">
            <a:avLst/>
          </a:prstGeom>
          <a:ln w="2540">
            <a:solidFill>
              <a:schemeClr val="tx2">
                <a:alpha val="58000"/>
              </a:schemeClr>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52" r:id="rId8"/>
    <p:sldLayoutId id="2147483851" r:id="rId9"/>
    <p:sldLayoutId id="2147483850" r:id="rId10"/>
    <p:sldLayoutId id="2147483849" r:id="rId11"/>
    <p:sldLayoutId id="2147483860" r:id="rId12"/>
    <p:sldLayoutId id="2147483861" r:id="rId13"/>
    <p:sldLayoutId id="2147483848" r:id="rId14"/>
    <p:sldLayoutId id="2147483847" r:id="rId15"/>
    <p:sldLayoutId id="2147483846" r:id="rId16"/>
    <p:sldLayoutId id="2147483845" r:id="rId17"/>
    <p:sldLayoutId id="2147483862" r:id="rId18"/>
    <p:sldLayoutId id="2147483863" r:id="rId19"/>
  </p:sldLayoutIdLst>
  <p:hf hdr="0" ftr="0" dt="0"/>
  <p:txStyles>
    <p:titleStyle>
      <a:lvl1pPr algn="l" defTabSz="457200" rtl="0" eaLnBrk="0" fontAlgn="base" hangingPunct="0">
        <a:spcBef>
          <a:spcPct val="0"/>
        </a:spcBef>
        <a:spcAft>
          <a:spcPct val="0"/>
        </a:spcAft>
        <a:defRPr sz="2800" kern="1200">
          <a:solidFill>
            <a:schemeClr val="bg1"/>
          </a:solidFill>
          <a:latin typeface="Gotham-Book"/>
          <a:ea typeface="MS PGothic" panose="020B0600070205080204" pitchFamily="34" charset="-128"/>
          <a:cs typeface="Gotham-Book"/>
        </a:defRPr>
      </a:lvl1pPr>
      <a:lvl2pPr algn="l" defTabSz="457200" rtl="0" eaLnBrk="0" fontAlgn="base" hangingPunct="0">
        <a:spcBef>
          <a:spcPct val="0"/>
        </a:spcBef>
        <a:spcAft>
          <a:spcPct val="0"/>
        </a:spcAft>
        <a:defRPr sz="2800">
          <a:solidFill>
            <a:schemeClr val="bg1"/>
          </a:solidFill>
          <a:latin typeface="Gotham-Book" charset="0"/>
          <a:ea typeface="MS PGothic" panose="020B0600070205080204" pitchFamily="34" charset="-128"/>
          <a:cs typeface="Gotham-Book"/>
        </a:defRPr>
      </a:lvl2pPr>
      <a:lvl3pPr algn="l" defTabSz="457200" rtl="0" eaLnBrk="0" fontAlgn="base" hangingPunct="0">
        <a:spcBef>
          <a:spcPct val="0"/>
        </a:spcBef>
        <a:spcAft>
          <a:spcPct val="0"/>
        </a:spcAft>
        <a:defRPr sz="2800">
          <a:solidFill>
            <a:schemeClr val="bg1"/>
          </a:solidFill>
          <a:latin typeface="Gotham-Book" charset="0"/>
          <a:ea typeface="MS PGothic" panose="020B0600070205080204" pitchFamily="34" charset="-128"/>
          <a:cs typeface="Gotham-Book"/>
        </a:defRPr>
      </a:lvl3pPr>
      <a:lvl4pPr algn="l" defTabSz="457200" rtl="0" eaLnBrk="0" fontAlgn="base" hangingPunct="0">
        <a:spcBef>
          <a:spcPct val="0"/>
        </a:spcBef>
        <a:spcAft>
          <a:spcPct val="0"/>
        </a:spcAft>
        <a:defRPr sz="2800">
          <a:solidFill>
            <a:schemeClr val="bg1"/>
          </a:solidFill>
          <a:latin typeface="Gotham-Book" charset="0"/>
          <a:ea typeface="MS PGothic" panose="020B0600070205080204" pitchFamily="34" charset="-128"/>
          <a:cs typeface="Gotham-Book"/>
        </a:defRPr>
      </a:lvl4pPr>
      <a:lvl5pPr algn="l" defTabSz="457200" rtl="0" eaLnBrk="0" fontAlgn="base" hangingPunct="0">
        <a:spcBef>
          <a:spcPct val="0"/>
        </a:spcBef>
        <a:spcAft>
          <a:spcPct val="0"/>
        </a:spcAft>
        <a:defRPr sz="2800">
          <a:solidFill>
            <a:schemeClr val="bg1"/>
          </a:solidFill>
          <a:latin typeface="Gotham-Book" charset="0"/>
          <a:ea typeface="MS PGothic" panose="020B0600070205080204" pitchFamily="34" charset="-128"/>
          <a:cs typeface="Gotham-Book"/>
        </a:defRPr>
      </a:lvl5pPr>
      <a:lvl6pPr marL="457200" algn="l" defTabSz="457200" rtl="0" eaLnBrk="1" fontAlgn="base" hangingPunct="1">
        <a:spcBef>
          <a:spcPct val="0"/>
        </a:spcBef>
        <a:spcAft>
          <a:spcPct val="0"/>
        </a:spcAft>
        <a:defRPr sz="3500" b="1">
          <a:solidFill>
            <a:schemeClr val="accent1"/>
          </a:solidFill>
          <a:latin typeface="Gotham HTF Book" charset="0"/>
          <a:ea typeface="ＭＳ Ｐゴシック" charset="0"/>
          <a:cs typeface="ＭＳ Ｐゴシック" charset="0"/>
        </a:defRPr>
      </a:lvl6pPr>
      <a:lvl7pPr marL="914400" algn="l" defTabSz="457200" rtl="0" eaLnBrk="1" fontAlgn="base" hangingPunct="1">
        <a:spcBef>
          <a:spcPct val="0"/>
        </a:spcBef>
        <a:spcAft>
          <a:spcPct val="0"/>
        </a:spcAft>
        <a:defRPr sz="3500" b="1">
          <a:solidFill>
            <a:schemeClr val="accent1"/>
          </a:solidFill>
          <a:latin typeface="Gotham HTF Book" charset="0"/>
          <a:ea typeface="ＭＳ Ｐゴシック" charset="0"/>
          <a:cs typeface="ＭＳ Ｐゴシック" charset="0"/>
        </a:defRPr>
      </a:lvl7pPr>
      <a:lvl8pPr marL="1371600" algn="l" defTabSz="457200" rtl="0" eaLnBrk="1" fontAlgn="base" hangingPunct="1">
        <a:spcBef>
          <a:spcPct val="0"/>
        </a:spcBef>
        <a:spcAft>
          <a:spcPct val="0"/>
        </a:spcAft>
        <a:defRPr sz="3500" b="1">
          <a:solidFill>
            <a:schemeClr val="accent1"/>
          </a:solidFill>
          <a:latin typeface="Gotham HTF Book" charset="0"/>
          <a:ea typeface="ＭＳ Ｐゴシック" charset="0"/>
          <a:cs typeface="ＭＳ Ｐゴシック" charset="0"/>
        </a:defRPr>
      </a:lvl8pPr>
      <a:lvl9pPr marL="1828800" algn="l" defTabSz="457200" rtl="0" eaLnBrk="1" fontAlgn="base" hangingPunct="1">
        <a:spcBef>
          <a:spcPct val="0"/>
        </a:spcBef>
        <a:spcAft>
          <a:spcPct val="0"/>
        </a:spcAft>
        <a:defRPr sz="3500" b="1">
          <a:solidFill>
            <a:schemeClr val="accent1"/>
          </a:solidFill>
          <a:latin typeface="Gotham HTF Book" charset="0"/>
          <a:ea typeface="ＭＳ Ｐゴシック" charset="0"/>
          <a:cs typeface="ＭＳ Ｐゴシック" charset="0"/>
        </a:defRPr>
      </a:lvl9pPr>
    </p:titleStyle>
    <p:bodyStyle>
      <a:lvl1pPr marL="342900" indent="-342900" algn="l" defTabSz="457200" rtl="0" eaLnBrk="0" fontAlgn="base" hangingPunct="0">
        <a:spcBef>
          <a:spcPts val="1800"/>
        </a:spcBef>
        <a:spcAft>
          <a:spcPct val="0"/>
        </a:spcAft>
        <a:buSzPct val="110000"/>
        <a:buFont typeface="Arial" charset="0"/>
        <a:defRPr sz="2500" kern="1200">
          <a:solidFill>
            <a:srgbClr val="08436B"/>
          </a:solidFill>
          <a:latin typeface="Gotham-Medium"/>
          <a:ea typeface="MS PGothic" panose="020B0600070205080204" pitchFamily="34" charset="-128"/>
          <a:cs typeface="Gotham-Medium"/>
        </a:defRPr>
      </a:lvl1pPr>
      <a:lvl2pPr marL="742950" indent="-285750" algn="l" defTabSz="457200" rtl="0" eaLnBrk="0" fontAlgn="base" hangingPunct="0">
        <a:spcBef>
          <a:spcPts val="1800"/>
        </a:spcBef>
        <a:spcAft>
          <a:spcPct val="0"/>
        </a:spcAft>
        <a:buSzPct val="110000"/>
        <a:buFont typeface="Arial" charset="0"/>
        <a:buChar char="•"/>
        <a:defRPr kern="1200">
          <a:solidFill>
            <a:srgbClr val="69737A"/>
          </a:solidFill>
          <a:latin typeface="Gotham-Medium"/>
          <a:ea typeface="MS PGothic" panose="020B0600070205080204" pitchFamily="34" charset="-128"/>
          <a:cs typeface="Gotham-Medium"/>
        </a:defRPr>
      </a:lvl2pPr>
      <a:lvl3pPr marL="1143000" indent="-228600" algn="l" defTabSz="457200" rtl="0" eaLnBrk="0" fontAlgn="base" hangingPunct="0">
        <a:spcBef>
          <a:spcPts val="1800"/>
        </a:spcBef>
        <a:spcAft>
          <a:spcPct val="0"/>
        </a:spcAft>
        <a:buSzPct val="110000"/>
        <a:buFont typeface="Arial" charset="0"/>
        <a:buChar char="•"/>
        <a:defRPr kern="1200">
          <a:solidFill>
            <a:srgbClr val="69737A"/>
          </a:solidFill>
          <a:latin typeface="Gotham-Medium"/>
          <a:ea typeface="MS PGothic" panose="020B0600070205080204" pitchFamily="34" charset="-128"/>
          <a:cs typeface="Gotham-Medium"/>
        </a:defRPr>
      </a:lvl3pPr>
      <a:lvl4pPr marL="1600200" indent="-228600" algn="l" defTabSz="457200" rtl="0" eaLnBrk="0" fontAlgn="base" hangingPunct="0">
        <a:spcBef>
          <a:spcPts val="1800"/>
        </a:spcBef>
        <a:spcAft>
          <a:spcPct val="0"/>
        </a:spcAft>
        <a:buSzPct val="110000"/>
        <a:buFont typeface="Arial" charset="0"/>
        <a:buChar char="•"/>
        <a:defRPr kern="1200">
          <a:solidFill>
            <a:srgbClr val="69737A"/>
          </a:solidFill>
          <a:latin typeface="Gotham-Medium"/>
          <a:ea typeface="MS PGothic" panose="020B0600070205080204" pitchFamily="34" charset="-128"/>
          <a:cs typeface="Gotham-Medium"/>
        </a:defRPr>
      </a:lvl4pPr>
      <a:lvl5pPr marL="2057400" indent="-228600" algn="l" defTabSz="457200" rtl="0" eaLnBrk="0" fontAlgn="base" hangingPunct="0">
        <a:spcBef>
          <a:spcPts val="1800"/>
        </a:spcBef>
        <a:spcAft>
          <a:spcPct val="0"/>
        </a:spcAft>
        <a:buSzPct val="110000"/>
        <a:buFont typeface="Arial" charset="0"/>
        <a:buChar char="•"/>
        <a:defRPr kern="1200">
          <a:solidFill>
            <a:srgbClr val="69737A"/>
          </a:solidFill>
          <a:latin typeface="Gotham-Medium"/>
          <a:ea typeface="MS PGothic" panose="020B0600070205080204" pitchFamily="34" charset="-128"/>
          <a:cs typeface="Gotham-Medium"/>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hyperlink" Target="https://creativecommons.org/licenses/by-sa/3.0/" TargetMode="External"/><Relationship Id="rId4" Type="http://schemas.openxmlformats.org/officeDocument/2006/relationships/hyperlink" Target="http://commons.wikimedia.org/wiki/File:Family_playing_a_board_game_(3).jpg"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leginfo.legislature.ca.gov/faces/billNavClient.xhtml?bill_id=201720180SB54"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hyperlink" Target="https://www.nilc.org/federal-guidance-public-charge-calif-ed/" TargetMode="External"/><Relationship Id="rId1" Type="http://schemas.openxmlformats.org/officeDocument/2006/relationships/slideLayout" Target="../slideLayouts/slideLayout6.xml"/><Relationship Id="rId4" Type="http://schemas.openxmlformats.org/officeDocument/2006/relationships/hyperlink" Target="http://thaienews.blogspot.com/2017/01/how-trumps-wall-compares-to-other.html"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theconversation.com/not-all-care-workers-prey-on-the-weak-but-some-are-more-prone-to-abuse-38872" TargetMode="External"/><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docs.google.com/forms/d/e/1FAIpQLSfZPq5r9TQMkUUgWTL3kgO1qI3Au4dLHcr8-iuwBk-yZq9zeQ/viewform" TargetMode="Externa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hyperlink" Target="https://www.nilc.org/wp-content/uploads/2018/01/Public-Charge-Fact-Sheet-2018.pdf" TargetMode="Externa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hyperlink" Target="https://www.federalregister.gov/" TargetMode="Externa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hyperlink" Target="mailto:%20campaign&#8217;s%20general%20mailing%20list,%20though,%20so%20please%20do%20sign%20up%20for%20that%20at%20this%20link%20-%20http://protectingimmigrantfamilies.us16.list-manage.com/subscribe?u=3ea07e067c43a4abfd60b1669&amp;id=237bbd3893"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mailto:lundie@nilc.org?subject=Protecting%20Immigrant%20Families%20Story" TargetMode="External"/><Relationship Id="rId2" Type="http://schemas.openxmlformats.org/officeDocument/2006/relationships/hyperlink" Target="http://action.nilc.org/page/s/protectfamilies-stories" TargetMode="Externa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hyperlink" Target="https://protectingimmigrantfamilies.us16.list-manage.com/track/click?u=3ea07e067c43a4abfd60b1669&amp;id=098f99a25e&amp;e=bc0638664e" TargetMode="External"/><Relationship Id="rId7" Type="http://schemas.openxmlformats.org/officeDocument/2006/relationships/hyperlink" Target="http://www.nilc.org/" TargetMode="External"/><Relationship Id="rId2" Type="http://schemas.openxmlformats.org/officeDocument/2006/relationships/hyperlink" Target="https://protectingimmigrantfamilies.us16.list-manage.com/track/click?u=3ea07e067c43a4abfd60b1669&amp;id=656f9d4037&amp;e=bc0638664e" TargetMode="External"/><Relationship Id="rId1" Type="http://schemas.openxmlformats.org/officeDocument/2006/relationships/slideLayout" Target="../slideLayouts/slideLayout6.xml"/><Relationship Id="rId6" Type="http://schemas.openxmlformats.org/officeDocument/2006/relationships/hyperlink" Target="mailto:publiccharge@nilc.org" TargetMode="External"/><Relationship Id="rId5" Type="http://schemas.openxmlformats.org/officeDocument/2006/relationships/hyperlink" Target="https://www.kff.org/disparities-policy/fact-sheet/proposed-changes-to-public-charge-policies-for-immigrants-implications-for-health-coverage/" TargetMode="External"/><Relationship Id="rId4" Type="http://schemas.openxmlformats.org/officeDocument/2006/relationships/hyperlink" Target="https://protectingimmigrantfamilies.us16.list-manage.com/track/click?u=3ea07e067c43a4abfd60b1669&amp;id=d81068329d&amp;e=bc0638664e"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cwda.org/post/immigration-resources"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hyperlink" Target="mailto:mgamble@cwda.org" TargetMode="External"/><Relationship Id="rId4" Type="http://schemas.openxmlformats.org/officeDocument/2006/relationships/hyperlink" Target="mailto:aelayyat@cwda.org"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hyperlink" Target="https://www.cwda.org/post/immigration-resources"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ctrTitle"/>
          </p:nvPr>
        </p:nvSpPr>
        <p:spPr>
          <a:xfrm>
            <a:off x="762000" y="2362200"/>
            <a:ext cx="4419600" cy="2667000"/>
          </a:xfrm>
        </p:spPr>
        <p:txBody>
          <a:bodyPr/>
          <a:lstStyle/>
          <a:p>
            <a:pPr algn="ctr" eaLnBrk="1" hangingPunct="1"/>
            <a:r>
              <a:rPr lang="en-US" dirty="0">
                <a:solidFill>
                  <a:srgbClr val="08436B"/>
                </a:solidFill>
                <a:ea typeface="Gotham-Medium"/>
              </a:rPr>
              <a:t>CWDA Webinar:</a:t>
            </a:r>
            <a:br>
              <a:rPr lang="en-US" dirty="0">
                <a:solidFill>
                  <a:srgbClr val="08436B"/>
                </a:solidFill>
                <a:ea typeface="Gotham-Medium"/>
              </a:rPr>
            </a:br>
            <a:br>
              <a:rPr lang="en-US" dirty="0">
                <a:solidFill>
                  <a:srgbClr val="08436B"/>
                </a:solidFill>
                <a:ea typeface="Gotham-Medium"/>
              </a:rPr>
            </a:br>
            <a:r>
              <a:rPr lang="en-US" dirty="0">
                <a:solidFill>
                  <a:srgbClr val="08436B"/>
                </a:solidFill>
                <a:ea typeface="Gotham-Medium"/>
              </a:rPr>
              <a:t>Working with Immigrant Families</a:t>
            </a:r>
          </a:p>
        </p:txBody>
      </p:sp>
      <p:sp>
        <p:nvSpPr>
          <p:cNvPr id="22530" name="Title 1"/>
          <p:cNvSpPr>
            <a:spLocks/>
          </p:cNvSpPr>
          <p:nvPr/>
        </p:nvSpPr>
        <p:spPr bwMode="auto">
          <a:xfrm>
            <a:off x="838200" y="4191000"/>
            <a:ext cx="4419600" cy="1295400"/>
          </a:xfrm>
          <a:prstGeom prst="rect">
            <a:avLst/>
          </a:prstGeom>
          <a:noFill/>
          <a:ln w="9525">
            <a:noFill/>
            <a:miter lim="800000"/>
            <a:headEnd/>
            <a:tailEnd/>
          </a:ln>
        </p:spPr>
        <p:txBody>
          <a:bodyPr anchor="b"/>
          <a:lstStyle/>
          <a:p>
            <a:pPr defTabSz="457200"/>
            <a:endParaRPr lang="en-US" sz="3500" dirty="0">
              <a:solidFill>
                <a:srgbClr val="08436B"/>
              </a:solidFill>
              <a:latin typeface="Gotham-Medium"/>
              <a:ea typeface="Gotham-Medium"/>
              <a:cs typeface="Gotham-Medium"/>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p:nvPr>
        </p:nvSpPr>
        <p:spPr/>
        <p:txBody>
          <a:bodyPr/>
          <a:lstStyle/>
          <a:p>
            <a:r>
              <a:rPr lang="en-US" sz="3200">
                <a:ea typeface="MS PGothic"/>
              </a:rPr>
              <a:t>Assisting Immigrant Families</a:t>
            </a:r>
          </a:p>
        </p:txBody>
      </p:sp>
      <p:sp>
        <p:nvSpPr>
          <p:cNvPr id="3" name="Text Placeholder 2">
            <a:extLst>
              <a:ext uri="{FF2B5EF4-FFF2-40B4-BE49-F238E27FC236}">
                <a16:creationId xmlns:a16="http://schemas.microsoft.com/office/drawing/2014/main" id="{CD6A314B-1BB2-4DE6-8FF8-32C91799E936}"/>
              </a:ext>
            </a:extLst>
          </p:cNvPr>
          <p:cNvSpPr>
            <a:spLocks noGrp="1"/>
          </p:cNvSpPr>
          <p:nvPr>
            <p:ph type="body" sz="quarter" idx="11"/>
          </p:nvPr>
        </p:nvSpPr>
        <p:spPr/>
        <p:txBody>
          <a:bodyPr/>
          <a:lstStyle/>
          <a:p>
            <a:r>
              <a:rPr lang="en-US" dirty="0"/>
              <a:t>Gabrielle Lessard, Lessard@nilc.org</a:t>
            </a:r>
          </a:p>
        </p:txBody>
      </p:sp>
      <p:sp>
        <p:nvSpPr>
          <p:cNvPr id="2" name="Content Placeholder 1">
            <a:extLst>
              <a:ext uri="{FF2B5EF4-FFF2-40B4-BE49-F238E27FC236}">
                <a16:creationId xmlns:a16="http://schemas.microsoft.com/office/drawing/2014/main" id="{23381FCE-6197-4B1E-BC55-A164B7DE0FB2}"/>
              </a:ext>
            </a:extLst>
          </p:cNvPr>
          <p:cNvSpPr>
            <a:spLocks noGrp="1"/>
          </p:cNvSpPr>
          <p:nvPr>
            <p:ph idx="1"/>
          </p:nvPr>
        </p:nvSpPr>
        <p:spPr/>
        <p:txBody>
          <a:bodyPr/>
          <a:lstStyle/>
          <a:p>
            <a:endParaRPr lang="en-US"/>
          </a:p>
        </p:txBody>
      </p:sp>
      <p:sp>
        <p:nvSpPr>
          <p:cNvPr id="4" name="Slide Number Placeholder 2"/>
          <p:cNvSpPr>
            <a:spLocks noGrp="1"/>
          </p:cNvSpPr>
          <p:nvPr>
            <p:ph type="sldNum" sz="quarter" idx="12"/>
          </p:nvPr>
        </p:nvSpPr>
        <p:spPr/>
        <p:txBody>
          <a:bodyPr/>
          <a:lstStyle/>
          <a:p>
            <a:pPr>
              <a:defRPr/>
            </a:pPr>
            <a:fld id="{7967103A-3CE1-4F4C-A54B-05684EA6ADE5}" type="slidenum">
              <a:rPr lang="en-US" altLang="en-US"/>
              <a:pPr>
                <a:defRPr/>
              </a:pPr>
              <a:t>10</a:t>
            </a:fld>
            <a:endParaRPr lang="en-US" altLang="en-US"/>
          </a:p>
        </p:txBody>
      </p:sp>
      <p:pic>
        <p:nvPicPr>
          <p:cNvPr id="10" name="Picture 9">
            <a:extLst>
              <a:ext uri="{FF2B5EF4-FFF2-40B4-BE49-F238E27FC236}">
                <a16:creationId xmlns:a16="http://schemas.microsoft.com/office/drawing/2014/main" id="{D3E22B15-A46F-494A-926A-054230B52018}"/>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676400" y="1524000"/>
            <a:ext cx="6019799" cy="4424553"/>
          </a:xfrm>
          <a:prstGeom prst="rect">
            <a:avLst/>
          </a:prstGeom>
        </p:spPr>
      </p:pic>
      <p:sp>
        <p:nvSpPr>
          <p:cNvPr id="11" name="TextBox 10">
            <a:extLst>
              <a:ext uri="{FF2B5EF4-FFF2-40B4-BE49-F238E27FC236}">
                <a16:creationId xmlns:a16="http://schemas.microsoft.com/office/drawing/2014/main" id="{D5C7FD93-A6E6-4CC0-83CD-2119CB576EFD}"/>
              </a:ext>
            </a:extLst>
          </p:cNvPr>
          <p:cNvSpPr txBox="1"/>
          <p:nvPr/>
        </p:nvSpPr>
        <p:spPr>
          <a:xfrm>
            <a:off x="4114800" y="6889132"/>
            <a:ext cx="5029200" cy="230832"/>
          </a:xfrm>
          <a:prstGeom prst="rect">
            <a:avLst/>
          </a:prstGeom>
          <a:noFill/>
        </p:spPr>
        <p:txBody>
          <a:bodyPr wrap="square" rtlCol="0">
            <a:spAutoFit/>
          </a:bodyPr>
          <a:lstStyle/>
          <a:p>
            <a:r>
              <a:rPr lang="en-US" sz="900">
                <a:hlinkClick r:id="rId4" tooltip="http://commons.wikimedia.org/wiki/File:Family_playing_a_board_game_(3).jpg"/>
              </a:rPr>
              <a:t>This Photo</a:t>
            </a:r>
            <a:r>
              <a:rPr lang="en-US" sz="900"/>
              <a:t> by Unknown Author is licensed under </a:t>
            </a:r>
            <a:r>
              <a:rPr lang="en-US" sz="900">
                <a:hlinkClick r:id="rId5" tooltip="https://creativecommons.org/licenses/by-sa/3.0/"/>
              </a:rPr>
              <a:t>CC BY-SA</a:t>
            </a:r>
            <a:endParaRPr lang="en-US" sz="9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p:txBody>
          <a:bodyPr/>
          <a:lstStyle/>
          <a:p>
            <a:pPr>
              <a:defRPr/>
            </a:pPr>
            <a:fld id="{5FE108B0-3300-46FA-B6CC-853CB664E6ED}" type="slidenum">
              <a:rPr lang="en-US" altLang="en-US"/>
              <a:pPr>
                <a:defRPr/>
              </a:pPr>
              <a:t>11</a:t>
            </a:fld>
            <a:endParaRPr lang="en-US" altLang="en-US"/>
          </a:p>
        </p:txBody>
      </p:sp>
      <p:sp>
        <p:nvSpPr>
          <p:cNvPr id="38914" name="Rectangle 2"/>
          <p:cNvSpPr>
            <a:spLocks noGrp="1"/>
          </p:cNvSpPr>
          <p:nvPr>
            <p:ph type="title" idx="4294967295"/>
          </p:nvPr>
        </p:nvSpPr>
        <p:spPr/>
        <p:txBody>
          <a:bodyPr/>
          <a:lstStyle/>
          <a:p>
            <a:r>
              <a:rPr lang="en-US">
                <a:ea typeface="MS PGothic"/>
              </a:rPr>
              <a:t>Who We Are</a:t>
            </a:r>
          </a:p>
        </p:txBody>
      </p:sp>
      <p:sp>
        <p:nvSpPr>
          <p:cNvPr id="38915" name="Content Placeholder 2"/>
          <p:cNvSpPr>
            <a:spLocks noGrp="1"/>
          </p:cNvSpPr>
          <p:nvPr>
            <p:ph type="body" idx="4294967295"/>
          </p:nvPr>
        </p:nvSpPr>
        <p:spPr>
          <a:xfrm>
            <a:off x="381000" y="1524000"/>
            <a:ext cx="8229600" cy="3733800"/>
          </a:xfrm>
        </p:spPr>
        <p:txBody>
          <a:bodyPr/>
          <a:lstStyle/>
          <a:p>
            <a:pPr marL="0" indent="0"/>
            <a:r>
              <a:rPr lang="en-US" sz="2400" b="1" dirty="0">
                <a:ea typeface="MS PGothic"/>
              </a:rPr>
              <a:t>National Immigration Law Center (NILC)</a:t>
            </a:r>
          </a:p>
          <a:p>
            <a:pPr marL="0" indent="0"/>
            <a:r>
              <a:rPr lang="en-US" altLang="en-US" sz="2400" dirty="0">
                <a:ea typeface="MS PGothic"/>
              </a:rPr>
              <a:t>Our mission is to defend &amp; advance the rights &amp; opportunities of </a:t>
            </a:r>
            <a:r>
              <a:rPr lang="en-US" altLang="en-US" sz="2400" b="1" dirty="0">
                <a:ea typeface="MS PGothic"/>
              </a:rPr>
              <a:t>low-income</a:t>
            </a:r>
            <a:r>
              <a:rPr lang="en-US" altLang="en-US" sz="2400" dirty="0">
                <a:ea typeface="MS PGothic"/>
              </a:rPr>
              <a:t> immigrants and their family members.</a:t>
            </a:r>
          </a:p>
          <a:p>
            <a:pPr marL="0" indent="0"/>
            <a:r>
              <a:rPr lang="en-US" altLang="en-US" sz="2400" dirty="0">
                <a:ea typeface="MS PGothic"/>
              </a:rPr>
              <a:t>We combine policy advocacy, impact litigation and strategic communications to protect immigrants’ rights and to advance their access to health care, education and economic opportunity. </a:t>
            </a:r>
          </a:p>
          <a:p>
            <a:pPr marL="0" indent="0" eaLnBrk="1" hangingPunct="1"/>
            <a:endParaRPr lang="en-US" sz="2400" dirty="0">
              <a:ea typeface="MS PGothic"/>
            </a:endParaRPr>
          </a:p>
        </p:txBody>
      </p:sp>
      <p:pic>
        <p:nvPicPr>
          <p:cNvPr id="38916" name="Picture 4"/>
          <p:cNvPicPr>
            <a:picLocks noChangeAspect="1"/>
          </p:cNvPicPr>
          <p:nvPr/>
        </p:nvPicPr>
        <p:blipFill>
          <a:blip r:embed="rId2"/>
          <a:srcRect/>
          <a:stretch>
            <a:fillRect/>
          </a:stretch>
        </p:blipFill>
        <p:spPr bwMode="auto">
          <a:xfrm>
            <a:off x="6276340" y="4494212"/>
            <a:ext cx="2406650" cy="15271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p:txBody>
          <a:bodyPr/>
          <a:lstStyle/>
          <a:p>
            <a:pPr>
              <a:defRPr/>
            </a:pPr>
            <a:fld id="{7AB5AF9B-D1FA-46CD-882A-EED28D8A43D5}" type="slidenum">
              <a:rPr lang="en-US" altLang="en-US"/>
              <a:pPr>
                <a:defRPr/>
              </a:pPr>
              <a:t>12</a:t>
            </a:fld>
            <a:endParaRPr lang="en-US" altLang="en-US"/>
          </a:p>
        </p:txBody>
      </p:sp>
      <p:sp>
        <p:nvSpPr>
          <p:cNvPr id="39938" name="Title 1"/>
          <p:cNvSpPr>
            <a:spLocks noGrp="1"/>
          </p:cNvSpPr>
          <p:nvPr>
            <p:ph type="title" idx="4294967295"/>
          </p:nvPr>
        </p:nvSpPr>
        <p:spPr/>
        <p:txBody>
          <a:bodyPr/>
          <a:lstStyle/>
          <a:p>
            <a:pPr eaLnBrk="1" hangingPunct="1"/>
            <a:r>
              <a:rPr lang="en-US">
                <a:latin typeface="Gotham-Medium"/>
                <a:ea typeface="Gotham-Medium"/>
                <a:cs typeface="Gotham-Medium"/>
              </a:rPr>
              <a:t>Disclaimers</a:t>
            </a:r>
          </a:p>
        </p:txBody>
      </p:sp>
      <p:sp>
        <p:nvSpPr>
          <p:cNvPr id="39939" name="Slide Number Placeholder 3"/>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eaLnBrk="0" hangingPunct="0"/>
            <a:fld id="{EF982AEF-B6C3-4DDF-BDF3-7FB61C616B02}" type="slidenum">
              <a:rPr lang="en-US" altLang="en-US" sz="1200">
                <a:latin typeface="Gotham HTF"/>
              </a:rPr>
              <a:pPr algn="r" eaLnBrk="0" hangingPunct="0"/>
              <a:t>12</a:t>
            </a:fld>
            <a:endParaRPr lang="en-US" altLang="en-US" sz="1200">
              <a:latin typeface="Gotham HTF"/>
            </a:endParaRPr>
          </a:p>
        </p:txBody>
      </p:sp>
      <p:sp>
        <p:nvSpPr>
          <p:cNvPr id="39940" name="Content Placeholder 2"/>
          <p:cNvSpPr>
            <a:spLocks/>
          </p:cNvSpPr>
          <p:nvPr/>
        </p:nvSpPr>
        <p:spPr bwMode="auto">
          <a:xfrm>
            <a:off x="533400" y="1676400"/>
            <a:ext cx="8077200" cy="3862388"/>
          </a:xfrm>
          <a:prstGeom prst="rect">
            <a:avLst/>
          </a:prstGeom>
          <a:noFill/>
          <a:ln w="9525">
            <a:noFill/>
            <a:miter lim="800000"/>
            <a:headEnd/>
            <a:tailEnd/>
          </a:ln>
        </p:spPr>
        <p:txBody>
          <a:bodyPr/>
          <a:lstStyle/>
          <a:p>
            <a:pPr marL="342900" indent="-342900" defTabSz="457200">
              <a:spcBef>
                <a:spcPts val="1800"/>
              </a:spcBef>
              <a:buSzPct val="110000"/>
              <a:buFont typeface="Arial" charset="0"/>
              <a:buNone/>
            </a:pPr>
            <a:r>
              <a:rPr lang="en-US" sz="2400" dirty="0">
                <a:solidFill>
                  <a:srgbClr val="08436B"/>
                </a:solidFill>
                <a:latin typeface="Gotham-Medium"/>
                <a:ea typeface="Gotham-Medium"/>
                <a:cs typeface="Gotham-Medium"/>
              </a:rPr>
              <a:t>Things are changing fast! </a:t>
            </a:r>
          </a:p>
          <a:p>
            <a:pPr marL="342900" indent="-342900" defTabSz="457200">
              <a:spcBef>
                <a:spcPts val="1800"/>
              </a:spcBef>
              <a:buSzPct val="110000"/>
              <a:buFont typeface="Arial" charset="0"/>
              <a:buNone/>
            </a:pPr>
            <a:r>
              <a:rPr lang="en-US" sz="2400" dirty="0">
                <a:solidFill>
                  <a:srgbClr val="08436B"/>
                </a:solidFill>
                <a:latin typeface="Gotham-Medium"/>
                <a:ea typeface="Gotham-Medium"/>
                <a:cs typeface="Gotham-Medium"/>
              </a:rPr>
              <a:t>There are a lot of unknowns.</a:t>
            </a:r>
          </a:p>
          <a:p>
            <a:pPr marL="342900" indent="-342900" defTabSz="457200">
              <a:spcBef>
                <a:spcPts val="1800"/>
              </a:spcBef>
              <a:buSzPct val="110000"/>
              <a:buFont typeface="Arial" charset="0"/>
              <a:buNone/>
            </a:pPr>
            <a:r>
              <a:rPr lang="en-US" sz="2400" dirty="0">
                <a:solidFill>
                  <a:srgbClr val="08436B"/>
                </a:solidFill>
                <a:latin typeface="Gotham-Medium"/>
                <a:ea typeface="Gotham-Medium"/>
                <a:cs typeface="Gotham-Medium"/>
              </a:rPr>
              <a:t>We are sharing the information we have at this time.</a:t>
            </a:r>
          </a:p>
          <a:p>
            <a:pPr marL="342900" indent="-342900" defTabSz="457200">
              <a:spcBef>
                <a:spcPts val="1800"/>
              </a:spcBef>
              <a:buSzPct val="110000"/>
              <a:buFont typeface="Arial" charset="0"/>
              <a:buNone/>
            </a:pPr>
            <a:r>
              <a:rPr lang="en-US" sz="2400" dirty="0">
                <a:solidFill>
                  <a:srgbClr val="08436B"/>
                </a:solidFill>
                <a:latin typeface="Gotham-Medium"/>
                <a:ea typeface="Gotham-Medium"/>
                <a:cs typeface="Gotham-Medium"/>
              </a:rPr>
              <a:t>We are providing general information and not legal advice.  </a:t>
            </a:r>
          </a:p>
          <a:p>
            <a:pPr marL="742950" lvl="1" indent="-285750" defTabSz="457200">
              <a:spcBef>
                <a:spcPts val="1800"/>
              </a:spcBef>
              <a:buSzPct val="110000"/>
              <a:buFont typeface="Arial" charset="0"/>
              <a:buChar char="•"/>
            </a:pPr>
            <a:r>
              <a:rPr lang="en-US" sz="2400" i="1" dirty="0">
                <a:solidFill>
                  <a:srgbClr val="08436B"/>
                </a:solidFill>
                <a:latin typeface="Gotham-Medium"/>
                <a:ea typeface="Gotham-Medium"/>
                <a:cs typeface="Gotham-Medium"/>
              </a:rPr>
              <a:t>Consult with an attorney who can advise your organization about your specific situation.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txBox="1">
            <a:spLocks noGrp="1"/>
          </p:cNvSpPr>
          <p:nvPr/>
        </p:nvSpPr>
        <p:spPr>
          <a:xfrm>
            <a:off x="6553200" y="6356350"/>
            <a:ext cx="2133600" cy="365125"/>
          </a:xfrm>
          <a:prstGeom prst="rect">
            <a:avLst/>
          </a:prstGeom>
          <a:noFill/>
        </p:spPr>
        <p:txBody>
          <a:bodyPr anchor="ctr"/>
          <a:lstStyle/>
          <a:p>
            <a:pPr algn="r" eaLnBrk="0" hangingPunct="0">
              <a:defRPr/>
            </a:pPr>
            <a:fld id="{DDACEF88-C710-493F-8B59-98CC9B2C6731}" type="slidenum">
              <a:rPr lang="en-US" altLang="en-US" sz="1200">
                <a:latin typeface="Gotham HTF" charset="0"/>
                <a:ea typeface="MS PGothic" panose="020B0600070205080204" pitchFamily="34" charset="-128"/>
                <a:cs typeface="+mn-cs"/>
              </a:rPr>
              <a:pPr algn="r" eaLnBrk="0" hangingPunct="0">
                <a:defRPr/>
              </a:pPr>
              <a:t>13</a:t>
            </a:fld>
            <a:endParaRPr lang="en-US" altLang="en-US" sz="1200">
              <a:latin typeface="Gotham HTF" charset="0"/>
              <a:ea typeface="MS PGothic" panose="020B0600070205080204" pitchFamily="34" charset="-128"/>
              <a:cs typeface="+mn-cs"/>
            </a:endParaRPr>
          </a:p>
        </p:txBody>
      </p:sp>
      <p:sp>
        <p:nvSpPr>
          <p:cNvPr id="41986" name="Rectangle 2"/>
          <p:cNvSpPr>
            <a:spLocks noGrp="1"/>
          </p:cNvSpPr>
          <p:nvPr>
            <p:ph type="title" idx="4294967295"/>
          </p:nvPr>
        </p:nvSpPr>
        <p:spPr/>
        <p:txBody>
          <a:bodyPr/>
          <a:lstStyle/>
          <a:p>
            <a:r>
              <a:rPr lang="en-US" sz="3200">
                <a:ea typeface="MS PGothic"/>
              </a:rPr>
              <a:t>Community Concerns</a:t>
            </a:r>
          </a:p>
        </p:txBody>
      </p:sp>
      <p:pic>
        <p:nvPicPr>
          <p:cNvPr id="41987" name="Picture 2"/>
          <p:cNvPicPr>
            <a:picLocks noGrp="1" noChangeAspect="1"/>
          </p:cNvPicPr>
          <p:nvPr>
            <p:ph type="body" idx="4294967295"/>
          </p:nvPr>
        </p:nvPicPr>
        <p:blipFill>
          <a:blip r:embed="rId2"/>
          <a:srcRect/>
          <a:stretch>
            <a:fillRect/>
          </a:stretch>
        </p:blipFill>
        <p:spPr>
          <a:xfrm>
            <a:off x="2212975" y="2133600"/>
            <a:ext cx="4716463" cy="31242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p:txBody>
          <a:bodyPr/>
          <a:lstStyle/>
          <a:p>
            <a:pPr>
              <a:defRPr/>
            </a:pPr>
            <a:fld id="{9A3263C3-905E-46E6-9943-85642970E69F}" type="slidenum">
              <a:rPr lang="en-US" altLang="en-US"/>
              <a:pPr>
                <a:defRPr/>
              </a:pPr>
              <a:t>14</a:t>
            </a:fld>
            <a:endParaRPr lang="en-US" altLang="en-US"/>
          </a:p>
        </p:txBody>
      </p:sp>
      <p:sp>
        <p:nvSpPr>
          <p:cNvPr id="43010" name="Title 1"/>
          <p:cNvSpPr>
            <a:spLocks noGrp="1"/>
          </p:cNvSpPr>
          <p:nvPr>
            <p:ph type="title"/>
          </p:nvPr>
        </p:nvSpPr>
        <p:spPr/>
        <p:txBody>
          <a:bodyPr/>
          <a:lstStyle/>
          <a:p>
            <a:pPr eaLnBrk="1" hangingPunct="1"/>
            <a:r>
              <a:rPr lang="en-US">
                <a:ea typeface="Gotham-Medium"/>
              </a:rPr>
              <a:t>The Current Environment</a:t>
            </a:r>
          </a:p>
        </p:txBody>
      </p:sp>
      <p:sp>
        <p:nvSpPr>
          <p:cNvPr id="43011" name="Slide Number Placeholder 3"/>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eaLnBrk="0" hangingPunct="0"/>
            <a:fld id="{3A0D9DE0-0D1A-4292-9DF2-B13F1AEC6AC5}" type="slidenum">
              <a:rPr lang="en-US" altLang="en-US" sz="1200">
                <a:latin typeface="Gotham HTF"/>
              </a:rPr>
              <a:pPr algn="r" eaLnBrk="0" hangingPunct="0"/>
              <a:t>14</a:t>
            </a:fld>
            <a:endParaRPr lang="en-US" altLang="en-US" sz="1200">
              <a:latin typeface="Gotham HTF"/>
            </a:endParaRPr>
          </a:p>
        </p:txBody>
      </p:sp>
      <p:sp>
        <p:nvSpPr>
          <p:cNvPr id="43012" name="Content Placeholder 2"/>
          <p:cNvSpPr>
            <a:spLocks/>
          </p:cNvSpPr>
          <p:nvPr/>
        </p:nvSpPr>
        <p:spPr bwMode="auto">
          <a:xfrm>
            <a:off x="457200" y="1676400"/>
            <a:ext cx="8153400" cy="3776663"/>
          </a:xfrm>
          <a:prstGeom prst="rect">
            <a:avLst/>
          </a:prstGeom>
          <a:noFill/>
          <a:ln w="9525">
            <a:noFill/>
            <a:miter lim="800000"/>
            <a:headEnd/>
            <a:tailEnd/>
          </a:ln>
        </p:spPr>
        <p:txBody>
          <a:bodyPr/>
          <a:lstStyle/>
          <a:p>
            <a:pPr marL="342900" indent="-342900" defTabSz="457200">
              <a:spcBef>
                <a:spcPts val="1800"/>
              </a:spcBef>
              <a:buSzPct val="110000"/>
              <a:buFont typeface="Arial" charset="0"/>
              <a:buNone/>
            </a:pPr>
            <a:r>
              <a:rPr lang="en-US" sz="2400" dirty="0">
                <a:solidFill>
                  <a:srgbClr val="08436B"/>
                </a:solidFill>
                <a:latin typeface="Gotham-Medium"/>
                <a:ea typeface="Gotham-Medium"/>
                <a:cs typeface="Gotham-Medium"/>
              </a:rPr>
              <a:t>The Administration has made a series of policy decisions that limit immigration and make life more difficult for immigrant families in the U.S.</a:t>
            </a:r>
          </a:p>
          <a:p>
            <a:pPr marL="342900" indent="-342900" defTabSz="457200">
              <a:spcBef>
                <a:spcPts val="1800"/>
              </a:spcBef>
              <a:buSzPct val="110000"/>
              <a:buFont typeface="Arial" charset="0"/>
              <a:buNone/>
            </a:pPr>
            <a:r>
              <a:rPr lang="en-US" sz="2400" dirty="0">
                <a:solidFill>
                  <a:srgbClr val="08436B"/>
                </a:solidFill>
                <a:latin typeface="Gotham-Medium"/>
                <a:ea typeface="Gotham-Medium"/>
                <a:cs typeface="Gotham-Medium"/>
              </a:rPr>
              <a:t>Implications - Chilling effect in accessing healthcare and other services</a:t>
            </a:r>
          </a:p>
          <a:p>
            <a:pPr marL="742950" lvl="1" indent="-285750" defTabSz="457200">
              <a:buSzPct val="110000"/>
              <a:buFont typeface="Arial" charset="0"/>
              <a:buChar char="•"/>
            </a:pPr>
            <a:r>
              <a:rPr lang="en-US" sz="2400" dirty="0">
                <a:solidFill>
                  <a:srgbClr val="08436B"/>
                </a:solidFill>
                <a:latin typeface="Gotham-Medium"/>
                <a:ea typeface="Gotham-Medium"/>
                <a:cs typeface="Gotham-Medium"/>
              </a:rPr>
              <a:t>People are afraid to come to appointments</a:t>
            </a:r>
          </a:p>
          <a:p>
            <a:pPr marL="742950" lvl="1" indent="-285750" defTabSz="457200">
              <a:buSzPct val="110000"/>
              <a:buFont typeface="Arial" charset="0"/>
              <a:buChar char="•"/>
            </a:pPr>
            <a:r>
              <a:rPr lang="en-US" sz="2400" dirty="0">
                <a:solidFill>
                  <a:srgbClr val="08436B"/>
                </a:solidFill>
                <a:latin typeface="Gotham-Medium"/>
                <a:ea typeface="Gotham-Medium"/>
                <a:cs typeface="Gotham-Medium"/>
              </a:rPr>
              <a:t>People asking to be dis-enrolled from WIC, Medi-Cal, and other programs</a:t>
            </a:r>
          </a:p>
          <a:p>
            <a:pPr marL="742950" lvl="1" indent="-285750" defTabSz="457200">
              <a:buSzPct val="110000"/>
              <a:buFont typeface="Arial" charset="0"/>
              <a:buChar char="•"/>
            </a:pPr>
            <a:r>
              <a:rPr lang="en-US" sz="2400" dirty="0">
                <a:solidFill>
                  <a:srgbClr val="08436B"/>
                </a:solidFill>
                <a:latin typeface="Gotham-Medium"/>
                <a:ea typeface="Gotham-Medium"/>
                <a:cs typeface="Gotham-Medium"/>
              </a:rPr>
              <a:t>People with status are afraid it will be taken away</a:t>
            </a:r>
          </a:p>
          <a:p>
            <a:pPr marL="742950" lvl="1" indent="-285750" defTabSz="457200">
              <a:spcBef>
                <a:spcPts val="1800"/>
              </a:spcBef>
              <a:buSzPct val="110000"/>
              <a:buFont typeface="Arial" charset="0"/>
              <a:buNone/>
            </a:pPr>
            <a:endParaRPr lang="en-US" sz="2400" dirty="0">
              <a:solidFill>
                <a:srgbClr val="69737A"/>
              </a:solidFill>
              <a:latin typeface="Gotham-Medium"/>
              <a:ea typeface="Gotham-Medium"/>
              <a:cs typeface="Gotham-Medium"/>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p:txBody>
          <a:bodyPr/>
          <a:lstStyle/>
          <a:p>
            <a:pPr>
              <a:defRPr/>
            </a:pPr>
            <a:fld id="{9A3263C3-905E-46E6-9943-85642970E69F}" type="slidenum">
              <a:rPr lang="en-US" altLang="en-US"/>
              <a:pPr>
                <a:defRPr/>
              </a:pPr>
              <a:t>15</a:t>
            </a:fld>
            <a:endParaRPr lang="en-US" altLang="en-US"/>
          </a:p>
        </p:txBody>
      </p:sp>
      <p:sp>
        <p:nvSpPr>
          <p:cNvPr id="43010" name="Title 1"/>
          <p:cNvSpPr>
            <a:spLocks noGrp="1"/>
          </p:cNvSpPr>
          <p:nvPr>
            <p:ph type="title"/>
          </p:nvPr>
        </p:nvSpPr>
        <p:spPr/>
        <p:txBody>
          <a:bodyPr/>
          <a:lstStyle/>
          <a:p>
            <a:pPr eaLnBrk="1" hangingPunct="1"/>
            <a:r>
              <a:rPr lang="en-US" dirty="0">
                <a:ea typeface="Gotham-Medium"/>
              </a:rPr>
              <a:t> Current Enforcement Practices </a:t>
            </a:r>
          </a:p>
        </p:txBody>
      </p:sp>
      <p:sp>
        <p:nvSpPr>
          <p:cNvPr id="43011" name="Slide Number Placeholder 3"/>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eaLnBrk="0" hangingPunct="0"/>
            <a:fld id="{3A0D9DE0-0D1A-4292-9DF2-B13F1AEC6AC5}" type="slidenum">
              <a:rPr lang="en-US" altLang="en-US" sz="1200">
                <a:latin typeface="Gotham HTF"/>
              </a:rPr>
              <a:pPr algn="r" eaLnBrk="0" hangingPunct="0"/>
              <a:t>15</a:t>
            </a:fld>
            <a:endParaRPr lang="en-US" altLang="en-US" sz="1200">
              <a:latin typeface="Gotham HTF"/>
            </a:endParaRPr>
          </a:p>
        </p:txBody>
      </p:sp>
      <p:sp>
        <p:nvSpPr>
          <p:cNvPr id="43012" name="Content Placeholder 2"/>
          <p:cNvSpPr>
            <a:spLocks/>
          </p:cNvSpPr>
          <p:nvPr/>
        </p:nvSpPr>
        <p:spPr bwMode="auto">
          <a:xfrm>
            <a:off x="457200" y="1676400"/>
            <a:ext cx="8153400" cy="4114800"/>
          </a:xfrm>
          <a:prstGeom prst="rect">
            <a:avLst/>
          </a:prstGeom>
          <a:noFill/>
          <a:ln w="9525">
            <a:noFill/>
            <a:miter lim="800000"/>
            <a:headEnd/>
            <a:tailEnd/>
          </a:ln>
        </p:spPr>
        <p:txBody>
          <a:bodyPr/>
          <a:lstStyle/>
          <a:p>
            <a:pPr marL="342900" lvl="0" indent="-342900" defTabSz="457200" fontAlgn="auto">
              <a:spcBef>
                <a:spcPts val="1000"/>
              </a:spcBef>
              <a:spcAft>
                <a:spcPts val="0"/>
              </a:spcAft>
              <a:buClr>
                <a:srgbClr val="F5A408"/>
              </a:buClr>
              <a:buSzPct val="80000"/>
              <a:buFont typeface="Wingdings 3" charset="2"/>
              <a:buChar char=""/>
            </a:pPr>
            <a:r>
              <a:rPr lang="en-US" sz="2400" dirty="0">
                <a:solidFill>
                  <a:schemeClr val="bg2">
                    <a:lumMod val="25000"/>
                  </a:schemeClr>
                </a:solidFill>
                <a:latin typeface="Arial" panose="020B0604020202020204" pitchFamily="34" charset="0"/>
                <a:ea typeface="+mn-ea"/>
                <a:cs typeface="+mn-cs"/>
              </a:rPr>
              <a:t>Substantial increase in immigration arrests</a:t>
            </a:r>
          </a:p>
          <a:p>
            <a:pPr marL="742950" lvl="1" indent="-285750" defTabSz="457200" fontAlgn="auto">
              <a:spcBef>
                <a:spcPts val="600"/>
              </a:spcBef>
              <a:spcAft>
                <a:spcPts val="0"/>
              </a:spcAft>
              <a:buClr>
                <a:srgbClr val="F5A408"/>
              </a:buClr>
              <a:buSzPct val="80000"/>
              <a:buFont typeface="Wingdings 3" charset="2"/>
              <a:buChar char=""/>
            </a:pPr>
            <a:r>
              <a:rPr lang="en-US" sz="2200" dirty="0">
                <a:solidFill>
                  <a:schemeClr val="bg2">
                    <a:lumMod val="25000"/>
                  </a:schemeClr>
                </a:solidFill>
                <a:latin typeface="Arial" panose="020B0604020202020204" pitchFamily="34" charset="0"/>
                <a:ea typeface="+mn-ea"/>
                <a:cs typeface="+mn-cs"/>
              </a:rPr>
              <a:t>Especially arrests of people with no criminal convictions</a:t>
            </a:r>
          </a:p>
          <a:p>
            <a:pPr marL="742950" lvl="1" indent="-285750" defTabSz="457200" fontAlgn="auto">
              <a:spcBef>
                <a:spcPts val="0"/>
              </a:spcBef>
              <a:spcAft>
                <a:spcPts val="0"/>
              </a:spcAft>
              <a:buClr>
                <a:srgbClr val="F5A408"/>
              </a:buClr>
              <a:buSzPct val="80000"/>
              <a:buFont typeface="Wingdings 3" charset="2"/>
              <a:buChar char=""/>
            </a:pPr>
            <a:endParaRPr lang="en-US" sz="2000" dirty="0">
              <a:solidFill>
                <a:schemeClr val="bg2">
                  <a:lumMod val="25000"/>
                </a:schemeClr>
              </a:solidFill>
              <a:latin typeface="Arial" panose="020B0604020202020204" pitchFamily="34" charset="0"/>
              <a:ea typeface="+mn-ea"/>
              <a:cs typeface="+mn-cs"/>
            </a:endParaRPr>
          </a:p>
          <a:p>
            <a:pPr marL="342900" lvl="0" indent="-342900" defTabSz="457200" fontAlgn="auto">
              <a:spcBef>
                <a:spcPts val="0"/>
              </a:spcBef>
              <a:spcAft>
                <a:spcPts val="0"/>
              </a:spcAft>
              <a:buClr>
                <a:srgbClr val="F5A408"/>
              </a:buClr>
              <a:buSzPct val="80000"/>
              <a:buFont typeface="Wingdings 3" charset="2"/>
              <a:buChar char=""/>
            </a:pPr>
            <a:r>
              <a:rPr lang="en-US" sz="2400" dirty="0">
                <a:solidFill>
                  <a:schemeClr val="bg2">
                    <a:lumMod val="25000"/>
                  </a:schemeClr>
                </a:solidFill>
                <a:latin typeface="Arial" panose="020B0604020202020204" pitchFamily="34" charset="0"/>
                <a:ea typeface="+mn-ea"/>
                <a:cs typeface="+mn-cs"/>
              </a:rPr>
              <a:t>ICE is engaging in the following enforcement practices:</a:t>
            </a:r>
          </a:p>
          <a:p>
            <a:pPr marL="742950" lvl="1" indent="-285750" defTabSz="457200">
              <a:spcBef>
                <a:spcPts val="1000"/>
              </a:spcBef>
              <a:spcAft>
                <a:spcPts val="0"/>
              </a:spcAft>
              <a:buClr>
                <a:srgbClr val="F5A408"/>
              </a:buClr>
              <a:buSzPct val="80000"/>
              <a:buFont typeface="Arial" panose="020B0604020202020204" pitchFamily="34" charset="0"/>
              <a:buChar char="•"/>
            </a:pPr>
            <a:r>
              <a:rPr lang="en-US" sz="2200" dirty="0">
                <a:solidFill>
                  <a:schemeClr val="bg2">
                    <a:lumMod val="25000"/>
                  </a:schemeClr>
                </a:solidFill>
                <a:latin typeface="Arial" panose="020B0604020202020204" pitchFamily="34" charset="0"/>
                <a:ea typeface="+mn-ea"/>
                <a:cs typeface="+mn-cs"/>
              </a:rPr>
              <a:t>Going to </a:t>
            </a:r>
            <a:r>
              <a:rPr lang="en-US" sz="2200" b="1" dirty="0">
                <a:solidFill>
                  <a:schemeClr val="bg2">
                    <a:lumMod val="25000"/>
                  </a:schemeClr>
                </a:solidFill>
                <a:latin typeface="Arial" panose="020B0604020202020204" pitchFamily="34" charset="0"/>
                <a:ea typeface="+mn-ea"/>
                <a:cs typeface="+mn-cs"/>
              </a:rPr>
              <a:t>homes</a:t>
            </a:r>
            <a:r>
              <a:rPr lang="en-US" sz="2200" dirty="0">
                <a:solidFill>
                  <a:schemeClr val="bg2">
                    <a:lumMod val="25000"/>
                  </a:schemeClr>
                </a:solidFill>
                <a:latin typeface="Arial" panose="020B0604020202020204" pitchFamily="34" charset="0"/>
                <a:ea typeface="+mn-ea"/>
                <a:cs typeface="+mn-cs"/>
              </a:rPr>
              <a:t> and </a:t>
            </a:r>
            <a:r>
              <a:rPr lang="en-US" sz="2200" b="1" dirty="0">
                <a:solidFill>
                  <a:schemeClr val="bg2">
                    <a:lumMod val="25000"/>
                  </a:schemeClr>
                </a:solidFill>
                <a:latin typeface="Arial" panose="020B0604020202020204" pitchFamily="34" charset="0"/>
                <a:ea typeface="+mn-ea"/>
                <a:cs typeface="+mn-cs"/>
              </a:rPr>
              <a:t>workplaces</a:t>
            </a:r>
            <a:r>
              <a:rPr lang="en-US" sz="2200" dirty="0">
                <a:solidFill>
                  <a:schemeClr val="bg2">
                    <a:lumMod val="25000"/>
                  </a:schemeClr>
                </a:solidFill>
                <a:latin typeface="Arial" panose="020B0604020202020204" pitchFamily="34" charset="0"/>
                <a:ea typeface="+mn-ea"/>
                <a:cs typeface="+mn-cs"/>
              </a:rPr>
              <a:t> to arrest people, both in individual actions and through workplace raids.</a:t>
            </a:r>
          </a:p>
          <a:p>
            <a:pPr marL="742950" lvl="1" indent="-285750" defTabSz="457200">
              <a:spcBef>
                <a:spcPts val="1000"/>
              </a:spcBef>
              <a:spcAft>
                <a:spcPts val="0"/>
              </a:spcAft>
              <a:buClr>
                <a:srgbClr val="F5A408"/>
              </a:buClr>
              <a:buSzPct val="80000"/>
              <a:buFont typeface="Arial" panose="020B0604020202020204" pitchFamily="34" charset="0"/>
              <a:buChar char="•"/>
            </a:pPr>
            <a:r>
              <a:rPr lang="en-US" sz="2200" dirty="0">
                <a:solidFill>
                  <a:schemeClr val="bg2">
                    <a:lumMod val="25000"/>
                  </a:schemeClr>
                </a:solidFill>
                <a:latin typeface="Arial" panose="020B0604020202020204" pitchFamily="34" charset="0"/>
                <a:ea typeface="+mn-ea"/>
                <a:cs typeface="+mn-cs"/>
              </a:rPr>
              <a:t>Making </a:t>
            </a:r>
            <a:r>
              <a:rPr lang="en-US" sz="2200" b="1" dirty="0">
                <a:solidFill>
                  <a:schemeClr val="bg2">
                    <a:lumMod val="25000"/>
                  </a:schemeClr>
                </a:solidFill>
                <a:latin typeface="Arial" panose="020B0604020202020204" pitchFamily="34" charset="0"/>
                <a:ea typeface="+mn-ea"/>
                <a:cs typeface="+mn-cs"/>
              </a:rPr>
              <a:t>“collateral” arrests</a:t>
            </a:r>
            <a:r>
              <a:rPr lang="en-US" sz="2200" dirty="0">
                <a:solidFill>
                  <a:schemeClr val="bg2">
                    <a:lumMod val="25000"/>
                  </a:schemeClr>
                </a:solidFill>
                <a:latin typeface="Arial" panose="020B0604020202020204" pitchFamily="34" charset="0"/>
                <a:ea typeface="+mn-ea"/>
                <a:cs typeface="+mn-cs"/>
              </a:rPr>
              <a:t> - arresting people who happen to be in a place where they are looking for someone else.</a:t>
            </a:r>
          </a:p>
          <a:p>
            <a:pPr marL="742950" lvl="1" indent="-285750" defTabSz="457200">
              <a:spcBef>
                <a:spcPts val="1000"/>
              </a:spcBef>
              <a:spcAft>
                <a:spcPts val="0"/>
              </a:spcAft>
              <a:buClr>
                <a:srgbClr val="F5A408"/>
              </a:buClr>
              <a:buSzPct val="80000"/>
              <a:buFont typeface="Arial" panose="020B0604020202020204" pitchFamily="34" charset="0"/>
              <a:buChar char="•"/>
            </a:pPr>
            <a:r>
              <a:rPr lang="en-US" sz="2200" dirty="0">
                <a:solidFill>
                  <a:schemeClr val="bg2">
                    <a:lumMod val="25000"/>
                  </a:schemeClr>
                </a:solidFill>
                <a:latin typeface="Arial" panose="020B0604020202020204" pitchFamily="34" charset="0"/>
                <a:ea typeface="+mn-ea"/>
                <a:cs typeface="+mn-cs"/>
              </a:rPr>
              <a:t>Arresting people at ICE check-ins and USCIS appointments </a:t>
            </a:r>
          </a:p>
        </p:txBody>
      </p:sp>
    </p:spTree>
    <p:extLst>
      <p:ext uri="{BB962C8B-B14F-4D97-AF65-F5344CB8AC3E}">
        <p14:creationId xmlns:p14="http://schemas.microsoft.com/office/powerpoint/2010/main" val="632509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pPr>
              <a:defRPr/>
            </a:pPr>
            <a:fld id="{0C3FC837-8C63-4ED8-936D-ACC66FA07947}" type="slidenum">
              <a:rPr lang="en-US" altLang="en-US"/>
              <a:pPr>
                <a:defRPr/>
              </a:pPr>
              <a:t>16</a:t>
            </a:fld>
            <a:endParaRPr lang="en-US" altLang="en-US"/>
          </a:p>
        </p:txBody>
      </p:sp>
      <p:sp>
        <p:nvSpPr>
          <p:cNvPr id="48130" name="Rectangle 2"/>
          <p:cNvSpPr>
            <a:spLocks noGrp="1"/>
          </p:cNvSpPr>
          <p:nvPr>
            <p:ph type="title" idx="4294967295"/>
          </p:nvPr>
        </p:nvSpPr>
        <p:spPr/>
        <p:txBody>
          <a:bodyPr/>
          <a:lstStyle/>
          <a:p>
            <a:r>
              <a:rPr lang="en-US" dirty="0">
                <a:latin typeface="Gotham-Medium"/>
                <a:ea typeface="MS PGothic"/>
              </a:rPr>
              <a:t>Limits to enforcement: ‘sensitive locations’</a:t>
            </a:r>
          </a:p>
        </p:txBody>
      </p:sp>
      <p:sp>
        <p:nvSpPr>
          <p:cNvPr id="48131" name="Content Placeholder 2"/>
          <p:cNvSpPr>
            <a:spLocks noGrp="1"/>
          </p:cNvSpPr>
          <p:nvPr>
            <p:ph type="body" idx="4294967295"/>
          </p:nvPr>
        </p:nvSpPr>
        <p:spPr>
          <a:xfrm>
            <a:off x="457200" y="1600200"/>
            <a:ext cx="8229600" cy="4267200"/>
          </a:xfrm>
        </p:spPr>
        <p:txBody>
          <a:bodyPr/>
          <a:lstStyle/>
          <a:p>
            <a:pPr eaLnBrk="1" hangingPunct="1"/>
            <a:r>
              <a:rPr lang="en-US" sz="2200" dirty="0">
                <a:ea typeface="MS PGothic"/>
              </a:rPr>
              <a:t>Enforcement at or near </a:t>
            </a:r>
            <a:r>
              <a:rPr lang="en-US" sz="2200" b="1" dirty="0">
                <a:ea typeface="MS PGothic"/>
              </a:rPr>
              <a:t>‘sensitive locations’</a:t>
            </a:r>
            <a:r>
              <a:rPr lang="en-US" sz="2200" dirty="0">
                <a:ea typeface="MS PGothic"/>
              </a:rPr>
              <a:t> violates policy</a:t>
            </a:r>
          </a:p>
          <a:p>
            <a:pPr lvl="1" eaLnBrk="1" hangingPunct="1">
              <a:spcBef>
                <a:spcPct val="0"/>
              </a:spcBef>
            </a:pPr>
            <a:r>
              <a:rPr lang="en-US" sz="2200" b="1" dirty="0">
                <a:solidFill>
                  <a:srgbClr val="08436B"/>
                </a:solidFill>
                <a:ea typeface="MS PGothic"/>
              </a:rPr>
              <a:t>schools</a:t>
            </a:r>
            <a:r>
              <a:rPr lang="en-US" sz="2200" dirty="0">
                <a:solidFill>
                  <a:srgbClr val="08436B"/>
                </a:solidFill>
                <a:ea typeface="MS PGothic"/>
              </a:rPr>
              <a:t> and other educational institutions</a:t>
            </a:r>
          </a:p>
          <a:p>
            <a:pPr lvl="1" eaLnBrk="1" hangingPunct="1">
              <a:spcBef>
                <a:spcPct val="0"/>
              </a:spcBef>
            </a:pPr>
            <a:r>
              <a:rPr lang="en-US" sz="2200" dirty="0">
                <a:solidFill>
                  <a:srgbClr val="08436B"/>
                </a:solidFill>
                <a:ea typeface="MS PGothic"/>
              </a:rPr>
              <a:t>hospitals and other </a:t>
            </a:r>
            <a:r>
              <a:rPr lang="en-US" sz="2200" b="1" dirty="0">
                <a:solidFill>
                  <a:srgbClr val="08436B"/>
                </a:solidFill>
                <a:ea typeface="MS PGothic"/>
              </a:rPr>
              <a:t>health facilities</a:t>
            </a:r>
            <a:r>
              <a:rPr lang="en-US" sz="2200" dirty="0">
                <a:solidFill>
                  <a:srgbClr val="08436B"/>
                </a:solidFill>
                <a:ea typeface="MS PGothic"/>
              </a:rPr>
              <a:t> </a:t>
            </a:r>
          </a:p>
          <a:p>
            <a:pPr lvl="1" eaLnBrk="1" hangingPunct="1">
              <a:spcBef>
                <a:spcPct val="0"/>
              </a:spcBef>
            </a:pPr>
            <a:r>
              <a:rPr lang="en-US" sz="2200" dirty="0">
                <a:solidFill>
                  <a:srgbClr val="08436B"/>
                </a:solidFill>
                <a:ea typeface="MS PGothic"/>
              </a:rPr>
              <a:t>places of worship  </a:t>
            </a:r>
          </a:p>
          <a:p>
            <a:pPr lvl="1" eaLnBrk="1" hangingPunct="1">
              <a:spcBef>
                <a:spcPct val="0"/>
              </a:spcBef>
            </a:pPr>
            <a:r>
              <a:rPr lang="en-US" sz="2200" dirty="0">
                <a:solidFill>
                  <a:srgbClr val="08436B"/>
                </a:solidFill>
                <a:ea typeface="MS PGothic"/>
              </a:rPr>
              <a:t>the site of a funeral, wedding, or other public religious ceremony; and </a:t>
            </a:r>
          </a:p>
          <a:p>
            <a:pPr lvl="1" eaLnBrk="1" hangingPunct="1">
              <a:spcBef>
                <a:spcPct val="0"/>
              </a:spcBef>
            </a:pPr>
            <a:r>
              <a:rPr lang="en-US" sz="2200" dirty="0">
                <a:solidFill>
                  <a:srgbClr val="08436B"/>
                </a:solidFill>
                <a:ea typeface="MS PGothic"/>
              </a:rPr>
              <a:t>a site during the occurrence of a public demonstration, such as a march, rally or parade. </a:t>
            </a:r>
          </a:p>
          <a:p>
            <a:pPr lvl="1" eaLnBrk="1" hangingPunct="1">
              <a:spcBef>
                <a:spcPct val="0"/>
              </a:spcBef>
            </a:pPr>
            <a:r>
              <a:rPr lang="en-US" sz="2200" b="1" dirty="0">
                <a:solidFill>
                  <a:srgbClr val="08436B"/>
                </a:solidFill>
                <a:ea typeface="MS PGothic"/>
              </a:rPr>
              <a:t>not included</a:t>
            </a:r>
            <a:r>
              <a:rPr lang="en-US" sz="2200" dirty="0">
                <a:solidFill>
                  <a:srgbClr val="08436B"/>
                </a:solidFill>
                <a:ea typeface="MS PGothic"/>
              </a:rPr>
              <a:t>: other social services, courts</a:t>
            </a:r>
          </a:p>
          <a:p>
            <a:r>
              <a:rPr lang="en-US" sz="2100" dirty="0">
                <a:ea typeface="MS PGothic"/>
              </a:rPr>
              <a:t>Exceptions: exigent circumstances, prior supervisory approval</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9F4AA-2DA9-4948-8C9D-1158DE227C66}"/>
              </a:ext>
            </a:extLst>
          </p:cNvPr>
          <p:cNvSpPr>
            <a:spLocks noGrp="1"/>
          </p:cNvSpPr>
          <p:nvPr>
            <p:ph type="title"/>
          </p:nvPr>
        </p:nvSpPr>
        <p:spPr/>
        <p:txBody>
          <a:bodyPr/>
          <a:lstStyle/>
          <a:p>
            <a:r>
              <a:rPr lang="en-US" u="sng" dirty="0">
                <a:hlinkClick r:id="rId3"/>
              </a:rPr>
              <a:t>SB 54</a:t>
            </a:r>
            <a:r>
              <a:rPr lang="en-US" u="sng" dirty="0"/>
              <a:t>: California Values Act</a:t>
            </a:r>
            <a:endParaRPr lang="en-US" dirty="0"/>
          </a:p>
        </p:txBody>
      </p:sp>
      <p:sp>
        <p:nvSpPr>
          <p:cNvPr id="3" name="Content Placeholder 2">
            <a:extLst>
              <a:ext uri="{FF2B5EF4-FFF2-40B4-BE49-F238E27FC236}">
                <a16:creationId xmlns:a16="http://schemas.microsoft.com/office/drawing/2014/main" id="{40EB0ADD-DEFF-4AC1-99C2-BA8777B0BCB6}"/>
              </a:ext>
            </a:extLst>
          </p:cNvPr>
          <p:cNvSpPr>
            <a:spLocks noGrp="1"/>
          </p:cNvSpPr>
          <p:nvPr>
            <p:ph idx="1"/>
          </p:nvPr>
        </p:nvSpPr>
        <p:spPr>
          <a:xfrm>
            <a:off x="457200" y="1447800"/>
            <a:ext cx="8229600" cy="3810000"/>
          </a:xfrm>
        </p:spPr>
        <p:txBody>
          <a:bodyPr>
            <a:noAutofit/>
          </a:bodyPr>
          <a:lstStyle/>
          <a:p>
            <a:pPr marL="42863" indent="0"/>
            <a:r>
              <a:rPr lang="en-US" sz="2400" dirty="0">
                <a:latin typeface="Arial" panose="020B0604020202020204" pitchFamily="34" charset="0"/>
                <a:cs typeface="Arial" panose="020B0604020202020204" pitchFamily="34" charset="0"/>
              </a:rPr>
              <a:t>Limits state/local entanglement in federal immigration enforcement</a:t>
            </a:r>
          </a:p>
          <a:p>
            <a:pPr marL="42863" indent="0"/>
            <a:r>
              <a:rPr lang="en-US" sz="2400" dirty="0">
                <a:latin typeface="Arial" panose="020B0604020202020204" pitchFamily="34" charset="0"/>
                <a:cs typeface="Arial" panose="020B0604020202020204" pitchFamily="34" charset="0"/>
              </a:rPr>
              <a:t>AG model policies for schools, libraries, state/local health facilities, courthouses, Labor Commissions, Agriculture labor relations board, workers’ comp, shelters - to ensure they remain safe and accessible to all residents; </a:t>
            </a:r>
          </a:p>
          <a:p>
            <a:pPr lvl="1"/>
            <a:r>
              <a:rPr lang="en-US" sz="2400" dirty="0">
                <a:solidFill>
                  <a:srgbClr val="08436B"/>
                </a:solidFill>
                <a:latin typeface="Arial" panose="020B0604020202020204" pitchFamily="34" charset="0"/>
                <a:cs typeface="Arial" panose="020B0604020202020204" pitchFamily="34" charset="0"/>
              </a:rPr>
              <a:t>schools/health facilities “shall” implement model policy or equivalent; </a:t>
            </a:r>
          </a:p>
          <a:p>
            <a:pPr lvl="1"/>
            <a:r>
              <a:rPr lang="en-US" sz="2400" dirty="0">
                <a:solidFill>
                  <a:srgbClr val="08436B"/>
                </a:solidFill>
                <a:latin typeface="Arial" panose="020B0604020202020204" pitchFamily="34" charset="0"/>
                <a:cs typeface="Arial" panose="020B0604020202020204" pitchFamily="34" charset="0"/>
              </a:rPr>
              <a:t>other orgs encouraged to adopt model policy</a:t>
            </a:r>
          </a:p>
        </p:txBody>
      </p:sp>
      <p:sp>
        <p:nvSpPr>
          <p:cNvPr id="4" name="Slide Number Placeholder 3">
            <a:extLst>
              <a:ext uri="{FF2B5EF4-FFF2-40B4-BE49-F238E27FC236}">
                <a16:creationId xmlns:a16="http://schemas.microsoft.com/office/drawing/2014/main" id="{C4179526-3C4F-40CB-B124-E07D28C2F2DF}"/>
              </a:ext>
            </a:extLst>
          </p:cNvPr>
          <p:cNvSpPr>
            <a:spLocks noGrp="1"/>
          </p:cNvSpPr>
          <p:nvPr>
            <p:ph type="sldNum" sz="quarter" idx="10"/>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1360948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0"/>
          </p:nvPr>
        </p:nvSpPr>
        <p:spPr/>
        <p:txBody>
          <a:bodyPr/>
          <a:lstStyle/>
          <a:p>
            <a:pPr>
              <a:defRPr/>
            </a:pPr>
            <a:fld id="{2CDCFAA4-B66C-401E-A486-160E7CE9B535}" type="slidenum">
              <a:rPr lang="en-US" altLang="en-US"/>
              <a:pPr>
                <a:defRPr/>
              </a:pPr>
              <a:t>18</a:t>
            </a:fld>
            <a:endParaRPr lang="en-US" altLang="en-US"/>
          </a:p>
        </p:txBody>
      </p:sp>
      <p:sp>
        <p:nvSpPr>
          <p:cNvPr id="50178" name="Title 1"/>
          <p:cNvSpPr>
            <a:spLocks noGrp="1"/>
          </p:cNvSpPr>
          <p:nvPr>
            <p:ph type="title" idx="4294967295"/>
          </p:nvPr>
        </p:nvSpPr>
        <p:spPr/>
        <p:txBody>
          <a:bodyPr/>
          <a:lstStyle/>
          <a:p>
            <a:pPr eaLnBrk="1" hangingPunct="1"/>
            <a:r>
              <a:rPr lang="en-US">
                <a:latin typeface="Gotham-Medium"/>
                <a:ea typeface="Gotham-Medium"/>
                <a:cs typeface="Gotham-Medium"/>
              </a:rPr>
              <a:t>Individual Right During an Encounter with ICE</a:t>
            </a:r>
          </a:p>
        </p:txBody>
      </p:sp>
      <p:sp>
        <p:nvSpPr>
          <p:cNvPr id="50179" name="Slide Number Placeholder 3"/>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eaLnBrk="0" hangingPunct="0"/>
            <a:fld id="{EB5C8917-B712-4D0D-9041-F3B318D81994}" type="slidenum">
              <a:rPr lang="en-US" altLang="en-US" sz="1200">
                <a:latin typeface="Gotham HTF"/>
              </a:rPr>
              <a:pPr algn="r" eaLnBrk="0" hangingPunct="0"/>
              <a:t>18</a:t>
            </a:fld>
            <a:endParaRPr lang="en-US" altLang="en-US" sz="1200">
              <a:latin typeface="Gotham HTF"/>
            </a:endParaRPr>
          </a:p>
        </p:txBody>
      </p:sp>
      <p:sp>
        <p:nvSpPr>
          <p:cNvPr id="50180" name="Content Placeholder 2"/>
          <p:cNvSpPr>
            <a:spLocks/>
          </p:cNvSpPr>
          <p:nvPr/>
        </p:nvSpPr>
        <p:spPr bwMode="auto">
          <a:xfrm>
            <a:off x="381000" y="1447800"/>
            <a:ext cx="5029200" cy="4648200"/>
          </a:xfrm>
          <a:prstGeom prst="rect">
            <a:avLst/>
          </a:prstGeom>
          <a:noFill/>
          <a:ln w="9525">
            <a:noFill/>
            <a:miter lim="800000"/>
            <a:headEnd/>
            <a:tailEnd/>
          </a:ln>
        </p:spPr>
        <p:txBody>
          <a:bodyPr/>
          <a:lstStyle/>
          <a:p>
            <a:pPr marL="342900" indent="-342900" defTabSz="457200"/>
            <a:r>
              <a:rPr lang="en-US" sz="2000">
                <a:solidFill>
                  <a:srgbClr val="08436B"/>
                </a:solidFill>
                <a:latin typeface="Gotham-Medium"/>
              </a:rPr>
              <a:t>Individuals can:</a:t>
            </a:r>
          </a:p>
          <a:p>
            <a:pPr marL="342900" indent="-342900" defTabSz="457200">
              <a:buFont typeface="Wingdings" pitchFamily="2" charset="2"/>
              <a:buChar char="ü"/>
            </a:pPr>
            <a:r>
              <a:rPr lang="en-US" sz="2000">
                <a:solidFill>
                  <a:srgbClr val="08436B"/>
                </a:solidFill>
                <a:latin typeface="Gotham-Medium"/>
              </a:rPr>
              <a:t>refuse to answer questions until they have had a chance to consult with an attorney</a:t>
            </a:r>
          </a:p>
          <a:p>
            <a:pPr marL="342900" indent="-342900" defTabSz="457200">
              <a:buFont typeface="Wingdings" pitchFamily="2" charset="2"/>
              <a:buChar char="ü"/>
            </a:pPr>
            <a:r>
              <a:rPr lang="en-US" sz="2000">
                <a:solidFill>
                  <a:srgbClr val="08436B"/>
                </a:solidFill>
                <a:latin typeface="Gotham-Medium"/>
              </a:rPr>
              <a:t>choose not to speak at all by saying “I want to remain silent”</a:t>
            </a:r>
          </a:p>
          <a:p>
            <a:pPr marL="342900" indent="-342900" defTabSz="457200">
              <a:buFont typeface="Wingdings" pitchFamily="2" charset="2"/>
              <a:buChar char="ü"/>
            </a:pPr>
            <a:r>
              <a:rPr lang="en-US" sz="2000">
                <a:solidFill>
                  <a:srgbClr val="08436B"/>
                </a:solidFill>
                <a:latin typeface="Gotham-Medium"/>
              </a:rPr>
              <a:t>decline to share information about where they were born or how they entered the United States</a:t>
            </a:r>
          </a:p>
          <a:p>
            <a:pPr marL="342900" indent="-342900" defTabSz="457200">
              <a:buFont typeface="Wingdings" pitchFamily="2" charset="2"/>
              <a:buChar char="ü"/>
            </a:pPr>
            <a:r>
              <a:rPr lang="en-US" sz="2000">
                <a:solidFill>
                  <a:srgbClr val="08436B"/>
                </a:solidFill>
                <a:latin typeface="Gotham-Medium"/>
              </a:rPr>
              <a:t>carry a “know your rights” card and provide it to immigration officers if stopped </a:t>
            </a:r>
          </a:p>
          <a:p>
            <a:pPr marL="342900" indent="-342900" defTabSz="457200"/>
            <a:endParaRPr lang="en-US" sz="2000">
              <a:solidFill>
                <a:srgbClr val="08436B"/>
              </a:solidFill>
              <a:latin typeface="Gotham-Medium"/>
            </a:endParaRPr>
          </a:p>
          <a:p>
            <a:pPr marL="342900" indent="-342900" defTabSz="457200"/>
            <a:r>
              <a:rPr lang="en-US" sz="2000">
                <a:solidFill>
                  <a:srgbClr val="08436B"/>
                </a:solidFill>
                <a:latin typeface="Gotham-Medium"/>
              </a:rPr>
              <a:t>People should never run, or give false information!</a:t>
            </a:r>
          </a:p>
        </p:txBody>
      </p:sp>
      <p:pic>
        <p:nvPicPr>
          <p:cNvPr id="50181" name="Picture 4"/>
          <p:cNvPicPr>
            <a:picLocks noChangeAspect="1"/>
          </p:cNvPicPr>
          <p:nvPr/>
        </p:nvPicPr>
        <p:blipFill>
          <a:blip r:embed="rId3"/>
          <a:srcRect/>
          <a:stretch>
            <a:fillRect/>
          </a:stretch>
        </p:blipFill>
        <p:spPr bwMode="auto">
          <a:xfrm>
            <a:off x="5334000" y="1981200"/>
            <a:ext cx="3451225" cy="32893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pPr>
              <a:defRPr/>
            </a:pPr>
            <a:fld id="{E2829DA7-109E-4EA4-8483-41BE65A67A0A}" type="slidenum">
              <a:rPr lang="en-US" altLang="en-US"/>
              <a:pPr>
                <a:defRPr/>
              </a:pPr>
              <a:t>19</a:t>
            </a:fld>
            <a:endParaRPr lang="en-US" altLang="en-US"/>
          </a:p>
        </p:txBody>
      </p:sp>
      <p:sp>
        <p:nvSpPr>
          <p:cNvPr id="52226" name="Rectangle 2"/>
          <p:cNvSpPr>
            <a:spLocks noGrp="1"/>
          </p:cNvSpPr>
          <p:nvPr>
            <p:ph type="title" idx="4294967295"/>
          </p:nvPr>
        </p:nvSpPr>
        <p:spPr/>
        <p:txBody>
          <a:bodyPr/>
          <a:lstStyle/>
          <a:p>
            <a:r>
              <a:rPr lang="en-US">
                <a:latin typeface="Gotham-Medium"/>
                <a:ea typeface="MS PGothic"/>
              </a:rPr>
              <a:t>Confidentiality</a:t>
            </a:r>
          </a:p>
        </p:txBody>
      </p:sp>
      <p:pic>
        <p:nvPicPr>
          <p:cNvPr id="52227" name="Picture 5"/>
          <p:cNvPicPr>
            <a:picLocks noGrp="1" noChangeAspect="1"/>
          </p:cNvPicPr>
          <p:nvPr>
            <p:ph type="body" idx="4294967295"/>
          </p:nvPr>
        </p:nvPicPr>
        <p:blipFill>
          <a:blip r:embed="rId2"/>
          <a:srcRect/>
          <a:stretch>
            <a:fillRect/>
          </a:stretch>
        </p:blipFill>
        <p:spPr>
          <a:xfrm>
            <a:off x="2514600" y="1409700"/>
            <a:ext cx="4343400" cy="43434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p:txBody>
          <a:bodyPr/>
          <a:lstStyle/>
          <a:p>
            <a:pPr>
              <a:defRPr/>
            </a:pPr>
            <a:fld id="{87E33146-56DC-4410-823D-8A6233C93EB8}" type="slidenum">
              <a:rPr lang="en-US" altLang="en-US"/>
              <a:pPr>
                <a:defRPr/>
              </a:pPr>
              <a:t>2</a:t>
            </a:fld>
            <a:endParaRPr lang="en-US" altLang="en-US"/>
          </a:p>
        </p:txBody>
      </p:sp>
      <p:sp>
        <p:nvSpPr>
          <p:cNvPr id="24578" name="Title 1"/>
          <p:cNvSpPr>
            <a:spLocks noGrp="1"/>
          </p:cNvSpPr>
          <p:nvPr>
            <p:ph type="title"/>
          </p:nvPr>
        </p:nvSpPr>
        <p:spPr/>
        <p:txBody>
          <a:bodyPr/>
          <a:lstStyle/>
          <a:p>
            <a:pPr eaLnBrk="1" hangingPunct="1"/>
            <a:r>
              <a:rPr lang="en-US">
                <a:ea typeface="Gotham-Medium"/>
              </a:rPr>
              <a:t>Presented By</a:t>
            </a:r>
          </a:p>
        </p:txBody>
      </p:sp>
      <p:sp>
        <p:nvSpPr>
          <p:cNvPr id="24579" name="Content Placeholder 2"/>
          <p:cNvSpPr>
            <a:spLocks noGrp="1"/>
          </p:cNvSpPr>
          <p:nvPr>
            <p:ph idx="1"/>
          </p:nvPr>
        </p:nvSpPr>
        <p:spPr>
          <a:xfrm>
            <a:off x="228600" y="2133600"/>
            <a:ext cx="9220200" cy="3124200"/>
          </a:xfrm>
        </p:spPr>
        <p:txBody>
          <a:bodyPr/>
          <a:lstStyle/>
          <a:p>
            <a:pPr eaLnBrk="1" hangingPunct="1"/>
            <a:r>
              <a:rPr lang="en-US" sz="2400">
                <a:ea typeface="MS PGothic"/>
              </a:rPr>
              <a:t>Welcome &amp; Overview - Assmaa Elayyat, CWDA</a:t>
            </a:r>
          </a:p>
          <a:p>
            <a:pPr eaLnBrk="1" hangingPunct="1"/>
            <a:r>
              <a:rPr lang="en-US" sz="2400">
                <a:ea typeface="MS PGothic"/>
              </a:rPr>
              <a:t>CWDA Tool Kit - Megan Gamble, CWDA</a:t>
            </a:r>
          </a:p>
          <a:p>
            <a:pPr eaLnBrk="1" hangingPunct="1"/>
            <a:r>
              <a:rPr lang="en-US" sz="2400">
                <a:ea typeface="MS PGothic"/>
              </a:rPr>
              <a:t>Legal Resources - Jen Flory, Western Center for Law &amp; Poverty</a:t>
            </a:r>
          </a:p>
          <a:p>
            <a:pPr eaLnBrk="1" hangingPunct="1"/>
            <a:r>
              <a:rPr lang="en-US" sz="2400">
                <a:ea typeface="MS PGothic"/>
              </a:rPr>
              <a:t>Assisting Immigrant Families – Gabrielle Lessard, NILC</a:t>
            </a:r>
          </a:p>
        </p:txBody>
      </p:sp>
      <p:sp>
        <p:nvSpPr>
          <p:cNvPr id="24580" name="Slide Number Placeholder 3"/>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eaLnBrk="0" hangingPunct="0"/>
            <a:fld id="{1A340E04-8F51-4460-9142-258C73CEF9C1}" type="slidenum">
              <a:rPr lang="en-US" altLang="en-US" sz="1200">
                <a:latin typeface="Gotham HTF"/>
              </a:rPr>
              <a:pPr algn="r" eaLnBrk="0" hangingPunct="0"/>
              <a:t>2</a:t>
            </a:fld>
            <a:endParaRPr lang="en-US" altLang="en-US" sz="1200">
              <a:latin typeface="Gotham HTF"/>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pPr>
              <a:defRPr/>
            </a:pPr>
            <a:fld id="{B252B730-11EE-4197-A66D-632FDADE336D}" type="slidenum">
              <a:rPr lang="en-US" altLang="en-US"/>
              <a:pPr>
                <a:defRPr/>
              </a:pPr>
              <a:t>20</a:t>
            </a:fld>
            <a:endParaRPr lang="en-US" altLang="en-US"/>
          </a:p>
        </p:txBody>
      </p:sp>
      <p:sp>
        <p:nvSpPr>
          <p:cNvPr id="53250" name="Rectangle 2"/>
          <p:cNvSpPr>
            <a:spLocks noGrp="1"/>
          </p:cNvSpPr>
          <p:nvPr>
            <p:ph type="title" idx="4294967295"/>
          </p:nvPr>
        </p:nvSpPr>
        <p:spPr/>
        <p:txBody>
          <a:bodyPr/>
          <a:lstStyle/>
          <a:p>
            <a:r>
              <a:rPr lang="en-US" dirty="0">
                <a:latin typeface="Gotham-Medium"/>
                <a:ea typeface="MS PGothic"/>
              </a:rPr>
              <a:t>Privacy Laws</a:t>
            </a:r>
          </a:p>
        </p:txBody>
      </p:sp>
      <p:sp>
        <p:nvSpPr>
          <p:cNvPr id="53251" name="Rectangle 3"/>
          <p:cNvSpPr>
            <a:spLocks noGrp="1"/>
          </p:cNvSpPr>
          <p:nvPr>
            <p:ph type="body" idx="4294967295"/>
          </p:nvPr>
        </p:nvSpPr>
        <p:spPr>
          <a:xfrm>
            <a:off x="457200" y="1752600"/>
            <a:ext cx="8229600" cy="3886200"/>
          </a:xfrm>
        </p:spPr>
        <p:txBody>
          <a:bodyPr/>
          <a:lstStyle/>
          <a:p>
            <a:pPr eaLnBrk="1" hangingPunct="1"/>
            <a:r>
              <a:rPr lang="en-US" sz="2400" dirty="0">
                <a:ea typeface="MS PGothic"/>
              </a:rPr>
              <a:t>Federal and state laws limit:</a:t>
            </a:r>
          </a:p>
          <a:p>
            <a:pPr lvl="1" eaLnBrk="1" hangingPunct="1">
              <a:spcBef>
                <a:spcPct val="0"/>
              </a:spcBef>
            </a:pPr>
            <a:r>
              <a:rPr lang="en-US" sz="2400" dirty="0">
                <a:solidFill>
                  <a:srgbClr val="08436B"/>
                </a:solidFill>
                <a:ea typeface="MS PGothic"/>
              </a:rPr>
              <a:t>inquiries about and collection of sensitive personal information; </a:t>
            </a:r>
          </a:p>
          <a:p>
            <a:pPr lvl="1" eaLnBrk="1" hangingPunct="1">
              <a:spcBef>
                <a:spcPct val="0"/>
              </a:spcBef>
            </a:pPr>
            <a:r>
              <a:rPr lang="en-US" sz="2400" dirty="0">
                <a:solidFill>
                  <a:srgbClr val="08436B"/>
                </a:solidFill>
                <a:ea typeface="MS PGothic"/>
              </a:rPr>
              <a:t>the information that may be verified; and </a:t>
            </a:r>
          </a:p>
          <a:p>
            <a:pPr lvl="1" eaLnBrk="1" hangingPunct="1">
              <a:spcBef>
                <a:spcPct val="0"/>
              </a:spcBef>
            </a:pPr>
            <a:r>
              <a:rPr lang="en-US" sz="2400" dirty="0">
                <a:solidFill>
                  <a:srgbClr val="08436B"/>
                </a:solidFill>
                <a:ea typeface="MS PGothic"/>
              </a:rPr>
              <a:t>The use and disclosure of information about benefit applicants or recipients for purposes other than determining eligibility or administering the program. </a:t>
            </a:r>
          </a:p>
          <a:p>
            <a:pPr eaLnBrk="1" hangingPunct="1">
              <a:lnSpc>
                <a:spcPct val="80000"/>
              </a:lnSpc>
            </a:pPr>
            <a:r>
              <a:rPr lang="en-US" sz="2400" b="1" dirty="0">
                <a:ea typeface="MS PGothic"/>
              </a:rPr>
              <a:t>Laws</a:t>
            </a:r>
            <a:r>
              <a:rPr lang="en-US" sz="2400" dirty="0">
                <a:ea typeface="MS PGothic"/>
              </a:rPr>
              <a:t> cannot be changed by the Executive branch alone!</a:t>
            </a:r>
          </a:p>
          <a:p>
            <a:pPr>
              <a:lnSpc>
                <a:spcPct val="80000"/>
              </a:lnSpc>
            </a:pPr>
            <a:endParaRPr lang="en-US" sz="2400" dirty="0">
              <a:ea typeface="MS PGothic"/>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pPr>
              <a:defRPr/>
            </a:pPr>
            <a:fld id="{63BC0D77-3517-4DD0-8897-F0E127D9EAAB}" type="slidenum">
              <a:rPr lang="en-US" altLang="en-US"/>
              <a:pPr>
                <a:defRPr/>
              </a:pPr>
              <a:t>21</a:t>
            </a:fld>
            <a:endParaRPr lang="en-US" altLang="en-US"/>
          </a:p>
        </p:txBody>
      </p:sp>
      <p:sp>
        <p:nvSpPr>
          <p:cNvPr id="61442" name="Rectangle 2"/>
          <p:cNvSpPr>
            <a:spLocks noGrp="1"/>
          </p:cNvSpPr>
          <p:nvPr>
            <p:ph type="title" idx="4294967295"/>
          </p:nvPr>
        </p:nvSpPr>
        <p:spPr/>
        <p:txBody>
          <a:bodyPr/>
          <a:lstStyle/>
          <a:p>
            <a:r>
              <a:rPr lang="en-US">
                <a:ea typeface="MS PGothic"/>
              </a:rPr>
              <a:t>California W&amp;I Code 10500:</a:t>
            </a:r>
          </a:p>
        </p:txBody>
      </p:sp>
      <p:sp>
        <p:nvSpPr>
          <p:cNvPr id="61443" name="Rectangle 3"/>
          <p:cNvSpPr>
            <a:spLocks noGrp="1"/>
          </p:cNvSpPr>
          <p:nvPr>
            <p:ph type="body" idx="4294967295"/>
          </p:nvPr>
        </p:nvSpPr>
        <p:spPr>
          <a:xfrm>
            <a:off x="457200" y="1752600"/>
            <a:ext cx="8077200" cy="3429000"/>
          </a:xfrm>
        </p:spPr>
        <p:txBody>
          <a:bodyPr/>
          <a:lstStyle/>
          <a:p>
            <a:pPr eaLnBrk="1" hangingPunct="1">
              <a:lnSpc>
                <a:spcPct val="110000"/>
              </a:lnSpc>
              <a:spcBef>
                <a:spcPct val="0"/>
              </a:spcBef>
              <a:buSzTx/>
              <a:buFontTx/>
              <a:buNone/>
            </a:pPr>
            <a:r>
              <a:rPr lang="en-US" sz="2200" dirty="0">
                <a:ea typeface="MS PGothic"/>
              </a:rPr>
              <a:t>Every person administering aid under any public assistance program shall conduct himself with courtesy, consideration, and respect toward applicants for and recipients of aid under that program, and shall endeavor at all times to perform his duties in such manner as to secure for every person the amount of aid to which he is entitled,</a:t>
            </a:r>
            <a:r>
              <a:rPr lang="en-US" sz="2200" dirty="0">
                <a:solidFill>
                  <a:srgbClr val="FF0000"/>
                </a:solidFill>
                <a:ea typeface="MS PGothic"/>
              </a:rPr>
              <a:t> </a:t>
            </a:r>
            <a:r>
              <a:rPr lang="en-US" sz="2200" dirty="0">
                <a:solidFill>
                  <a:schemeClr val="accent1"/>
                </a:solidFill>
                <a:ea typeface="MS PGothic"/>
              </a:rPr>
              <a:t>without attempting to elicit any information not necessary to carry out the provisions of law applicable to the program</a:t>
            </a:r>
            <a:r>
              <a:rPr lang="en-US" sz="2200" dirty="0">
                <a:ea typeface="MS PGothic"/>
              </a:rPr>
              <a:t>, and without comment or criticism of any fact concerning applicants or recipients not directly related to the administration of the program.</a:t>
            </a:r>
            <a:endParaRPr lang="en-US" sz="2200" dirty="0">
              <a:latin typeface="Gill Sans MT" pitchFamily="34" charset="0"/>
              <a:ea typeface="MS PGothic"/>
            </a:endParaRPr>
          </a:p>
          <a:p>
            <a:pPr>
              <a:lnSpc>
                <a:spcPct val="80000"/>
              </a:lnSpc>
            </a:pPr>
            <a:endParaRPr lang="en-US" sz="2200" dirty="0">
              <a:ea typeface="MS PGothic"/>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p:txBody>
          <a:bodyPr/>
          <a:lstStyle/>
          <a:p>
            <a:pPr>
              <a:defRPr/>
            </a:pPr>
            <a:fld id="{0657BC14-6ED4-4665-9B96-29D59D92BB21}" type="slidenum">
              <a:rPr lang="en-US" altLang="en-US"/>
              <a:pPr>
                <a:defRPr/>
              </a:pPr>
              <a:t>22</a:t>
            </a:fld>
            <a:endParaRPr lang="en-US" altLang="en-US"/>
          </a:p>
        </p:txBody>
      </p:sp>
      <p:sp>
        <p:nvSpPr>
          <p:cNvPr id="64514" name="Rectangle 2"/>
          <p:cNvSpPr>
            <a:spLocks noGrp="1"/>
          </p:cNvSpPr>
          <p:nvPr>
            <p:ph type="title" idx="4294967295"/>
          </p:nvPr>
        </p:nvSpPr>
        <p:spPr/>
        <p:txBody>
          <a:bodyPr/>
          <a:lstStyle/>
          <a:p>
            <a:r>
              <a:rPr lang="en-US">
                <a:ea typeface="MS PGothic"/>
              </a:rPr>
              <a:t>Message for Consumers</a:t>
            </a:r>
          </a:p>
        </p:txBody>
      </p:sp>
      <p:sp>
        <p:nvSpPr>
          <p:cNvPr id="64515" name="Rectangle 3"/>
          <p:cNvSpPr>
            <a:spLocks noGrp="1"/>
          </p:cNvSpPr>
          <p:nvPr>
            <p:ph type="body" idx="4294967295"/>
          </p:nvPr>
        </p:nvSpPr>
        <p:spPr>
          <a:xfrm>
            <a:off x="457200" y="1752600"/>
            <a:ext cx="8077200" cy="3124200"/>
          </a:xfrm>
        </p:spPr>
        <p:txBody>
          <a:bodyPr/>
          <a:lstStyle/>
          <a:p>
            <a:pPr eaLnBrk="1" hangingPunct="1">
              <a:lnSpc>
                <a:spcPct val="80000"/>
              </a:lnSpc>
            </a:pPr>
            <a:r>
              <a:rPr lang="en-US" sz="2400">
                <a:ea typeface="MS PGothic"/>
              </a:rPr>
              <a:t>The information you provide is confidential and can only be used to determine your eligibility.  </a:t>
            </a:r>
          </a:p>
          <a:p>
            <a:pPr eaLnBrk="1" hangingPunct="1">
              <a:lnSpc>
                <a:spcPct val="80000"/>
              </a:lnSpc>
            </a:pPr>
            <a:r>
              <a:rPr lang="en-US" sz="2400">
                <a:ea typeface="MS PGothic"/>
              </a:rPr>
              <a:t>You should apply for benefits for which you are eligible and get the services your family needs.</a:t>
            </a:r>
          </a:p>
          <a:p>
            <a:pPr eaLnBrk="1" hangingPunct="1">
              <a:lnSpc>
                <a:spcPct val="80000"/>
              </a:lnSpc>
            </a:pPr>
            <a:endParaRPr lang="en-US" sz="2400">
              <a:ea typeface="MS PGothic"/>
            </a:endParaRPr>
          </a:p>
        </p:txBody>
      </p:sp>
      <p:pic>
        <p:nvPicPr>
          <p:cNvPr id="64516" name="Picture 7"/>
          <p:cNvPicPr>
            <a:picLocks noChangeAspect="1"/>
          </p:cNvPicPr>
          <p:nvPr/>
        </p:nvPicPr>
        <p:blipFill>
          <a:blip r:embed="rId2"/>
          <a:srcRect/>
          <a:stretch>
            <a:fillRect/>
          </a:stretch>
        </p:blipFill>
        <p:spPr bwMode="auto">
          <a:xfrm>
            <a:off x="5224462" y="3566319"/>
            <a:ext cx="3919538" cy="2620962"/>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p:txBody>
          <a:bodyPr/>
          <a:lstStyle/>
          <a:p>
            <a:pPr>
              <a:defRPr/>
            </a:pPr>
            <a:fld id="{1B8821A4-FA03-4CCB-9F4D-12A39948C3A1}" type="slidenum">
              <a:rPr lang="en-US" altLang="en-US"/>
              <a:pPr>
                <a:defRPr/>
              </a:pPr>
              <a:t>23</a:t>
            </a:fld>
            <a:endParaRPr lang="en-US" altLang="en-US"/>
          </a:p>
        </p:txBody>
      </p:sp>
      <p:sp>
        <p:nvSpPr>
          <p:cNvPr id="65538" name="Title 1"/>
          <p:cNvSpPr>
            <a:spLocks noGrp="1"/>
          </p:cNvSpPr>
          <p:nvPr>
            <p:ph type="title" idx="4294967295"/>
          </p:nvPr>
        </p:nvSpPr>
        <p:spPr/>
        <p:txBody>
          <a:bodyPr/>
          <a:lstStyle/>
          <a:p>
            <a:pPr eaLnBrk="1" hangingPunct="1"/>
            <a:r>
              <a:rPr lang="en-US" dirty="0">
                <a:ea typeface="MS PGothic"/>
              </a:rPr>
              <a:t>What’s Next: Public Charge</a:t>
            </a:r>
          </a:p>
        </p:txBody>
      </p:sp>
      <p:sp>
        <p:nvSpPr>
          <p:cNvPr id="65539" name="Slide Number Placeholder 3"/>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eaLnBrk="0" hangingPunct="0"/>
            <a:fld id="{0F1705E8-D06E-4AE2-8F4D-BC4D1D535C26}" type="slidenum">
              <a:rPr lang="en-US" altLang="en-US" sz="1200">
                <a:latin typeface="Gotham HTF"/>
              </a:rPr>
              <a:pPr algn="r" eaLnBrk="0" hangingPunct="0"/>
              <a:t>23</a:t>
            </a:fld>
            <a:endParaRPr lang="en-US" altLang="en-US" sz="1200">
              <a:latin typeface="Gotham HTF"/>
            </a:endParaRPr>
          </a:p>
        </p:txBody>
      </p:sp>
      <p:pic>
        <p:nvPicPr>
          <p:cNvPr id="65540" name="Picture 7"/>
          <p:cNvPicPr>
            <a:picLocks noChangeAspect="1"/>
          </p:cNvPicPr>
          <p:nvPr/>
        </p:nvPicPr>
        <p:blipFill>
          <a:blip r:embed="rId3"/>
          <a:srcRect/>
          <a:stretch>
            <a:fillRect/>
          </a:stretch>
        </p:blipFill>
        <p:spPr bwMode="auto">
          <a:xfrm>
            <a:off x="1981200" y="1828800"/>
            <a:ext cx="4795838" cy="319722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pPr>
              <a:defRPr/>
            </a:pPr>
            <a:fld id="{B2C039F3-C481-4B6B-92D8-65C86BDF2980}" type="slidenum">
              <a:rPr lang="en-US" altLang="en-US"/>
              <a:pPr>
                <a:defRPr/>
              </a:pPr>
              <a:t>24</a:t>
            </a:fld>
            <a:endParaRPr lang="en-US" altLang="en-US"/>
          </a:p>
        </p:txBody>
      </p:sp>
      <p:sp>
        <p:nvSpPr>
          <p:cNvPr id="67586" name="Rectangle 2"/>
          <p:cNvSpPr>
            <a:spLocks noGrp="1"/>
          </p:cNvSpPr>
          <p:nvPr>
            <p:ph type="title" idx="4294967295"/>
          </p:nvPr>
        </p:nvSpPr>
        <p:spPr/>
        <p:txBody>
          <a:bodyPr/>
          <a:lstStyle/>
          <a:p>
            <a:r>
              <a:rPr lang="en-US">
                <a:latin typeface="Gotham-Medium"/>
                <a:ea typeface="MS PGothic"/>
              </a:rPr>
              <a:t>Public Charge: Background</a:t>
            </a:r>
          </a:p>
        </p:txBody>
      </p:sp>
      <p:sp>
        <p:nvSpPr>
          <p:cNvPr id="67587" name="Rectangle 3"/>
          <p:cNvSpPr>
            <a:spLocks noGrp="1"/>
          </p:cNvSpPr>
          <p:nvPr>
            <p:ph type="body" idx="4294967295"/>
          </p:nvPr>
        </p:nvSpPr>
        <p:spPr>
          <a:xfrm>
            <a:off x="457200" y="1524000"/>
            <a:ext cx="8229600" cy="4114800"/>
          </a:xfrm>
        </p:spPr>
        <p:txBody>
          <a:bodyPr/>
          <a:lstStyle/>
          <a:p>
            <a:r>
              <a:rPr lang="en-US" sz="2400">
                <a:ea typeface="MS PGothic"/>
                <a:hlinkClick r:id="rId2"/>
              </a:rPr>
              <a:t>Public Charge</a:t>
            </a:r>
            <a:r>
              <a:rPr lang="en-US" sz="2400">
                <a:ea typeface="MS PGothic"/>
              </a:rPr>
              <a:t> is a person who is “primarily dependent on the government for subsistence.” A person found likely to become a public charge may be denied:</a:t>
            </a:r>
          </a:p>
          <a:p>
            <a:pPr lvl="1"/>
            <a:r>
              <a:rPr lang="en-US" sz="2400">
                <a:solidFill>
                  <a:srgbClr val="08436B"/>
                </a:solidFill>
                <a:ea typeface="MS PGothic"/>
              </a:rPr>
              <a:t>Admission to the US</a:t>
            </a:r>
          </a:p>
          <a:p>
            <a:pPr lvl="1"/>
            <a:r>
              <a:rPr lang="en-US" sz="2400">
                <a:solidFill>
                  <a:srgbClr val="08436B"/>
                </a:solidFill>
                <a:ea typeface="MS PGothic"/>
              </a:rPr>
              <a:t>Lawful permanent residence (LPR, a green card) </a:t>
            </a:r>
          </a:p>
          <a:p>
            <a:pPr>
              <a:lnSpc>
                <a:spcPct val="80000"/>
              </a:lnSpc>
            </a:pPr>
            <a:endParaRPr lang="en-US" sz="2400">
              <a:ea typeface="MS PGothic"/>
            </a:endParaRPr>
          </a:p>
        </p:txBody>
      </p:sp>
      <p:pic>
        <p:nvPicPr>
          <p:cNvPr id="3" name="Picture 2">
            <a:extLst>
              <a:ext uri="{FF2B5EF4-FFF2-40B4-BE49-F238E27FC236}">
                <a16:creationId xmlns:a16="http://schemas.microsoft.com/office/drawing/2014/main" id="{195D586B-7264-4545-BCD6-048BF6F3847F}"/>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337810" y="4038600"/>
            <a:ext cx="3806190" cy="214098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p:txBody>
          <a:bodyPr/>
          <a:lstStyle/>
          <a:p>
            <a:pPr>
              <a:defRPr/>
            </a:pPr>
            <a:fld id="{B223D0F7-2AB8-48EF-965D-C8D8ADAFE01C}" type="slidenum">
              <a:rPr lang="en-US" altLang="en-US"/>
              <a:pPr>
                <a:defRPr/>
              </a:pPr>
              <a:t>25</a:t>
            </a:fld>
            <a:endParaRPr lang="en-US" altLang="en-US"/>
          </a:p>
        </p:txBody>
      </p:sp>
      <p:sp>
        <p:nvSpPr>
          <p:cNvPr id="68610" name="Rectangle 2"/>
          <p:cNvSpPr>
            <a:spLocks noGrp="1"/>
          </p:cNvSpPr>
          <p:nvPr>
            <p:ph type="title" idx="4294967295"/>
          </p:nvPr>
        </p:nvSpPr>
        <p:spPr/>
        <p:txBody>
          <a:bodyPr/>
          <a:lstStyle/>
          <a:p>
            <a:r>
              <a:rPr lang="en-US">
                <a:latin typeface="Gotham-Medium"/>
                <a:ea typeface="MS PGothic"/>
              </a:rPr>
              <a:t>“Totality of the Circumstances”</a:t>
            </a:r>
          </a:p>
        </p:txBody>
      </p:sp>
      <p:sp>
        <p:nvSpPr>
          <p:cNvPr id="63491" name="Rectangle 3"/>
          <p:cNvSpPr>
            <a:spLocks noGrp="1"/>
          </p:cNvSpPr>
          <p:nvPr>
            <p:ph type="body" idx="4294967295"/>
          </p:nvPr>
        </p:nvSpPr>
        <p:spPr>
          <a:xfrm>
            <a:off x="457200" y="1219200"/>
            <a:ext cx="8458200" cy="4114800"/>
          </a:xfrm>
        </p:spPr>
        <p:txBody>
          <a:bodyPr/>
          <a:lstStyle/>
          <a:p>
            <a:pPr>
              <a:spcBef>
                <a:spcPts val="600"/>
              </a:spcBef>
              <a:defRPr/>
            </a:pPr>
            <a:r>
              <a:rPr lang="en-US" sz="2400" dirty="0">
                <a:ea typeface="Tahoma" panose="020B0604030504040204" pitchFamily="34" charset="0"/>
                <a:cs typeface="Tahoma" panose="020B0604030504040204" pitchFamily="34" charset="0"/>
              </a:rPr>
              <a:t>The public charge test considers multiple factors, including at a minimum, the person’s:</a:t>
            </a:r>
            <a:endParaRPr lang="en-US" sz="2400" b="1" dirty="0">
              <a:ea typeface="Tahoma" panose="020B0604030504040204" pitchFamily="34" charset="0"/>
              <a:cs typeface="Tahoma" panose="020B0604030504040204" pitchFamily="34" charset="0"/>
            </a:endParaRPr>
          </a:p>
          <a:p>
            <a:pPr lvl="1" eaLnBrk="1" hangingPunct="1">
              <a:spcBef>
                <a:spcPct val="0"/>
              </a:spcBef>
              <a:defRPr/>
            </a:pPr>
            <a:endParaRPr lang="en-US" sz="1100" dirty="0">
              <a:solidFill>
                <a:srgbClr val="08436B"/>
              </a:solidFill>
              <a:ea typeface="MS PGothic"/>
            </a:endParaRPr>
          </a:p>
          <a:p>
            <a:pPr lvl="1" eaLnBrk="1" hangingPunct="1">
              <a:spcBef>
                <a:spcPct val="0"/>
              </a:spcBef>
              <a:defRPr/>
            </a:pPr>
            <a:r>
              <a:rPr lang="en-US" sz="2400" dirty="0">
                <a:solidFill>
                  <a:srgbClr val="08436B"/>
                </a:solidFill>
                <a:ea typeface="MS PGothic"/>
              </a:rPr>
              <a:t>Age</a:t>
            </a:r>
          </a:p>
          <a:p>
            <a:pPr lvl="1" eaLnBrk="1" hangingPunct="1">
              <a:spcBef>
                <a:spcPct val="0"/>
              </a:spcBef>
              <a:defRPr/>
            </a:pPr>
            <a:r>
              <a:rPr lang="en-US" sz="2400" dirty="0">
                <a:solidFill>
                  <a:srgbClr val="08436B"/>
                </a:solidFill>
                <a:ea typeface="MS PGothic"/>
              </a:rPr>
              <a:t>Health </a:t>
            </a:r>
          </a:p>
          <a:p>
            <a:pPr lvl="1" eaLnBrk="1" hangingPunct="1">
              <a:spcBef>
                <a:spcPct val="0"/>
              </a:spcBef>
              <a:defRPr/>
            </a:pPr>
            <a:r>
              <a:rPr lang="en-US" sz="2400" dirty="0">
                <a:solidFill>
                  <a:srgbClr val="08436B"/>
                </a:solidFill>
                <a:ea typeface="MS PGothic"/>
              </a:rPr>
              <a:t>Financial resources</a:t>
            </a:r>
          </a:p>
          <a:p>
            <a:pPr lvl="1" eaLnBrk="1" hangingPunct="1">
              <a:spcBef>
                <a:spcPct val="0"/>
              </a:spcBef>
              <a:defRPr/>
            </a:pPr>
            <a:r>
              <a:rPr lang="en-US" sz="2400" dirty="0">
                <a:solidFill>
                  <a:srgbClr val="08436B"/>
                </a:solidFill>
                <a:ea typeface="MS PGothic"/>
              </a:rPr>
              <a:t>Family status </a:t>
            </a:r>
          </a:p>
          <a:p>
            <a:pPr lvl="1" eaLnBrk="1" hangingPunct="1">
              <a:spcBef>
                <a:spcPct val="0"/>
              </a:spcBef>
              <a:defRPr/>
            </a:pPr>
            <a:r>
              <a:rPr lang="en-US" sz="2400" dirty="0">
                <a:solidFill>
                  <a:srgbClr val="08436B"/>
                </a:solidFill>
                <a:ea typeface="MS PGothic"/>
              </a:rPr>
              <a:t>Education and skills</a:t>
            </a:r>
          </a:p>
          <a:p>
            <a:pPr marL="457200" lvl="1" indent="0">
              <a:spcBef>
                <a:spcPts val="600"/>
              </a:spcBef>
              <a:buFont typeface="Arial" charset="0"/>
              <a:buNone/>
              <a:defRPr/>
            </a:pPr>
            <a:endParaRPr lang="en-US" sz="1400" dirty="0">
              <a:ea typeface="Tahoma" panose="020B0604030504040204" pitchFamily="34" charset="0"/>
              <a:cs typeface="Tahoma" panose="020B0604030504040204" pitchFamily="34" charset="0"/>
            </a:endParaRPr>
          </a:p>
          <a:p>
            <a:pPr marL="457200" lvl="1" indent="0">
              <a:spcBef>
                <a:spcPts val="600"/>
              </a:spcBef>
              <a:buFont typeface="Arial" charset="0"/>
              <a:buNone/>
              <a:defRPr/>
            </a:pPr>
            <a:endParaRPr lang="en-US" sz="1400" dirty="0">
              <a:ea typeface="Tahoma" panose="020B0604030504040204" pitchFamily="34" charset="0"/>
              <a:cs typeface="Tahoma" panose="020B0604030504040204" pitchFamily="34" charset="0"/>
            </a:endParaRPr>
          </a:p>
          <a:p>
            <a:pPr>
              <a:spcBef>
                <a:spcPts val="0"/>
              </a:spcBef>
              <a:defRPr/>
            </a:pPr>
            <a:r>
              <a:rPr lang="en-US" sz="2400" dirty="0">
                <a:ea typeface="Tahoma" panose="020B0604030504040204" pitchFamily="34" charset="0"/>
                <a:cs typeface="Tahoma" panose="020B0604030504040204" pitchFamily="34" charset="0"/>
              </a:rPr>
              <a:t>Affidavit of support, and other relevant factors may be considered</a:t>
            </a:r>
          </a:p>
          <a:p>
            <a:pPr>
              <a:spcBef>
                <a:spcPts val="0"/>
              </a:spcBef>
              <a:defRPr/>
            </a:pPr>
            <a:endParaRPr lang="en-US" sz="2400" dirty="0">
              <a:ea typeface="Tahoma" panose="020B0604030504040204" pitchFamily="34" charset="0"/>
              <a:cs typeface="Tahoma" panose="020B0604030504040204" pitchFamily="34" charset="0"/>
            </a:endParaRPr>
          </a:p>
          <a:p>
            <a:pPr>
              <a:spcBef>
                <a:spcPts val="0"/>
              </a:spcBef>
              <a:defRPr/>
            </a:pPr>
            <a:r>
              <a:rPr lang="en-US" sz="2400" b="1" dirty="0">
                <a:ea typeface="Tahoma" panose="020B0604030504040204" pitchFamily="34" charset="0"/>
                <a:cs typeface="Tahoma" panose="020B0604030504040204" pitchFamily="34" charset="0"/>
              </a:rPr>
              <a:t>No single factor is dispositive!</a:t>
            </a:r>
          </a:p>
          <a:p>
            <a:pPr eaLnBrk="1" hangingPunct="1">
              <a:lnSpc>
                <a:spcPct val="80000"/>
              </a:lnSpc>
              <a:spcBef>
                <a:spcPts val="600"/>
              </a:spcBef>
              <a:defRPr/>
            </a:pPr>
            <a:endParaRPr lang="en-US" sz="2400" dirty="0">
              <a:ea typeface="MS PGothic"/>
            </a:endParaRPr>
          </a:p>
        </p:txBody>
      </p:sp>
      <p:pic>
        <p:nvPicPr>
          <p:cNvPr id="68612" name="Picture 5"/>
          <p:cNvPicPr>
            <a:picLocks noChangeAspect="1"/>
          </p:cNvPicPr>
          <p:nvPr/>
        </p:nvPicPr>
        <p:blipFill>
          <a:blip r:embed="rId2"/>
          <a:srcRect/>
          <a:stretch>
            <a:fillRect/>
          </a:stretch>
        </p:blipFill>
        <p:spPr bwMode="auto">
          <a:xfrm>
            <a:off x="5105400" y="2211388"/>
            <a:ext cx="3330575" cy="2217737"/>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pPr>
              <a:defRPr/>
            </a:pPr>
            <a:fld id="{1D428806-C390-449E-B2C3-211D2911AA41}" type="slidenum">
              <a:rPr lang="en-US" altLang="en-US"/>
              <a:pPr>
                <a:defRPr/>
              </a:pPr>
              <a:t>26</a:t>
            </a:fld>
            <a:endParaRPr lang="en-US" altLang="en-US"/>
          </a:p>
        </p:txBody>
      </p:sp>
      <p:sp>
        <p:nvSpPr>
          <p:cNvPr id="69634" name="Rectangle 2"/>
          <p:cNvSpPr>
            <a:spLocks noGrp="1"/>
          </p:cNvSpPr>
          <p:nvPr>
            <p:ph type="title" idx="4294967295"/>
          </p:nvPr>
        </p:nvSpPr>
        <p:spPr/>
        <p:txBody>
          <a:bodyPr/>
          <a:lstStyle/>
          <a:p>
            <a:r>
              <a:rPr lang="en-US">
                <a:latin typeface="Gotham-Medium"/>
                <a:ea typeface="MS PGothic"/>
              </a:rPr>
              <a:t>Public Charge: Benefits</a:t>
            </a:r>
          </a:p>
        </p:txBody>
      </p:sp>
      <p:sp>
        <p:nvSpPr>
          <p:cNvPr id="64515" name="Rectangle 3"/>
          <p:cNvSpPr>
            <a:spLocks noGrp="1"/>
          </p:cNvSpPr>
          <p:nvPr>
            <p:ph type="body" idx="4294967295"/>
          </p:nvPr>
        </p:nvSpPr>
        <p:spPr>
          <a:xfrm>
            <a:off x="457200" y="1524000"/>
            <a:ext cx="8229600" cy="4114800"/>
          </a:xfrm>
        </p:spPr>
        <p:txBody>
          <a:bodyPr/>
          <a:lstStyle/>
          <a:p>
            <a:pPr>
              <a:spcBef>
                <a:spcPts val="600"/>
              </a:spcBef>
              <a:defRPr/>
            </a:pPr>
            <a:r>
              <a:rPr lang="en-US" sz="2400" dirty="0">
                <a:ea typeface="Tahoma" panose="020B0604030504040204" pitchFamily="34" charset="0"/>
                <a:cs typeface="Tahoma" panose="020B0604030504040204" pitchFamily="34" charset="0"/>
              </a:rPr>
              <a:t>Under longstanding policy, only two types of benefits have been considered in a public charge assessment:</a:t>
            </a:r>
          </a:p>
          <a:p>
            <a:pPr lvl="1" eaLnBrk="1" hangingPunct="1">
              <a:spcBef>
                <a:spcPct val="0"/>
              </a:spcBef>
              <a:defRPr/>
            </a:pPr>
            <a:r>
              <a:rPr lang="en-US" sz="2400" b="1" dirty="0">
                <a:solidFill>
                  <a:srgbClr val="08436B"/>
                </a:solidFill>
                <a:ea typeface="MS PGothic"/>
              </a:rPr>
              <a:t>Cash assistance </a:t>
            </a:r>
            <a:r>
              <a:rPr lang="en-US" sz="2400" dirty="0">
                <a:solidFill>
                  <a:srgbClr val="08436B"/>
                </a:solidFill>
                <a:ea typeface="MS PGothic"/>
              </a:rPr>
              <a:t>for income maintenance and </a:t>
            </a:r>
          </a:p>
          <a:p>
            <a:pPr lvl="1" eaLnBrk="1" hangingPunct="1">
              <a:spcBef>
                <a:spcPct val="0"/>
              </a:spcBef>
              <a:defRPr/>
            </a:pPr>
            <a:r>
              <a:rPr lang="en-US" sz="2400" b="1" dirty="0">
                <a:solidFill>
                  <a:srgbClr val="08436B"/>
                </a:solidFill>
                <a:ea typeface="MS PGothic"/>
              </a:rPr>
              <a:t>Institutionalization for long-term care </a:t>
            </a:r>
            <a:r>
              <a:rPr lang="en-US" sz="2400" dirty="0">
                <a:solidFill>
                  <a:srgbClr val="08436B"/>
                </a:solidFill>
                <a:ea typeface="MS PGothic"/>
              </a:rPr>
              <a:t>at government expense</a:t>
            </a:r>
          </a:p>
          <a:p>
            <a:pPr lvl="1">
              <a:spcBef>
                <a:spcPts val="0"/>
              </a:spcBef>
              <a:defRPr/>
            </a:pPr>
            <a:endParaRPr lang="en-US" sz="2600" dirty="0">
              <a:ea typeface="Tahoma" panose="020B0604030504040204" pitchFamily="34" charset="0"/>
              <a:cs typeface="Arial" panose="020B0604020202020204" pitchFamily="34" charset="0"/>
            </a:endParaRPr>
          </a:p>
          <a:p>
            <a:pPr marL="461963" lvl="1" indent="-461963">
              <a:spcBef>
                <a:spcPts val="0"/>
              </a:spcBef>
              <a:defRPr/>
            </a:pPr>
            <a:r>
              <a:rPr lang="en-US" sz="2600" b="1" dirty="0">
                <a:solidFill>
                  <a:srgbClr val="002060"/>
                </a:solidFill>
                <a:ea typeface="Tahoma" panose="020B0604030504040204" pitchFamily="34" charset="0"/>
                <a:cs typeface="Arial" panose="020B0604020202020204" pitchFamily="34" charset="0"/>
              </a:rPr>
              <a:t>A forward looking test</a:t>
            </a:r>
            <a:r>
              <a:rPr lang="en-US" sz="2600" dirty="0">
                <a:solidFill>
                  <a:srgbClr val="002060"/>
                </a:solidFill>
                <a:ea typeface="Tahoma" panose="020B0604030504040204" pitchFamily="34" charset="0"/>
                <a:cs typeface="Arial" panose="020B0604020202020204" pitchFamily="34" charset="0"/>
              </a:rPr>
              <a:t>:  Is the person likely to rely on cash or long-term care in the future? </a:t>
            </a:r>
          </a:p>
        </p:txBody>
      </p:sp>
      <p:pic>
        <p:nvPicPr>
          <p:cNvPr id="3" name="Picture 2">
            <a:extLst>
              <a:ext uri="{FF2B5EF4-FFF2-40B4-BE49-F238E27FC236}">
                <a16:creationId xmlns:a16="http://schemas.microsoft.com/office/drawing/2014/main" id="{937FAED2-FDEC-44FE-A39B-515566056E2F}"/>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553200" y="4419600"/>
            <a:ext cx="2574195" cy="1718699"/>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p:txBody>
          <a:bodyPr/>
          <a:lstStyle/>
          <a:p>
            <a:pPr>
              <a:defRPr/>
            </a:pPr>
            <a:fld id="{F7435551-F2CA-4C02-8355-9926F370E116}" type="slidenum">
              <a:rPr lang="en-US" altLang="en-US"/>
              <a:pPr>
                <a:defRPr/>
              </a:pPr>
              <a:t>27</a:t>
            </a:fld>
            <a:endParaRPr lang="en-US" altLang="en-US"/>
          </a:p>
        </p:txBody>
      </p:sp>
      <p:sp>
        <p:nvSpPr>
          <p:cNvPr id="70658" name="Rectangle 2"/>
          <p:cNvSpPr>
            <a:spLocks noGrp="1"/>
          </p:cNvSpPr>
          <p:nvPr>
            <p:ph type="title" idx="4294967295"/>
          </p:nvPr>
        </p:nvSpPr>
        <p:spPr/>
        <p:txBody>
          <a:bodyPr/>
          <a:lstStyle/>
          <a:p>
            <a:r>
              <a:rPr lang="en-US">
                <a:latin typeface="Gotham-Medium"/>
                <a:ea typeface="MS PGothic"/>
              </a:rPr>
              <a:t>Exemptions</a:t>
            </a:r>
          </a:p>
        </p:txBody>
      </p:sp>
      <p:sp>
        <p:nvSpPr>
          <p:cNvPr id="70659" name="Rectangle 3"/>
          <p:cNvSpPr txBox="1">
            <a:spLocks/>
          </p:cNvSpPr>
          <p:nvPr/>
        </p:nvSpPr>
        <p:spPr bwMode="auto">
          <a:xfrm>
            <a:off x="457200" y="1730375"/>
            <a:ext cx="8229600" cy="4114800"/>
          </a:xfrm>
          <a:prstGeom prst="rect">
            <a:avLst/>
          </a:prstGeom>
          <a:noFill/>
          <a:ln w="9525">
            <a:noFill/>
            <a:miter lim="800000"/>
            <a:headEnd/>
            <a:tailEnd/>
          </a:ln>
        </p:spPr>
        <p:txBody>
          <a:bodyPr/>
          <a:lstStyle/>
          <a:p>
            <a:pPr marL="342900" indent="-342900" defTabSz="457200" eaLnBrk="0" hangingPunct="0">
              <a:spcBef>
                <a:spcPts val="600"/>
              </a:spcBef>
              <a:buSzPct val="110000"/>
              <a:buFont typeface="Arial" charset="0"/>
              <a:buNone/>
            </a:pPr>
            <a:r>
              <a:rPr lang="en-US" sz="2400" dirty="0">
                <a:solidFill>
                  <a:srgbClr val="08436B"/>
                </a:solidFill>
                <a:latin typeface="Gotham-Medium"/>
                <a:cs typeface="Tahoma" pitchFamily="34" charset="0"/>
              </a:rPr>
              <a:t>Many immigrants are exempt from Public Charge:</a:t>
            </a:r>
          </a:p>
          <a:p>
            <a:pPr marL="742950" lvl="1" indent="-285750" defTabSz="457200">
              <a:buSzPct val="110000"/>
              <a:buFont typeface="Arial" charset="0"/>
              <a:buChar char="•"/>
            </a:pPr>
            <a:r>
              <a:rPr lang="en-US" sz="2400" dirty="0">
                <a:solidFill>
                  <a:srgbClr val="08436B"/>
                </a:solidFill>
                <a:latin typeface="Gotham-Medium"/>
                <a:ea typeface="Gotham-Medium"/>
                <a:cs typeface="Gotham-Medium"/>
              </a:rPr>
              <a:t>Refugees </a:t>
            </a:r>
          </a:p>
          <a:p>
            <a:pPr marL="742950" lvl="1" indent="-285750" defTabSz="457200">
              <a:buSzPct val="110000"/>
              <a:buFont typeface="Arial" charset="0"/>
              <a:buChar char="•"/>
            </a:pPr>
            <a:r>
              <a:rPr lang="en-US" sz="2400" dirty="0">
                <a:solidFill>
                  <a:srgbClr val="08436B"/>
                </a:solidFill>
                <a:latin typeface="Gotham-Medium"/>
                <a:ea typeface="Gotham-Medium"/>
                <a:cs typeface="Gotham-Medium"/>
              </a:rPr>
              <a:t>Asylees</a:t>
            </a:r>
          </a:p>
          <a:p>
            <a:pPr marL="742950" lvl="1" indent="-285750" defTabSz="457200">
              <a:buSzPct val="110000"/>
              <a:buFont typeface="Arial" charset="0"/>
              <a:buChar char="•"/>
            </a:pPr>
            <a:r>
              <a:rPr lang="en-US" sz="2400" dirty="0">
                <a:solidFill>
                  <a:srgbClr val="08436B"/>
                </a:solidFill>
                <a:latin typeface="Gotham-Medium"/>
                <a:ea typeface="Gotham-Medium"/>
                <a:cs typeface="Gotham-Medium"/>
              </a:rPr>
              <a:t>survivors of domestic violence, crime, or trafficking</a:t>
            </a:r>
          </a:p>
          <a:p>
            <a:pPr marL="742950" lvl="1" indent="-285750" defTabSz="457200">
              <a:buSzPct val="110000"/>
              <a:buFont typeface="Arial" charset="0"/>
              <a:buChar char="•"/>
            </a:pPr>
            <a:r>
              <a:rPr lang="en-US" sz="2400" dirty="0">
                <a:solidFill>
                  <a:srgbClr val="08436B"/>
                </a:solidFill>
                <a:latin typeface="Gotham-Medium"/>
                <a:ea typeface="Gotham-Medium"/>
                <a:cs typeface="Gotham-Medium"/>
              </a:rPr>
              <a:t>special immigrant juveniles</a:t>
            </a:r>
          </a:p>
          <a:p>
            <a:pPr marL="742950" lvl="1" indent="-285750" defTabSz="457200">
              <a:buSzPct val="110000"/>
              <a:buFont typeface="Arial" charset="0"/>
              <a:buChar char="•"/>
            </a:pPr>
            <a:r>
              <a:rPr lang="en-US" sz="2400" dirty="0">
                <a:solidFill>
                  <a:srgbClr val="08436B"/>
                </a:solidFill>
                <a:latin typeface="Gotham-Medium"/>
                <a:ea typeface="Gotham-Medium"/>
                <a:cs typeface="Gotham-Medium"/>
              </a:rPr>
              <a:t>other “humanitarian” immigrants </a:t>
            </a:r>
          </a:p>
          <a:p>
            <a:pPr lvl="1" defTabSz="457200">
              <a:buSzPct val="110000"/>
            </a:pPr>
            <a:r>
              <a:rPr lang="en-US" sz="2400" dirty="0">
                <a:solidFill>
                  <a:srgbClr val="08436B"/>
                </a:solidFill>
                <a:latin typeface="Gotham-Medium"/>
                <a:ea typeface="Gotham-Medium"/>
                <a:cs typeface="Gotham-Medium"/>
              </a:rPr>
              <a:t>also</a:t>
            </a:r>
          </a:p>
          <a:p>
            <a:pPr marL="742950" lvl="1" indent="-285750" defTabSz="457200">
              <a:buSzPct val="110000"/>
              <a:buFont typeface="Arial" charset="0"/>
              <a:buChar char="•"/>
            </a:pPr>
            <a:r>
              <a:rPr lang="en-US" sz="2400" dirty="0">
                <a:solidFill>
                  <a:srgbClr val="08436B"/>
                </a:solidFill>
                <a:latin typeface="Gotham-Medium"/>
                <a:ea typeface="Gotham-Medium"/>
                <a:cs typeface="Gotham-Medium"/>
              </a:rPr>
              <a:t>LPRs applying for citizenship are not subject to public charge.</a:t>
            </a:r>
          </a:p>
          <a:p>
            <a:pPr marL="342900" indent="-342900" defTabSz="457200" eaLnBrk="0" hangingPunct="0">
              <a:spcBef>
                <a:spcPts val="600"/>
              </a:spcBef>
              <a:buSzPct val="110000"/>
              <a:buFont typeface="Arial" charset="0"/>
              <a:buNone/>
            </a:pPr>
            <a:endParaRPr lang="en-US" sz="2400" dirty="0">
              <a:solidFill>
                <a:srgbClr val="08436B"/>
              </a:solidFill>
              <a:latin typeface="Gotham-Medium"/>
              <a:cs typeface="Tahoma"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p:txBody>
          <a:bodyPr/>
          <a:lstStyle/>
          <a:p>
            <a:pPr>
              <a:defRPr/>
            </a:pPr>
            <a:fld id="{65AF6807-F40F-4BD1-99D0-B90A3AD5A7CC}" type="slidenum">
              <a:rPr lang="en-US" altLang="en-US"/>
              <a:pPr>
                <a:defRPr/>
              </a:pPr>
              <a:t>28</a:t>
            </a:fld>
            <a:endParaRPr lang="en-US" altLang="en-US"/>
          </a:p>
        </p:txBody>
      </p:sp>
      <p:sp>
        <p:nvSpPr>
          <p:cNvPr id="71682" name="Title 1"/>
          <p:cNvSpPr>
            <a:spLocks noGrp="1"/>
          </p:cNvSpPr>
          <p:nvPr>
            <p:ph type="title" idx="4294967295"/>
          </p:nvPr>
        </p:nvSpPr>
        <p:spPr/>
        <p:txBody>
          <a:bodyPr/>
          <a:lstStyle/>
          <a:p>
            <a:pPr eaLnBrk="1" hangingPunct="1"/>
            <a:r>
              <a:rPr lang="en-US">
                <a:ea typeface="MS PGothic"/>
              </a:rPr>
              <a:t>Recent Changes</a:t>
            </a:r>
          </a:p>
        </p:txBody>
      </p:sp>
      <p:sp>
        <p:nvSpPr>
          <p:cNvPr id="71683" name="Slide Number Placeholder 3"/>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eaLnBrk="0" hangingPunct="0"/>
            <a:fld id="{EF1DE9EC-5EA8-484E-904E-3E26D6A83689}" type="slidenum">
              <a:rPr lang="en-US" altLang="en-US" sz="1200">
                <a:latin typeface="Gotham HTF"/>
              </a:rPr>
              <a:pPr algn="r" eaLnBrk="0" hangingPunct="0"/>
              <a:t>28</a:t>
            </a:fld>
            <a:endParaRPr lang="en-US" altLang="en-US" sz="1200">
              <a:latin typeface="Gotham HTF"/>
            </a:endParaRPr>
          </a:p>
        </p:txBody>
      </p:sp>
      <p:sp>
        <p:nvSpPr>
          <p:cNvPr id="71684" name="Rectangle 1"/>
          <p:cNvSpPr>
            <a:spLocks noChangeArrowheads="1"/>
          </p:cNvSpPr>
          <p:nvPr/>
        </p:nvSpPr>
        <p:spPr bwMode="auto">
          <a:xfrm>
            <a:off x="1182688" y="2895600"/>
            <a:ext cx="6778625" cy="769938"/>
          </a:xfrm>
          <a:prstGeom prst="rect">
            <a:avLst/>
          </a:prstGeom>
          <a:noFill/>
          <a:ln w="9525">
            <a:noFill/>
            <a:miter lim="800000"/>
            <a:headEnd/>
            <a:tailEnd/>
          </a:ln>
        </p:spPr>
        <p:txBody>
          <a:bodyPr wrap="none">
            <a:spAutoFit/>
          </a:bodyPr>
          <a:lstStyle/>
          <a:p>
            <a:r>
              <a:rPr lang="en-US" sz="4400"/>
              <a:t>Foreign Affairs Manual (FAM)</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r>
              <a:rPr lang="en-US">
                <a:ea typeface="Gotham-Medium"/>
              </a:rPr>
              <a:t>Foreign Affairs Manual (FAM) Changes</a:t>
            </a:r>
          </a:p>
        </p:txBody>
      </p:sp>
      <p:sp>
        <p:nvSpPr>
          <p:cNvPr id="4" name="Slide Number Placeholder 3"/>
          <p:cNvSpPr>
            <a:spLocks noGrp="1"/>
          </p:cNvSpPr>
          <p:nvPr>
            <p:ph type="sldNum" sz="quarter" idx="10"/>
          </p:nvPr>
        </p:nvSpPr>
        <p:spPr/>
        <p:txBody>
          <a:bodyPr/>
          <a:lstStyle/>
          <a:p>
            <a:pPr>
              <a:defRPr/>
            </a:pPr>
            <a:fld id="{AE0A5AF9-CD71-4AB4-89F8-683DF67AFA7F}" type="slidenum">
              <a:rPr lang="en-US" altLang="en-US" smtClean="0"/>
              <a:pPr>
                <a:defRPr/>
              </a:pPr>
              <a:t>29</a:t>
            </a:fld>
            <a:endParaRPr lang="en-US" altLang="en-US"/>
          </a:p>
        </p:txBody>
      </p:sp>
      <p:sp>
        <p:nvSpPr>
          <p:cNvPr id="73731" name="Rectangle 3"/>
          <p:cNvSpPr txBox="1">
            <a:spLocks/>
          </p:cNvSpPr>
          <p:nvPr/>
        </p:nvSpPr>
        <p:spPr bwMode="auto">
          <a:xfrm>
            <a:off x="457200" y="1219200"/>
            <a:ext cx="8229600" cy="4114800"/>
          </a:xfrm>
          <a:prstGeom prst="rect">
            <a:avLst/>
          </a:prstGeom>
          <a:noFill/>
          <a:ln w="9525">
            <a:noFill/>
            <a:miter lim="800000"/>
            <a:headEnd/>
            <a:tailEnd/>
          </a:ln>
        </p:spPr>
        <p:txBody>
          <a:bodyPr/>
          <a:lstStyle/>
          <a:p>
            <a:pPr marL="342900" indent="-342900" defTabSz="457200">
              <a:buSzPct val="110000"/>
              <a:buFont typeface="Arial" charset="0"/>
              <a:buNone/>
            </a:pPr>
            <a:r>
              <a:rPr lang="en-US" sz="2200" dirty="0">
                <a:solidFill>
                  <a:srgbClr val="08436B"/>
                </a:solidFill>
                <a:latin typeface="Gotham-Medium"/>
                <a:ea typeface="Gotham-Medium"/>
                <a:cs typeface="Gotham-Medium"/>
              </a:rPr>
              <a:t>Officials in consulates abroad use the FAM to make decisions about whether to grant permission to enter the U.S. </a:t>
            </a:r>
          </a:p>
          <a:p>
            <a:pPr marL="342900" indent="-342900" defTabSz="457200">
              <a:buSzPct val="110000"/>
              <a:buFont typeface="Arial" charset="0"/>
              <a:buNone/>
            </a:pPr>
            <a:endParaRPr lang="en-US" sz="2200" dirty="0">
              <a:solidFill>
                <a:srgbClr val="08436B"/>
              </a:solidFill>
              <a:latin typeface="Gotham-Medium"/>
              <a:ea typeface="Gotham-Medium"/>
              <a:cs typeface="Gotham-Medium"/>
            </a:endParaRPr>
          </a:p>
          <a:p>
            <a:pPr marL="342900" indent="-342900" defTabSz="457200">
              <a:buSzPct val="110000"/>
              <a:buFont typeface="Arial" charset="0"/>
              <a:buNone/>
            </a:pPr>
            <a:r>
              <a:rPr lang="en-US" sz="2200" b="1" dirty="0">
                <a:solidFill>
                  <a:srgbClr val="08436B"/>
                </a:solidFill>
                <a:latin typeface="Gotham-Medium"/>
                <a:ea typeface="Gotham-Medium"/>
                <a:cs typeface="Gotham-Medium"/>
              </a:rPr>
              <a:t>Revisions to FAM instructions </a:t>
            </a:r>
            <a:r>
              <a:rPr lang="en-US" sz="2200" dirty="0">
                <a:solidFill>
                  <a:srgbClr val="08436B"/>
                </a:solidFill>
                <a:latin typeface="Gotham-Medium"/>
                <a:ea typeface="Gotham-Medium"/>
                <a:cs typeface="Gotham-Medium"/>
              </a:rPr>
              <a:t>(Jan. 2018)</a:t>
            </a:r>
          </a:p>
          <a:p>
            <a:pPr marL="342900" indent="-342900" defTabSz="457200">
              <a:buSzPct val="110000"/>
              <a:buFont typeface="Arial" charset="0"/>
              <a:buChar char="•"/>
            </a:pPr>
            <a:r>
              <a:rPr lang="en-US" sz="2200" dirty="0">
                <a:solidFill>
                  <a:srgbClr val="08436B"/>
                </a:solidFill>
                <a:latin typeface="Gotham-Medium"/>
                <a:ea typeface="Gotham-Medium"/>
                <a:cs typeface="Gotham-Medium"/>
              </a:rPr>
              <a:t>Public charge definition not changed, but:</a:t>
            </a:r>
          </a:p>
          <a:p>
            <a:pPr marL="742950" lvl="1" indent="-285750" defTabSz="457200">
              <a:buSzPct val="110000"/>
              <a:buFont typeface="Arial" charset="0"/>
              <a:buChar char="•"/>
            </a:pPr>
            <a:r>
              <a:rPr lang="en-US" sz="2000" dirty="0">
                <a:solidFill>
                  <a:srgbClr val="002060"/>
                </a:solidFill>
                <a:latin typeface="Gotham-Medium"/>
                <a:ea typeface="Gotham-Medium"/>
                <a:cs typeface="Gotham-Medium"/>
              </a:rPr>
              <a:t>Affidavit of support is not enough on its own. </a:t>
            </a:r>
          </a:p>
          <a:p>
            <a:pPr marL="742950" lvl="1" indent="-285750" defTabSz="457200">
              <a:buSzPct val="110000"/>
              <a:buFont typeface="Arial" charset="0"/>
              <a:buChar char="•"/>
            </a:pPr>
            <a:r>
              <a:rPr lang="en-US" sz="2000" dirty="0">
                <a:solidFill>
                  <a:srgbClr val="002060"/>
                </a:solidFill>
                <a:latin typeface="Gotham-Medium"/>
                <a:ea typeface="Gotham-Medium"/>
                <a:cs typeface="Gotham-Medium"/>
              </a:rPr>
              <a:t>Look to applicant’s age, health, family status, financial resources, skills </a:t>
            </a:r>
          </a:p>
          <a:p>
            <a:pPr marL="742950" lvl="1" indent="-285750" defTabSz="457200">
              <a:buSzPct val="110000"/>
              <a:buFont typeface="Arial" charset="0"/>
              <a:buChar char="•"/>
            </a:pPr>
            <a:r>
              <a:rPr lang="en-US" sz="2000" dirty="0">
                <a:solidFill>
                  <a:srgbClr val="002060"/>
                </a:solidFill>
                <a:latin typeface="Gotham-Medium"/>
                <a:ea typeface="Gotham-Medium"/>
                <a:cs typeface="Gotham-Medium"/>
              </a:rPr>
              <a:t>Use of benefits may be considered as part of “totality of circumstances”</a:t>
            </a:r>
          </a:p>
          <a:p>
            <a:pPr marL="742950" lvl="1" indent="-285750" defTabSz="457200">
              <a:buSzPct val="110000"/>
              <a:buFont typeface="Arial" charset="0"/>
              <a:buChar char="•"/>
            </a:pPr>
            <a:r>
              <a:rPr lang="en-US" sz="2000" dirty="0">
                <a:solidFill>
                  <a:srgbClr val="002060"/>
                </a:solidFill>
                <a:latin typeface="Gotham-Medium"/>
                <a:ea typeface="Gotham-Medium"/>
                <a:cs typeface="Gotham-Medium"/>
              </a:rPr>
              <a:t>May consider benefits used by sponsors or family members</a:t>
            </a:r>
          </a:p>
          <a:p>
            <a:pPr marL="342900" indent="-342900" defTabSz="457200">
              <a:buSzPct val="110000"/>
              <a:buFont typeface="Arial" charset="0"/>
              <a:buNone/>
            </a:pPr>
            <a:endParaRPr lang="en-US" sz="2200" dirty="0">
              <a:solidFill>
                <a:srgbClr val="08436B"/>
              </a:solidFill>
              <a:latin typeface="Gotham-Medium"/>
              <a:ea typeface="Gotham-Medium"/>
              <a:cs typeface="Gotham-Medium"/>
            </a:endParaRPr>
          </a:p>
          <a:p>
            <a:pPr marL="342900" indent="-342900" defTabSz="457200">
              <a:buSzPct val="110000"/>
              <a:buFont typeface="Arial" charset="0"/>
              <a:buNone/>
            </a:pPr>
            <a:r>
              <a:rPr lang="en-US" sz="2200" dirty="0">
                <a:solidFill>
                  <a:srgbClr val="08436B"/>
                </a:solidFill>
                <a:latin typeface="Gotham-Medium"/>
                <a:ea typeface="Gotham-Medium"/>
                <a:cs typeface="Gotham-Medium"/>
              </a:rPr>
              <a:t>NOTE:  Affects only decisions made by consular officials </a:t>
            </a:r>
            <a:r>
              <a:rPr lang="en-US" sz="2200" dirty="0">
                <a:solidFill>
                  <a:schemeClr val="accent1"/>
                </a:solidFill>
                <a:latin typeface="Gotham-Medium"/>
                <a:ea typeface="Gotham-Medium"/>
                <a:cs typeface="Gotham-Medium"/>
              </a:rPr>
              <a:t>abroad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a:spLocks noGrp="1"/>
          </p:cNvSpPr>
          <p:nvPr/>
        </p:nvSpPr>
        <p:spPr>
          <a:xfrm>
            <a:off x="6553200" y="6356350"/>
            <a:ext cx="2133600" cy="365125"/>
          </a:xfrm>
          <a:prstGeom prst="rect">
            <a:avLst/>
          </a:prstGeom>
          <a:noFill/>
        </p:spPr>
        <p:txBody>
          <a:bodyPr anchor="ctr"/>
          <a:lstStyle/>
          <a:p>
            <a:pPr algn="r" eaLnBrk="0" hangingPunct="0">
              <a:defRPr/>
            </a:pPr>
            <a:fld id="{FB314F7C-17D7-4453-8AFE-7AE1E7FF33DE}" type="slidenum">
              <a:rPr lang="en-US" altLang="en-US" sz="1200">
                <a:latin typeface="Gotham HTF" charset="0"/>
                <a:ea typeface="MS PGothic" panose="020B0600070205080204" pitchFamily="34" charset="-128"/>
                <a:cs typeface="+mn-cs"/>
              </a:rPr>
              <a:pPr algn="r" eaLnBrk="0" hangingPunct="0">
                <a:defRPr/>
              </a:pPr>
              <a:t>3</a:t>
            </a:fld>
            <a:endParaRPr lang="en-US" altLang="en-US" sz="1200">
              <a:latin typeface="Gotham HTF" charset="0"/>
              <a:ea typeface="MS PGothic" panose="020B0600070205080204" pitchFamily="34" charset="-128"/>
              <a:cs typeface="+mn-cs"/>
            </a:endParaRPr>
          </a:p>
        </p:txBody>
      </p:sp>
      <p:sp>
        <p:nvSpPr>
          <p:cNvPr id="26626" name="Title 1"/>
          <p:cNvSpPr>
            <a:spLocks noGrp="1"/>
          </p:cNvSpPr>
          <p:nvPr>
            <p:ph type="title" idx="4294967295"/>
          </p:nvPr>
        </p:nvSpPr>
        <p:spPr/>
        <p:txBody>
          <a:bodyPr/>
          <a:lstStyle/>
          <a:p>
            <a:pPr eaLnBrk="1" hangingPunct="1"/>
            <a:r>
              <a:rPr lang="en-US">
                <a:latin typeface="Gotham-Medium"/>
                <a:ea typeface="Gotham-Medium"/>
                <a:cs typeface="Gotham-Medium"/>
              </a:rPr>
              <a:t>Special Thanks!</a:t>
            </a:r>
          </a:p>
        </p:txBody>
      </p:sp>
      <p:sp>
        <p:nvSpPr>
          <p:cNvPr id="26627" name="Content Placeholder 2"/>
          <p:cNvSpPr>
            <a:spLocks noGrp="1"/>
          </p:cNvSpPr>
          <p:nvPr>
            <p:ph idx="4294967295"/>
          </p:nvPr>
        </p:nvSpPr>
        <p:spPr>
          <a:xfrm>
            <a:off x="304800" y="1295400"/>
            <a:ext cx="8534400" cy="4648200"/>
          </a:xfrm>
        </p:spPr>
        <p:txBody>
          <a:bodyPr/>
          <a:lstStyle/>
          <a:p>
            <a:pPr marL="0" indent="0" eaLnBrk="1" hangingPunct="1">
              <a:lnSpc>
                <a:spcPts val="3600"/>
              </a:lnSpc>
            </a:pPr>
            <a:r>
              <a:rPr lang="en-US" sz="2000" dirty="0">
                <a:ea typeface="MS PGothic"/>
              </a:rPr>
              <a:t>Special thanks to the Counties &amp; Organizations for their partnership and to the California Health Care Foundation for supporting this effort. </a:t>
            </a:r>
          </a:p>
          <a:p>
            <a:pPr marL="0" indent="0" eaLnBrk="1" hangingPunct="1">
              <a:lnSpc>
                <a:spcPts val="3600"/>
              </a:lnSpc>
            </a:pPr>
            <a:r>
              <a:rPr lang="en-US" sz="2000" dirty="0">
                <a:ea typeface="MS PGothic"/>
              </a:rPr>
              <a:t>Alameda, Kern, Marin, Merced, Riverside, Sacramento, San Francisco, San Mateo, and Santa Clara</a:t>
            </a:r>
          </a:p>
          <a:p>
            <a:pPr marL="0" indent="0" eaLnBrk="1" hangingPunct="1">
              <a:lnSpc>
                <a:spcPts val="3600"/>
              </a:lnSpc>
            </a:pPr>
            <a:r>
              <a:rPr lang="en-US" sz="2000" dirty="0">
                <a:ea typeface="MS PGothic"/>
              </a:rPr>
              <a:t>National Immigration Law Center, Western Center on Law and Poverty, The California Endowment, CA Immigration Policy Center, Immigrant Legal Resource Center, CA Association of Public Hospitals, Santa Clara Valley Health and Hospital System, CA Coverage and Health Initiatives, CA Primary Care Association, The Children’s Partnership, CDSS &amp; DHCS</a:t>
            </a:r>
          </a:p>
        </p:txBody>
      </p:sp>
      <p:sp>
        <p:nvSpPr>
          <p:cNvPr id="26628" name="Slide Number Placeholder 3"/>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eaLnBrk="0" hangingPunct="0"/>
            <a:fld id="{A63F768C-6384-4FF8-BA0A-6A37C0906447}" type="slidenum">
              <a:rPr lang="en-US" altLang="en-US" sz="1200">
                <a:latin typeface="Gotham HTF"/>
              </a:rPr>
              <a:pPr algn="r" eaLnBrk="0" hangingPunct="0"/>
              <a:t>3</a:t>
            </a:fld>
            <a:endParaRPr lang="en-US" altLang="en-US" sz="1200">
              <a:latin typeface="Gotham HTF"/>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r>
              <a:rPr lang="en-US">
                <a:ea typeface="Gotham-Medium"/>
              </a:rPr>
              <a:t>Foreign Affairs Manual (FAM) Impact?</a:t>
            </a:r>
          </a:p>
        </p:txBody>
      </p:sp>
      <p:sp>
        <p:nvSpPr>
          <p:cNvPr id="3" name="Content Placeholder 2"/>
          <p:cNvSpPr>
            <a:spLocks noGrp="1"/>
          </p:cNvSpPr>
          <p:nvPr>
            <p:ph idx="1"/>
          </p:nvPr>
        </p:nvSpPr>
        <p:spPr>
          <a:xfrm>
            <a:off x="381000" y="1447800"/>
            <a:ext cx="8229600" cy="3124200"/>
          </a:xfrm>
        </p:spPr>
        <p:txBody>
          <a:bodyPr/>
          <a:lstStyle/>
          <a:p>
            <a:pPr marL="0" indent="0">
              <a:spcBef>
                <a:spcPts val="0"/>
              </a:spcBef>
              <a:spcAft>
                <a:spcPts val="0"/>
              </a:spcAft>
              <a:defRPr/>
            </a:pPr>
            <a:r>
              <a:rPr lang="en-US" sz="2200" b="1" dirty="0">
                <a:ea typeface="MS PGothic"/>
              </a:rPr>
              <a:t>Impact so far?</a:t>
            </a:r>
          </a:p>
          <a:p>
            <a:pPr lvl="1">
              <a:spcBef>
                <a:spcPts val="0"/>
              </a:spcBef>
              <a:spcAft>
                <a:spcPts val="0"/>
              </a:spcAft>
              <a:defRPr/>
            </a:pPr>
            <a:r>
              <a:rPr lang="en-US" sz="2200" dirty="0">
                <a:solidFill>
                  <a:srgbClr val="08436B"/>
                </a:solidFill>
                <a:ea typeface="MS PGothic"/>
              </a:rPr>
              <a:t>Some reports of denials or requests for evidence </a:t>
            </a:r>
          </a:p>
          <a:p>
            <a:pPr lvl="1">
              <a:spcBef>
                <a:spcPts val="0"/>
              </a:spcBef>
              <a:spcAft>
                <a:spcPts val="0"/>
              </a:spcAft>
              <a:defRPr/>
            </a:pPr>
            <a:r>
              <a:rPr lang="en-US" sz="2200" dirty="0">
                <a:solidFill>
                  <a:srgbClr val="08436B"/>
                </a:solidFill>
                <a:ea typeface="MS PGothic"/>
              </a:rPr>
              <a:t>more scrutiny of affidavits of support by joint sponsors</a:t>
            </a:r>
          </a:p>
          <a:p>
            <a:pPr lvl="1">
              <a:spcBef>
                <a:spcPts val="0"/>
              </a:spcBef>
              <a:spcAft>
                <a:spcPts val="0"/>
              </a:spcAft>
              <a:defRPr/>
            </a:pPr>
            <a:r>
              <a:rPr lang="en-US" sz="2200" dirty="0">
                <a:solidFill>
                  <a:srgbClr val="08436B"/>
                </a:solidFill>
                <a:ea typeface="MS PGothic"/>
              </a:rPr>
              <a:t>questions about employment/income, people with disabilities.</a:t>
            </a:r>
          </a:p>
          <a:p>
            <a:pPr marL="0" indent="0">
              <a:spcBef>
                <a:spcPts val="0"/>
              </a:spcBef>
              <a:spcAft>
                <a:spcPts val="0"/>
              </a:spcAft>
              <a:defRPr/>
            </a:pPr>
            <a:r>
              <a:rPr lang="en-US" sz="2200" b="1" dirty="0">
                <a:ea typeface="MS PGothic"/>
              </a:rPr>
              <a:t>But:</a:t>
            </a:r>
          </a:p>
          <a:p>
            <a:pPr lvl="1">
              <a:spcBef>
                <a:spcPts val="0"/>
              </a:spcBef>
              <a:spcAft>
                <a:spcPts val="0"/>
              </a:spcAft>
              <a:defRPr/>
            </a:pPr>
            <a:r>
              <a:rPr lang="en-US" sz="2200" dirty="0">
                <a:solidFill>
                  <a:srgbClr val="08436B"/>
                </a:solidFill>
                <a:ea typeface="MS PGothic"/>
              </a:rPr>
              <a:t>Forms for applicants and sponsors have NOT changed. </a:t>
            </a:r>
          </a:p>
          <a:p>
            <a:pPr lvl="1">
              <a:spcBef>
                <a:spcPts val="0"/>
              </a:spcBef>
              <a:spcAft>
                <a:spcPts val="0"/>
              </a:spcAft>
              <a:defRPr/>
            </a:pPr>
            <a:r>
              <a:rPr lang="en-US" sz="2200" dirty="0">
                <a:solidFill>
                  <a:srgbClr val="08436B"/>
                </a:solidFill>
                <a:ea typeface="MS PGothic"/>
              </a:rPr>
              <a:t>FAM could be revised again, e.g. if policy for officials in US changes.</a:t>
            </a:r>
          </a:p>
          <a:p>
            <a:pPr marL="457200" lvl="1" indent="0">
              <a:spcBef>
                <a:spcPts val="0"/>
              </a:spcBef>
              <a:spcAft>
                <a:spcPts val="0"/>
              </a:spcAft>
              <a:buFont typeface="Arial" charset="0"/>
              <a:buNone/>
              <a:defRPr/>
            </a:pPr>
            <a:endParaRPr lang="en-US" sz="2200" dirty="0">
              <a:solidFill>
                <a:srgbClr val="08436B"/>
              </a:solidFill>
              <a:ea typeface="MS PGothic"/>
            </a:endParaRPr>
          </a:p>
          <a:p>
            <a:pPr marL="457200" lvl="1" indent="0">
              <a:spcBef>
                <a:spcPts val="0"/>
              </a:spcBef>
              <a:spcAft>
                <a:spcPts val="0"/>
              </a:spcAft>
              <a:buFont typeface="Arial" charset="0"/>
              <a:buNone/>
              <a:defRPr/>
            </a:pPr>
            <a:r>
              <a:rPr lang="en-US" sz="2200" dirty="0">
                <a:solidFill>
                  <a:srgbClr val="08436B"/>
                </a:solidFill>
                <a:ea typeface="MS PGothic"/>
              </a:rPr>
              <a:t>We are monitoring this – </a:t>
            </a:r>
            <a:r>
              <a:rPr lang="en-US" sz="2200" dirty="0">
                <a:solidFill>
                  <a:srgbClr val="08436B"/>
                </a:solidFill>
                <a:ea typeface="MS PGothic"/>
                <a:hlinkClick r:id="rId2"/>
              </a:rPr>
              <a:t>please let us know what </a:t>
            </a:r>
            <a:r>
              <a:rPr lang="en-US" sz="2600" dirty="0">
                <a:ea typeface="Tahoma" panose="020B0604030504040204" pitchFamily="34" charset="0"/>
                <a:cs typeface="Tahoma" panose="020B0604030504040204" pitchFamily="34" charset="0"/>
                <a:hlinkClick r:id="rId2"/>
              </a:rPr>
              <a:t>you hear</a:t>
            </a:r>
            <a:r>
              <a:rPr lang="en-US" sz="2600" dirty="0">
                <a:ea typeface="Tahoma" panose="020B0604030504040204" pitchFamily="34" charset="0"/>
                <a:cs typeface="Tahoma" panose="020B0604030504040204" pitchFamily="34" charset="0"/>
              </a:rPr>
              <a:t>!</a:t>
            </a:r>
            <a:endParaRPr lang="en-US" dirty="0"/>
          </a:p>
        </p:txBody>
      </p:sp>
      <p:sp>
        <p:nvSpPr>
          <p:cNvPr id="4" name="Slide Number Placeholder 3"/>
          <p:cNvSpPr>
            <a:spLocks noGrp="1"/>
          </p:cNvSpPr>
          <p:nvPr>
            <p:ph type="sldNum" sz="quarter" idx="10"/>
          </p:nvPr>
        </p:nvSpPr>
        <p:spPr/>
        <p:txBody>
          <a:bodyPr/>
          <a:lstStyle/>
          <a:p>
            <a:pPr>
              <a:defRPr/>
            </a:pPr>
            <a:fld id="{0D80AA34-677A-42D7-9A9A-A1ACF94546E4}" type="slidenum">
              <a:rPr lang="en-US" altLang="en-US" smtClean="0"/>
              <a:pPr>
                <a:defRPr/>
              </a:pPr>
              <a:t>30</a:t>
            </a:fld>
            <a:endParaRPr lang="en-US" altLang="en-US"/>
          </a:p>
        </p:txBody>
      </p:sp>
      <p:pic>
        <p:nvPicPr>
          <p:cNvPr id="74756" name="Picture 4"/>
          <p:cNvPicPr>
            <a:picLocks noChangeAspect="1"/>
          </p:cNvPicPr>
          <p:nvPr/>
        </p:nvPicPr>
        <p:blipFill>
          <a:blip r:embed="rId3"/>
          <a:srcRect/>
          <a:stretch>
            <a:fillRect/>
          </a:stretch>
        </p:blipFill>
        <p:spPr bwMode="auto">
          <a:xfrm>
            <a:off x="6858000" y="88900"/>
            <a:ext cx="1905000" cy="19050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r>
              <a:rPr lang="en-US">
                <a:ea typeface="Gotham-Medium"/>
              </a:rPr>
              <a:t>PROPOSED CHANGES </a:t>
            </a:r>
          </a:p>
        </p:txBody>
      </p:sp>
      <p:sp>
        <p:nvSpPr>
          <p:cNvPr id="75778" name="Content Placeholder 2"/>
          <p:cNvSpPr>
            <a:spLocks noGrp="1"/>
          </p:cNvSpPr>
          <p:nvPr>
            <p:ph idx="1"/>
          </p:nvPr>
        </p:nvSpPr>
        <p:spPr>
          <a:xfrm>
            <a:off x="228600" y="3178175"/>
            <a:ext cx="8686800" cy="1219200"/>
          </a:xfrm>
        </p:spPr>
        <p:txBody>
          <a:bodyPr/>
          <a:lstStyle/>
          <a:p>
            <a:r>
              <a:rPr lang="en-US" sz="3900">
                <a:solidFill>
                  <a:schemeClr val="tx1"/>
                </a:solidFill>
                <a:latin typeface="Gill Sans MT" pitchFamily="34" charset="0"/>
                <a:ea typeface="MS PGothic"/>
                <a:cs typeface="MS PGothic"/>
              </a:rPr>
              <a:t>Notice Of Proposed Rulemaking (NPRM)</a:t>
            </a:r>
          </a:p>
          <a:p>
            <a:endParaRPr lang="en-US">
              <a:ea typeface="MS PGothic"/>
            </a:endParaRPr>
          </a:p>
        </p:txBody>
      </p:sp>
      <p:sp>
        <p:nvSpPr>
          <p:cNvPr id="4" name="Slide Number Placeholder 3"/>
          <p:cNvSpPr>
            <a:spLocks noGrp="1"/>
          </p:cNvSpPr>
          <p:nvPr>
            <p:ph type="sldNum" sz="quarter" idx="10"/>
          </p:nvPr>
        </p:nvSpPr>
        <p:spPr/>
        <p:txBody>
          <a:bodyPr/>
          <a:lstStyle/>
          <a:p>
            <a:pPr>
              <a:defRPr/>
            </a:pPr>
            <a:fld id="{E99856AA-D67C-4B9D-B4EE-BCFFE16A4928}" type="slidenum">
              <a:rPr lang="en-US" altLang="en-US" smtClean="0"/>
              <a:pPr>
                <a:defRPr/>
              </a:pPr>
              <a:t>31</a:t>
            </a:fld>
            <a:endParaRPr lang="en-US"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r>
              <a:rPr lang="en-US">
                <a:ea typeface="Gotham-Medium"/>
              </a:rPr>
              <a:t>Proposed Rules:  Leaked Draft</a:t>
            </a:r>
          </a:p>
        </p:txBody>
      </p:sp>
      <p:sp>
        <p:nvSpPr>
          <p:cNvPr id="3" name="Content Placeholder 2"/>
          <p:cNvSpPr>
            <a:spLocks noGrp="1"/>
          </p:cNvSpPr>
          <p:nvPr>
            <p:ph idx="1"/>
          </p:nvPr>
        </p:nvSpPr>
        <p:spPr>
          <a:xfrm>
            <a:off x="457200" y="1447800"/>
            <a:ext cx="8229600" cy="4343400"/>
          </a:xfrm>
        </p:spPr>
        <p:txBody>
          <a:bodyPr/>
          <a:lstStyle/>
          <a:p>
            <a:pPr marL="0" indent="0" eaLnBrk="1" fontAlgn="auto" hangingPunct="1">
              <a:lnSpc>
                <a:spcPct val="110000"/>
              </a:lnSpc>
              <a:spcBef>
                <a:spcPts val="0"/>
              </a:spcBef>
              <a:spcAft>
                <a:spcPts val="0"/>
              </a:spcAft>
              <a:buClr>
                <a:srgbClr val="F5A408"/>
              </a:buClr>
              <a:buSzPct val="80000"/>
              <a:defRPr/>
            </a:pPr>
            <a:r>
              <a:rPr lang="en-US" sz="2200" dirty="0">
                <a:ea typeface="MS PGothic"/>
                <a:hlinkClick r:id="rId2"/>
              </a:rPr>
              <a:t>USCIS </a:t>
            </a:r>
            <a:r>
              <a:rPr lang="en-US" sz="2200" dirty="0">
                <a:ea typeface="MS PGothic"/>
              </a:rPr>
              <a:t> is drafting proposed rules that would change the public charge test dramatically. </a:t>
            </a:r>
          </a:p>
          <a:p>
            <a:pPr eaLnBrk="1" fontAlgn="auto" hangingPunct="1">
              <a:lnSpc>
                <a:spcPct val="110000"/>
              </a:lnSpc>
              <a:spcBef>
                <a:spcPts val="0"/>
              </a:spcBef>
              <a:spcAft>
                <a:spcPts val="0"/>
              </a:spcAft>
              <a:buClr>
                <a:srgbClr val="F5A408"/>
              </a:buClr>
              <a:buSzPct val="80000"/>
              <a:buFont typeface="Arial" panose="020B0604020202020204" pitchFamily="34" charset="0"/>
              <a:buChar char="•"/>
              <a:defRPr/>
            </a:pPr>
            <a:r>
              <a:rPr lang="en-US" sz="2200" dirty="0">
                <a:ea typeface="MS PGothic"/>
              </a:rPr>
              <a:t>	Draft leaked in Washington Post (3/28/18).</a:t>
            </a:r>
          </a:p>
          <a:p>
            <a:pPr eaLnBrk="1" fontAlgn="auto" hangingPunct="1">
              <a:lnSpc>
                <a:spcPct val="110000"/>
              </a:lnSpc>
              <a:spcBef>
                <a:spcPts val="0"/>
              </a:spcBef>
              <a:spcAft>
                <a:spcPts val="0"/>
              </a:spcAft>
              <a:buClr>
                <a:srgbClr val="F5A408"/>
              </a:buClr>
              <a:buSzPct val="80000"/>
              <a:buFont typeface="Wingdings 3" charset="2"/>
              <a:buChar char=""/>
              <a:defRPr/>
            </a:pPr>
            <a:endParaRPr lang="en-US" sz="2200" dirty="0">
              <a:ea typeface="MS PGothic"/>
            </a:endParaRPr>
          </a:p>
          <a:p>
            <a:pPr marL="0" indent="0" eaLnBrk="1" fontAlgn="auto" hangingPunct="1">
              <a:lnSpc>
                <a:spcPct val="110000"/>
              </a:lnSpc>
              <a:spcBef>
                <a:spcPts val="0"/>
              </a:spcBef>
              <a:spcAft>
                <a:spcPts val="0"/>
              </a:spcAft>
              <a:buClr>
                <a:srgbClr val="F5A408"/>
              </a:buClr>
              <a:buSzPct val="80000"/>
              <a:defRPr/>
            </a:pPr>
            <a:r>
              <a:rPr lang="en-US" sz="2200" dirty="0">
                <a:ea typeface="MS PGothic"/>
              </a:rPr>
              <a:t>Under that draft, a “public charge” would be any person who uses or receives, or is likely to use or receive, one or more public benefit(s)</a:t>
            </a:r>
          </a:p>
          <a:p>
            <a:pPr eaLnBrk="1" fontAlgn="auto" hangingPunct="1">
              <a:lnSpc>
                <a:spcPct val="110000"/>
              </a:lnSpc>
              <a:spcBef>
                <a:spcPts val="0"/>
              </a:spcBef>
              <a:spcAft>
                <a:spcPts val="0"/>
              </a:spcAft>
              <a:buClr>
                <a:srgbClr val="F5A408"/>
              </a:buClr>
              <a:buSzPct val="80000"/>
              <a:buFont typeface="Wingdings 3" charset="2"/>
              <a:buChar char=""/>
              <a:defRPr/>
            </a:pPr>
            <a:endParaRPr lang="en-US" sz="2200" dirty="0">
              <a:ea typeface="MS PGothic"/>
            </a:endParaRPr>
          </a:p>
          <a:p>
            <a:pPr marL="0" indent="0" eaLnBrk="1" fontAlgn="auto" hangingPunct="1">
              <a:lnSpc>
                <a:spcPct val="110000"/>
              </a:lnSpc>
              <a:spcBef>
                <a:spcPts val="0"/>
              </a:spcBef>
              <a:spcAft>
                <a:spcPts val="0"/>
              </a:spcAft>
              <a:buClr>
                <a:srgbClr val="F5A408"/>
              </a:buClr>
              <a:buSzPct val="80000"/>
              <a:defRPr/>
            </a:pPr>
            <a:r>
              <a:rPr lang="en-US" sz="2200" dirty="0">
                <a:ea typeface="MS PGothic"/>
              </a:rPr>
              <a:t>“Public benefit” would include </a:t>
            </a:r>
            <a:r>
              <a:rPr lang="en-US" sz="2200" b="1" dirty="0">
                <a:ea typeface="MS PGothic"/>
              </a:rPr>
              <a:t>cash or non-cash </a:t>
            </a:r>
            <a:r>
              <a:rPr lang="en-US" sz="2200" dirty="0">
                <a:ea typeface="MS PGothic"/>
              </a:rPr>
              <a:t>assistance that is means-tested </a:t>
            </a:r>
            <a:r>
              <a:rPr lang="en-US" sz="2200" b="1" dirty="0">
                <a:ea typeface="MS PGothic"/>
              </a:rPr>
              <a:t>or</a:t>
            </a:r>
            <a:r>
              <a:rPr lang="en-US" sz="2200" dirty="0">
                <a:ea typeface="MS PGothic"/>
              </a:rPr>
              <a:t> meant to assist with basic living necessities, such as housing, health care, utilities, nutrition.</a:t>
            </a:r>
          </a:p>
          <a:p>
            <a:pPr>
              <a:defRPr/>
            </a:pPr>
            <a:endParaRPr lang="en-US" dirty="0"/>
          </a:p>
        </p:txBody>
      </p:sp>
      <p:sp>
        <p:nvSpPr>
          <p:cNvPr id="4" name="Slide Number Placeholder 3"/>
          <p:cNvSpPr>
            <a:spLocks noGrp="1"/>
          </p:cNvSpPr>
          <p:nvPr>
            <p:ph type="sldNum" sz="quarter" idx="10"/>
          </p:nvPr>
        </p:nvSpPr>
        <p:spPr/>
        <p:txBody>
          <a:bodyPr/>
          <a:lstStyle/>
          <a:p>
            <a:pPr>
              <a:defRPr/>
            </a:pPr>
            <a:fld id="{A72609D9-FE43-4C8B-8560-170D5D28BB53}" type="slidenum">
              <a:rPr lang="en-US" altLang="en-US" smtClean="0"/>
              <a:pPr>
                <a:defRPr/>
              </a:pPr>
              <a:t>32</a:t>
            </a:fld>
            <a:endParaRPr lang="en-US"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r>
              <a:rPr lang="en-US">
                <a:ea typeface="Gotham-Medium"/>
              </a:rPr>
              <a:t>Public Charge – Proposed Changes</a:t>
            </a:r>
          </a:p>
        </p:txBody>
      </p:sp>
      <p:sp>
        <p:nvSpPr>
          <p:cNvPr id="3" name="Content Placeholder 2"/>
          <p:cNvSpPr>
            <a:spLocks noGrp="1"/>
          </p:cNvSpPr>
          <p:nvPr>
            <p:ph idx="1"/>
          </p:nvPr>
        </p:nvSpPr>
        <p:spPr>
          <a:xfrm>
            <a:off x="457200" y="1676400"/>
            <a:ext cx="8229600" cy="3124200"/>
          </a:xfrm>
        </p:spPr>
        <p:txBody>
          <a:bodyPr/>
          <a:lstStyle/>
          <a:p>
            <a:pPr marL="0" indent="0" eaLnBrk="1" hangingPunct="1">
              <a:lnSpc>
                <a:spcPct val="110000"/>
              </a:lnSpc>
              <a:spcBef>
                <a:spcPct val="0"/>
              </a:spcBef>
              <a:buClr>
                <a:srgbClr val="F5A408"/>
              </a:buClr>
              <a:buSzPct val="80000"/>
            </a:pPr>
            <a:r>
              <a:rPr lang="en-US" sz="2200">
                <a:ea typeface="MS PGothic"/>
              </a:rPr>
              <a:t>Draft proposed rule would consider almost any income-based benefits used by the applicant </a:t>
            </a:r>
            <a:r>
              <a:rPr lang="en-US" sz="2200" b="1">
                <a:ea typeface="MS PGothic"/>
              </a:rPr>
              <a:t>or a family member</a:t>
            </a:r>
            <a:r>
              <a:rPr lang="en-US" sz="2200">
                <a:ea typeface="MS PGothic"/>
              </a:rPr>
              <a:t>, including:</a:t>
            </a:r>
          </a:p>
          <a:p>
            <a:pPr lvl="1">
              <a:spcBef>
                <a:spcPct val="0"/>
              </a:spcBef>
            </a:pPr>
            <a:r>
              <a:rPr lang="en-US" sz="2200">
                <a:solidFill>
                  <a:srgbClr val="08436B"/>
                </a:solidFill>
                <a:ea typeface="MS PGothic"/>
              </a:rPr>
              <a:t>Medi-Cal, Covered California subsidies</a:t>
            </a:r>
          </a:p>
          <a:p>
            <a:pPr lvl="1">
              <a:spcBef>
                <a:spcPct val="0"/>
              </a:spcBef>
            </a:pPr>
            <a:r>
              <a:rPr lang="en-US" sz="2200">
                <a:solidFill>
                  <a:srgbClr val="08436B"/>
                </a:solidFill>
                <a:ea typeface="MS PGothic"/>
              </a:rPr>
              <a:t>CalFresh, WIC</a:t>
            </a:r>
          </a:p>
          <a:p>
            <a:pPr lvl="1">
              <a:spcBef>
                <a:spcPct val="0"/>
              </a:spcBef>
            </a:pPr>
            <a:r>
              <a:rPr lang="en-US" sz="2200">
                <a:solidFill>
                  <a:srgbClr val="08436B"/>
                </a:solidFill>
                <a:ea typeface="MS PGothic"/>
              </a:rPr>
              <a:t>Refundable portion of EITC </a:t>
            </a:r>
          </a:p>
          <a:p>
            <a:pPr lvl="1">
              <a:spcBef>
                <a:spcPct val="0"/>
              </a:spcBef>
            </a:pPr>
            <a:r>
              <a:rPr lang="en-US" sz="2200">
                <a:solidFill>
                  <a:srgbClr val="08436B"/>
                </a:solidFill>
                <a:ea typeface="MS PGothic"/>
              </a:rPr>
              <a:t>housing programs, energy assistance</a:t>
            </a:r>
          </a:p>
          <a:p>
            <a:pPr marL="0" indent="0" eaLnBrk="1" hangingPunct="1">
              <a:lnSpc>
                <a:spcPct val="110000"/>
              </a:lnSpc>
              <a:spcBef>
                <a:spcPct val="0"/>
              </a:spcBef>
              <a:buClr>
                <a:srgbClr val="F5A408"/>
              </a:buClr>
              <a:buSzPct val="80000"/>
            </a:pPr>
            <a:r>
              <a:rPr lang="en-US" sz="2200">
                <a:ea typeface="MS PGothic"/>
              </a:rPr>
              <a:t>And potentially many other programs not listed as exempt</a:t>
            </a:r>
          </a:p>
          <a:p>
            <a:pPr marL="0" indent="0"/>
            <a:endParaRPr lang="en-US">
              <a:ea typeface="MS PGothic"/>
            </a:endParaRPr>
          </a:p>
        </p:txBody>
      </p:sp>
      <p:sp>
        <p:nvSpPr>
          <p:cNvPr id="4" name="Slide Number Placeholder 3"/>
          <p:cNvSpPr>
            <a:spLocks noGrp="1"/>
          </p:cNvSpPr>
          <p:nvPr>
            <p:ph type="sldNum" sz="quarter" idx="10"/>
          </p:nvPr>
        </p:nvSpPr>
        <p:spPr/>
        <p:txBody>
          <a:bodyPr/>
          <a:lstStyle/>
          <a:p>
            <a:pPr>
              <a:defRPr/>
            </a:pPr>
            <a:fld id="{BE191934-4A20-4A36-8DC5-199686C537E8}" type="slidenum">
              <a:rPr lang="en-US" altLang="en-US" smtClean="0"/>
              <a:pPr>
                <a:defRPr/>
              </a:pPr>
              <a:t>33</a:t>
            </a:fld>
            <a:endParaRPr lang="en-US" altLang="en-US"/>
          </a:p>
        </p:txBody>
      </p:sp>
      <p:pic>
        <p:nvPicPr>
          <p:cNvPr id="77829" name="Picture 4"/>
          <p:cNvPicPr>
            <a:picLocks noChangeAspect="1"/>
          </p:cNvPicPr>
          <p:nvPr/>
        </p:nvPicPr>
        <p:blipFill>
          <a:blip r:embed="rId2"/>
          <a:srcRect/>
          <a:stretch>
            <a:fillRect/>
          </a:stretch>
        </p:blipFill>
        <p:spPr bwMode="auto">
          <a:xfrm>
            <a:off x="5562600" y="4191000"/>
            <a:ext cx="2908300" cy="193992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a:ea typeface="Gotham-Medium"/>
              </a:rPr>
              <a:t>Proposed changes:  Exempt benefits</a:t>
            </a:r>
          </a:p>
        </p:txBody>
      </p:sp>
      <p:sp>
        <p:nvSpPr>
          <p:cNvPr id="78851" name="Content Placeholder 2"/>
          <p:cNvSpPr>
            <a:spLocks noGrp="1"/>
          </p:cNvSpPr>
          <p:nvPr>
            <p:ph idx="1"/>
          </p:nvPr>
        </p:nvSpPr>
        <p:spPr>
          <a:xfrm>
            <a:off x="304800" y="1600200"/>
            <a:ext cx="8229600" cy="3124200"/>
          </a:xfrm>
        </p:spPr>
        <p:txBody>
          <a:bodyPr/>
          <a:lstStyle/>
          <a:p>
            <a:r>
              <a:rPr lang="en-US" sz="2200">
                <a:ea typeface="MS PGothic"/>
              </a:rPr>
              <a:t>Benefits </a:t>
            </a:r>
            <a:r>
              <a:rPr lang="en-US" sz="2200" b="1">
                <a:ea typeface="MS PGothic"/>
              </a:rPr>
              <a:t>not</a:t>
            </a:r>
            <a:r>
              <a:rPr lang="en-US" sz="2200">
                <a:ea typeface="MS PGothic"/>
              </a:rPr>
              <a:t> considered under the leaked draft include:</a:t>
            </a:r>
          </a:p>
          <a:p>
            <a:pPr lvl="1">
              <a:spcBef>
                <a:spcPct val="0"/>
              </a:spcBef>
            </a:pPr>
            <a:r>
              <a:rPr lang="en-US" sz="2200">
                <a:solidFill>
                  <a:srgbClr val="08436B"/>
                </a:solidFill>
                <a:ea typeface="MS PGothic"/>
              </a:rPr>
              <a:t>Earned benefits like Social Security, Medicare, Unemployment, workers compensation, SDI, government pensions</a:t>
            </a:r>
          </a:p>
          <a:p>
            <a:pPr lvl="1">
              <a:spcBef>
                <a:spcPct val="0"/>
              </a:spcBef>
            </a:pPr>
            <a:r>
              <a:rPr lang="en-US" sz="2200">
                <a:solidFill>
                  <a:srgbClr val="08436B"/>
                </a:solidFill>
                <a:ea typeface="MS PGothic"/>
              </a:rPr>
              <a:t>Emergency and disaster relief</a:t>
            </a:r>
          </a:p>
          <a:p>
            <a:pPr lvl="1">
              <a:spcBef>
                <a:spcPct val="0"/>
              </a:spcBef>
            </a:pPr>
            <a:r>
              <a:rPr lang="en-US" sz="2200">
                <a:solidFill>
                  <a:srgbClr val="08436B"/>
                </a:solidFill>
                <a:ea typeface="MS PGothic"/>
              </a:rPr>
              <a:t>Emergency Medi-Cal, testing/treatment of communicable diseases, homeless shelters, soup kitchens, domestic violence shelters</a:t>
            </a:r>
          </a:p>
          <a:p>
            <a:pPr lvl="1">
              <a:spcBef>
                <a:spcPct val="0"/>
              </a:spcBef>
            </a:pPr>
            <a:r>
              <a:rPr lang="en-US" sz="2200">
                <a:solidFill>
                  <a:srgbClr val="08436B"/>
                </a:solidFill>
                <a:ea typeface="MS PGothic"/>
              </a:rPr>
              <a:t>Public education, school nutrition, Head Start, student loans</a:t>
            </a:r>
          </a:p>
          <a:p>
            <a:endParaRPr lang="en-US">
              <a:ea typeface="MS PGothic"/>
            </a:endParaRPr>
          </a:p>
        </p:txBody>
      </p:sp>
      <p:sp>
        <p:nvSpPr>
          <p:cNvPr id="4" name="Slide Number Placeholder 3"/>
          <p:cNvSpPr>
            <a:spLocks noGrp="1"/>
          </p:cNvSpPr>
          <p:nvPr>
            <p:ph type="sldNum" sz="quarter" idx="10"/>
          </p:nvPr>
        </p:nvSpPr>
        <p:spPr/>
        <p:txBody>
          <a:bodyPr/>
          <a:lstStyle/>
          <a:p>
            <a:pPr>
              <a:defRPr/>
            </a:pPr>
            <a:fld id="{0DC79F9D-24D2-4881-A2DF-7A48DEF2103B}" type="slidenum">
              <a:rPr lang="en-US" altLang="en-US" smtClean="0"/>
              <a:pPr>
                <a:defRPr/>
              </a:pPr>
              <a:t>34</a:t>
            </a:fld>
            <a:endParaRPr lang="en-US" altLang="en-US"/>
          </a:p>
        </p:txBody>
      </p:sp>
    </p:spTree>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r>
              <a:rPr lang="en-US">
                <a:ea typeface="Gotham-Medium"/>
              </a:rPr>
              <a:t>Leaked draft would weigh:</a:t>
            </a:r>
          </a:p>
        </p:txBody>
      </p:sp>
      <p:sp>
        <p:nvSpPr>
          <p:cNvPr id="79874" name="Content Placeholder 2"/>
          <p:cNvSpPr>
            <a:spLocks noGrp="1"/>
          </p:cNvSpPr>
          <p:nvPr>
            <p:ph idx="1"/>
          </p:nvPr>
        </p:nvSpPr>
        <p:spPr>
          <a:xfrm>
            <a:off x="457200" y="1524000"/>
            <a:ext cx="8229600" cy="3124200"/>
          </a:xfrm>
        </p:spPr>
        <p:txBody>
          <a:bodyPr/>
          <a:lstStyle/>
          <a:p>
            <a:pPr eaLnBrk="1" hangingPunct="1">
              <a:lnSpc>
                <a:spcPct val="100000"/>
              </a:lnSpc>
              <a:spcBef>
                <a:spcPts val="1200"/>
              </a:spcBef>
              <a:buClr>
                <a:srgbClr val="F5A408"/>
              </a:buClr>
              <a:buSzPct val="80000"/>
              <a:buFont typeface="Wingdings" pitchFamily="2" charset="2"/>
              <a:buChar char="Ø"/>
            </a:pPr>
            <a:r>
              <a:rPr lang="en-US" sz="2200" b="1">
                <a:ea typeface="MS PGothic"/>
              </a:rPr>
              <a:t>Age</a:t>
            </a:r>
            <a:r>
              <a:rPr lang="en-US" sz="2200">
                <a:ea typeface="MS PGothic"/>
              </a:rPr>
              <a:t>:18-61 considered “working age”</a:t>
            </a:r>
          </a:p>
          <a:p>
            <a:pPr eaLnBrk="1" hangingPunct="1">
              <a:lnSpc>
                <a:spcPct val="100000"/>
              </a:lnSpc>
              <a:spcBef>
                <a:spcPts val="1200"/>
              </a:spcBef>
              <a:buClr>
                <a:srgbClr val="F5A408"/>
              </a:buClr>
              <a:buSzPct val="80000"/>
              <a:buFont typeface="Wingdings" pitchFamily="2" charset="2"/>
              <a:buChar char="Ø"/>
            </a:pPr>
            <a:r>
              <a:rPr lang="en-US" sz="2200" b="1">
                <a:ea typeface="MS PGothic"/>
              </a:rPr>
              <a:t>Health</a:t>
            </a:r>
            <a:r>
              <a:rPr lang="en-US" sz="2200">
                <a:ea typeface="MS PGothic"/>
              </a:rPr>
              <a:t>: Health conditions, unsubsidized health insurance</a:t>
            </a:r>
          </a:p>
          <a:p>
            <a:pPr eaLnBrk="1" hangingPunct="1">
              <a:lnSpc>
                <a:spcPct val="100000"/>
              </a:lnSpc>
              <a:spcBef>
                <a:spcPts val="1200"/>
              </a:spcBef>
              <a:buClr>
                <a:srgbClr val="F5A408"/>
              </a:buClr>
              <a:buSzPct val="80000"/>
              <a:buFont typeface="Wingdings" pitchFamily="2" charset="2"/>
              <a:buChar char="Ø"/>
            </a:pPr>
            <a:r>
              <a:rPr lang="en-US" sz="2200" b="1">
                <a:ea typeface="MS PGothic"/>
              </a:rPr>
              <a:t>Assets and resources</a:t>
            </a:r>
            <a:r>
              <a:rPr lang="en-US" sz="2200">
                <a:ea typeface="MS PGothic"/>
              </a:rPr>
              <a:t>: Assets that can be converted to cash within 12 months</a:t>
            </a:r>
          </a:p>
          <a:p>
            <a:pPr eaLnBrk="1" hangingPunct="1">
              <a:lnSpc>
                <a:spcPct val="100000"/>
              </a:lnSpc>
              <a:spcBef>
                <a:spcPts val="1200"/>
              </a:spcBef>
              <a:buClr>
                <a:srgbClr val="F5A408"/>
              </a:buClr>
              <a:buSzPct val="80000"/>
              <a:buFont typeface="Wingdings" pitchFamily="2" charset="2"/>
              <a:buChar char="Ø"/>
            </a:pPr>
            <a:r>
              <a:rPr lang="en-US" sz="2200" b="1">
                <a:ea typeface="MS PGothic"/>
              </a:rPr>
              <a:t>Education and skills</a:t>
            </a:r>
            <a:r>
              <a:rPr lang="en-US" sz="2200">
                <a:ea typeface="MS PGothic"/>
              </a:rPr>
              <a:t>: Ability to maintain full-time employment, educational levels, English proficiency</a:t>
            </a:r>
          </a:p>
          <a:p>
            <a:pPr eaLnBrk="1" hangingPunct="1">
              <a:lnSpc>
                <a:spcPct val="100000"/>
              </a:lnSpc>
              <a:spcBef>
                <a:spcPts val="1200"/>
              </a:spcBef>
              <a:buClr>
                <a:srgbClr val="F5A408"/>
              </a:buClr>
              <a:buSzPct val="80000"/>
              <a:buFont typeface="Wingdings" pitchFamily="2" charset="2"/>
              <a:buChar char="Ø"/>
            </a:pPr>
            <a:r>
              <a:rPr lang="en-US" sz="2200" b="1">
                <a:ea typeface="MS PGothic"/>
              </a:rPr>
              <a:t>Financial status</a:t>
            </a:r>
            <a:r>
              <a:rPr lang="en-US" sz="2200">
                <a:ea typeface="MS PGothic"/>
              </a:rPr>
              <a:t>: Income above 250% of Federal Poverty Level, Application or receipt of public benefits, immigration fee waivers, credit reports/scores</a:t>
            </a:r>
          </a:p>
          <a:p>
            <a:endParaRPr lang="en-US">
              <a:solidFill>
                <a:srgbClr val="002060"/>
              </a:solidFill>
              <a:ea typeface="MS PGothic"/>
            </a:endParaRPr>
          </a:p>
        </p:txBody>
      </p:sp>
      <p:sp>
        <p:nvSpPr>
          <p:cNvPr id="4" name="Slide Number Placeholder 3"/>
          <p:cNvSpPr>
            <a:spLocks noGrp="1"/>
          </p:cNvSpPr>
          <p:nvPr>
            <p:ph type="sldNum" sz="quarter" idx="10"/>
          </p:nvPr>
        </p:nvSpPr>
        <p:spPr/>
        <p:txBody>
          <a:bodyPr/>
          <a:lstStyle/>
          <a:p>
            <a:pPr>
              <a:defRPr/>
            </a:pPr>
            <a:fld id="{CB17F576-1424-4330-860F-64EB99706608}" type="slidenum">
              <a:rPr lang="en-US" altLang="en-US" smtClean="0"/>
              <a:pPr>
                <a:defRPr/>
              </a:pPr>
              <a:t>35</a:t>
            </a:fld>
            <a:endParaRPr lang="en-US"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lstStyle/>
          <a:p>
            <a:r>
              <a:rPr lang="en-US">
                <a:ea typeface="Gotham-Medium"/>
              </a:rPr>
              <a:t>Leaked Draft:  Not Retroactive!</a:t>
            </a:r>
          </a:p>
        </p:txBody>
      </p:sp>
      <p:sp>
        <p:nvSpPr>
          <p:cNvPr id="80898" name="Content Placeholder 2"/>
          <p:cNvSpPr>
            <a:spLocks noGrp="1"/>
          </p:cNvSpPr>
          <p:nvPr>
            <p:ph idx="1"/>
          </p:nvPr>
        </p:nvSpPr>
        <p:spPr>
          <a:xfrm>
            <a:off x="457200" y="1524000"/>
            <a:ext cx="8229600" cy="4114800"/>
          </a:xfrm>
        </p:spPr>
        <p:txBody>
          <a:bodyPr/>
          <a:lstStyle/>
          <a:p>
            <a:pPr>
              <a:spcBef>
                <a:spcPts val="600"/>
              </a:spcBef>
            </a:pPr>
            <a:r>
              <a:rPr lang="en-US" sz="3200" dirty="0">
                <a:ea typeface="MS PGothic"/>
                <a:cs typeface="Tahoma" pitchFamily="34" charset="0"/>
              </a:rPr>
              <a:t>Under the leaked draft, benefits:</a:t>
            </a:r>
          </a:p>
          <a:p>
            <a:pPr lvl="1">
              <a:spcBef>
                <a:spcPts val="600"/>
              </a:spcBef>
            </a:pPr>
            <a:r>
              <a:rPr lang="en-US" sz="2800" dirty="0">
                <a:solidFill>
                  <a:srgbClr val="08436B"/>
                </a:solidFill>
                <a:ea typeface="MS PGothic"/>
                <a:cs typeface="Tahoma" pitchFamily="34" charset="0"/>
              </a:rPr>
              <a:t>that are currently excluded from the public charge test and</a:t>
            </a:r>
          </a:p>
          <a:p>
            <a:pPr lvl="1">
              <a:spcBef>
                <a:spcPts val="600"/>
              </a:spcBef>
            </a:pPr>
            <a:r>
              <a:rPr lang="en-US" sz="2800" dirty="0">
                <a:solidFill>
                  <a:srgbClr val="08436B"/>
                </a:solidFill>
                <a:ea typeface="MS PGothic"/>
                <a:cs typeface="Tahoma" pitchFamily="34" charset="0"/>
              </a:rPr>
              <a:t>received before the proposed rule is finalized</a:t>
            </a:r>
          </a:p>
          <a:p>
            <a:pPr>
              <a:spcBef>
                <a:spcPts val="600"/>
              </a:spcBef>
            </a:pPr>
            <a:r>
              <a:rPr lang="en-US" sz="2800" b="1" dirty="0">
                <a:ea typeface="MS PGothic"/>
                <a:cs typeface="Tahoma" pitchFamily="34" charset="0"/>
              </a:rPr>
              <a:t>Will not </a:t>
            </a:r>
            <a:r>
              <a:rPr lang="en-US" sz="2800" dirty="0">
                <a:ea typeface="MS PGothic"/>
                <a:cs typeface="Tahoma" pitchFamily="34" charset="0"/>
              </a:rPr>
              <a:t>be considered in the public charge determination</a:t>
            </a:r>
          </a:p>
          <a:p>
            <a:endParaRPr lang="en-US" dirty="0">
              <a:ea typeface="MS PGothic"/>
            </a:endParaRPr>
          </a:p>
        </p:txBody>
      </p:sp>
      <p:sp>
        <p:nvSpPr>
          <p:cNvPr id="4" name="Slide Number Placeholder 3"/>
          <p:cNvSpPr>
            <a:spLocks noGrp="1"/>
          </p:cNvSpPr>
          <p:nvPr>
            <p:ph type="sldNum" sz="quarter" idx="10"/>
          </p:nvPr>
        </p:nvSpPr>
        <p:spPr/>
        <p:txBody>
          <a:bodyPr/>
          <a:lstStyle/>
          <a:p>
            <a:pPr>
              <a:defRPr/>
            </a:pPr>
            <a:fld id="{D7AADA1B-8939-4944-9112-0D5AD9853C98}" type="slidenum">
              <a:rPr lang="en-US" altLang="en-US" smtClean="0"/>
              <a:pPr>
                <a:defRPr/>
              </a:pPr>
              <a:t>36</a:t>
            </a:fld>
            <a:endParaRPr lang="en-US" altLang="en-US"/>
          </a:p>
        </p:txBody>
      </p:sp>
      <p:pic>
        <p:nvPicPr>
          <p:cNvPr id="2" name="Picture 1">
            <a:extLst>
              <a:ext uri="{FF2B5EF4-FFF2-40B4-BE49-F238E27FC236}">
                <a16:creationId xmlns:a16="http://schemas.microsoft.com/office/drawing/2014/main" id="{C3B618E2-0115-4562-80A9-B84823F91C51}"/>
              </a:ext>
            </a:extLst>
          </p:cNvPr>
          <p:cNvPicPr>
            <a:picLocks noChangeAspect="1"/>
          </p:cNvPicPr>
          <p:nvPr/>
        </p:nvPicPr>
        <p:blipFill>
          <a:blip r:embed="rId2"/>
          <a:stretch>
            <a:fillRect/>
          </a:stretch>
        </p:blipFill>
        <p:spPr>
          <a:xfrm>
            <a:off x="6346257" y="3886200"/>
            <a:ext cx="2797743" cy="2238195"/>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r>
              <a:rPr lang="en-US" dirty="0">
                <a:ea typeface="Gotham-Medium"/>
              </a:rPr>
              <a:t>Hypothetical - Angie</a:t>
            </a:r>
          </a:p>
        </p:txBody>
      </p:sp>
      <p:sp>
        <p:nvSpPr>
          <p:cNvPr id="81922" name="Content Placeholder 2"/>
          <p:cNvSpPr>
            <a:spLocks noGrp="1"/>
          </p:cNvSpPr>
          <p:nvPr>
            <p:ph idx="1"/>
          </p:nvPr>
        </p:nvSpPr>
        <p:spPr>
          <a:xfrm>
            <a:off x="442913" y="1820863"/>
            <a:ext cx="8229600" cy="3124200"/>
          </a:xfrm>
        </p:spPr>
        <p:txBody>
          <a:bodyPr/>
          <a:lstStyle/>
          <a:p>
            <a:pPr>
              <a:spcBef>
                <a:spcPct val="0"/>
              </a:spcBef>
            </a:pPr>
            <a:r>
              <a:rPr lang="en-US" sz="2200" dirty="0">
                <a:ea typeface="MS PGothic"/>
              </a:rPr>
              <a:t>Angie has three children. She came to the US on a student visa and later married a US citizen. She is applying for lawful permanent resident status.</a:t>
            </a:r>
          </a:p>
          <a:p>
            <a:pPr lvl="1">
              <a:spcBef>
                <a:spcPct val="0"/>
              </a:spcBef>
            </a:pPr>
            <a:r>
              <a:rPr lang="en-US" sz="2200" dirty="0">
                <a:solidFill>
                  <a:srgbClr val="08436B"/>
                </a:solidFill>
                <a:ea typeface="MS PGothic"/>
              </a:rPr>
              <a:t>She completed her nursing degree, and has an offer to work for a hospital.</a:t>
            </a:r>
          </a:p>
          <a:p>
            <a:pPr lvl="1">
              <a:spcBef>
                <a:spcPct val="0"/>
              </a:spcBef>
            </a:pPr>
            <a:r>
              <a:rPr lang="en-US" sz="2200" dirty="0">
                <a:solidFill>
                  <a:srgbClr val="08436B"/>
                </a:solidFill>
                <a:ea typeface="MS PGothic"/>
              </a:rPr>
              <a:t>Her spouse is working but they are struggling - with just one income.  </a:t>
            </a:r>
          </a:p>
          <a:p>
            <a:pPr lvl="1">
              <a:spcBef>
                <a:spcPct val="0"/>
              </a:spcBef>
            </a:pPr>
            <a:r>
              <a:rPr lang="en-US" sz="2200" dirty="0">
                <a:solidFill>
                  <a:srgbClr val="08436B"/>
                </a:solidFill>
                <a:ea typeface="MS PGothic"/>
              </a:rPr>
              <a:t>Their children are covered under Medi-Cal and get school lunch.</a:t>
            </a:r>
          </a:p>
          <a:p>
            <a:pPr lvl="1">
              <a:spcBef>
                <a:spcPct val="0"/>
              </a:spcBef>
            </a:pPr>
            <a:r>
              <a:rPr lang="en-US" sz="2200" dirty="0">
                <a:solidFill>
                  <a:srgbClr val="08436B"/>
                </a:solidFill>
                <a:ea typeface="MS PGothic"/>
              </a:rPr>
              <a:t>Angie’s sister, who works at Google, is willing to sign a joint affidavit of support.</a:t>
            </a:r>
          </a:p>
          <a:p>
            <a:endParaRPr lang="en-US" sz="2800" dirty="0">
              <a:ea typeface="MS PGothic"/>
            </a:endParaRPr>
          </a:p>
        </p:txBody>
      </p:sp>
      <p:sp>
        <p:nvSpPr>
          <p:cNvPr id="4" name="Slide Number Placeholder 3"/>
          <p:cNvSpPr>
            <a:spLocks noGrp="1"/>
          </p:cNvSpPr>
          <p:nvPr>
            <p:ph type="sldNum" sz="quarter" idx="10"/>
          </p:nvPr>
        </p:nvSpPr>
        <p:spPr/>
        <p:txBody>
          <a:bodyPr/>
          <a:lstStyle/>
          <a:p>
            <a:pPr>
              <a:defRPr/>
            </a:pPr>
            <a:fld id="{88E5D9EB-7C32-41D5-A2DD-99EE552FBCAF}" type="slidenum">
              <a:rPr lang="en-US" altLang="en-US" smtClean="0"/>
              <a:pPr>
                <a:defRPr/>
              </a:pPr>
              <a:t>37</a:t>
            </a:fld>
            <a:endParaRPr lang="en-US" altLang="en-US"/>
          </a:p>
        </p:txBody>
      </p:sp>
      <p:pic>
        <p:nvPicPr>
          <p:cNvPr id="81924" name="Picture 4"/>
          <p:cNvPicPr>
            <a:picLocks noChangeAspect="1"/>
          </p:cNvPicPr>
          <p:nvPr/>
        </p:nvPicPr>
        <p:blipFill>
          <a:blip r:embed="rId2"/>
          <a:srcRect/>
          <a:stretch>
            <a:fillRect/>
          </a:stretch>
        </p:blipFill>
        <p:spPr bwMode="auto">
          <a:xfrm>
            <a:off x="6248400" y="188913"/>
            <a:ext cx="2667000" cy="1692275"/>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r>
              <a:rPr lang="en-US">
                <a:ea typeface="Gotham-Medium"/>
              </a:rPr>
              <a:t>ANGIE</a:t>
            </a:r>
          </a:p>
        </p:txBody>
      </p:sp>
      <p:sp>
        <p:nvSpPr>
          <p:cNvPr id="4" name="Slide Number Placeholder 3"/>
          <p:cNvSpPr>
            <a:spLocks noGrp="1"/>
          </p:cNvSpPr>
          <p:nvPr>
            <p:ph type="sldNum" sz="quarter" idx="10"/>
          </p:nvPr>
        </p:nvSpPr>
        <p:spPr/>
        <p:txBody>
          <a:bodyPr/>
          <a:lstStyle/>
          <a:p>
            <a:pPr>
              <a:defRPr/>
            </a:pPr>
            <a:fld id="{254EAA2B-B570-465F-83A2-5A3FC64A8ECF}" type="slidenum">
              <a:rPr lang="en-US" altLang="en-US" smtClean="0"/>
              <a:pPr>
                <a:defRPr/>
              </a:pPr>
              <a:t>38</a:t>
            </a:fld>
            <a:endParaRPr lang="en-US" altLang="en-US"/>
          </a:p>
        </p:txBody>
      </p:sp>
      <p:pic>
        <p:nvPicPr>
          <p:cNvPr id="82947" name="Picture 4" descr="Related image"/>
          <p:cNvPicPr>
            <a:picLocks noChangeAspect="1" noChangeArrowheads="1"/>
          </p:cNvPicPr>
          <p:nvPr/>
        </p:nvPicPr>
        <p:blipFill>
          <a:blip r:embed="rId2"/>
          <a:srcRect/>
          <a:stretch>
            <a:fillRect/>
          </a:stretch>
        </p:blipFill>
        <p:spPr bwMode="auto">
          <a:xfrm>
            <a:off x="3197225" y="2519214"/>
            <a:ext cx="2936875" cy="2935436"/>
          </a:xfrm>
          <a:prstGeom prst="rect">
            <a:avLst/>
          </a:prstGeom>
          <a:noFill/>
          <a:ln w="9525">
            <a:noFill/>
            <a:miter lim="800000"/>
            <a:headEnd/>
            <a:tailEnd/>
          </a:ln>
        </p:spPr>
      </p:pic>
      <p:sp>
        <p:nvSpPr>
          <p:cNvPr id="6" name="Rectangle 5">
            <a:extLst/>
          </p:cNvPr>
          <p:cNvSpPr/>
          <p:nvPr/>
        </p:nvSpPr>
        <p:spPr>
          <a:xfrm>
            <a:off x="301625" y="2209800"/>
            <a:ext cx="2895600" cy="2170113"/>
          </a:xfrm>
          <a:prstGeom prst="rect">
            <a:avLst/>
          </a:prstGeom>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2400" b="1" dirty="0">
                <a:solidFill>
                  <a:srgbClr val="002060"/>
                </a:solidFill>
              </a:rPr>
              <a:t>Negative factors</a:t>
            </a:r>
          </a:p>
          <a:p>
            <a:pPr marL="342900" indent="-342900">
              <a:spcBef>
                <a:spcPts val="600"/>
              </a:spcBef>
              <a:spcAft>
                <a:spcPts val="600"/>
              </a:spcAft>
              <a:buFont typeface="Arial" panose="020B0604020202020204" pitchFamily="34" charset="0"/>
              <a:buChar char="•"/>
              <a:defRPr/>
            </a:pPr>
            <a:r>
              <a:rPr lang="en-US" sz="2400" dirty="0">
                <a:solidFill>
                  <a:srgbClr val="002060"/>
                </a:solidFill>
              </a:rPr>
              <a:t>Several children</a:t>
            </a:r>
          </a:p>
          <a:p>
            <a:pPr marL="342900" indent="-342900">
              <a:spcAft>
                <a:spcPts val="600"/>
              </a:spcAft>
              <a:buFont typeface="Arial" panose="020B0604020202020204" pitchFamily="34" charset="0"/>
              <a:buChar char="•"/>
              <a:defRPr/>
            </a:pPr>
            <a:r>
              <a:rPr lang="en-US" sz="2400" dirty="0">
                <a:solidFill>
                  <a:srgbClr val="002060"/>
                </a:solidFill>
              </a:rPr>
              <a:t>Low Income </a:t>
            </a:r>
          </a:p>
          <a:p>
            <a:pPr marL="342900" indent="-342900">
              <a:spcAft>
                <a:spcPts val="600"/>
              </a:spcAft>
              <a:buFont typeface="Arial" panose="020B0604020202020204" pitchFamily="34" charset="0"/>
              <a:buChar char="•"/>
              <a:defRPr/>
            </a:pPr>
            <a:r>
              <a:rPr lang="en-US" sz="2400" dirty="0">
                <a:solidFill>
                  <a:srgbClr val="002060"/>
                </a:solidFill>
              </a:rPr>
              <a:t>Children on Medi-Cal</a:t>
            </a:r>
          </a:p>
        </p:txBody>
      </p:sp>
      <p:sp>
        <p:nvSpPr>
          <p:cNvPr id="7" name="Rectangle 6">
            <a:extLst/>
          </p:cNvPr>
          <p:cNvSpPr/>
          <p:nvPr/>
        </p:nvSpPr>
        <p:spPr>
          <a:xfrm>
            <a:off x="6134100" y="2085975"/>
            <a:ext cx="2971800" cy="3354388"/>
          </a:xfrm>
          <a:prstGeom prst="rect">
            <a:avLst/>
          </a:prstGeom>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2400" b="1" dirty="0">
                <a:solidFill>
                  <a:srgbClr val="002060"/>
                </a:solidFill>
              </a:rPr>
              <a:t>Positive Factors</a:t>
            </a:r>
          </a:p>
          <a:p>
            <a:pPr>
              <a:defRPr/>
            </a:pPr>
            <a:endParaRPr lang="en-US" sz="2400" b="1" dirty="0">
              <a:solidFill>
                <a:srgbClr val="002060"/>
              </a:solidFill>
            </a:endParaRPr>
          </a:p>
          <a:p>
            <a:pPr marL="342900" indent="-342900">
              <a:spcAft>
                <a:spcPts val="600"/>
              </a:spcAft>
              <a:buFont typeface="Arial" panose="020B0604020202020204" pitchFamily="34" charset="0"/>
              <a:buChar char="•"/>
              <a:defRPr/>
            </a:pPr>
            <a:r>
              <a:rPr lang="en-US" sz="2400" dirty="0">
                <a:solidFill>
                  <a:srgbClr val="002060"/>
                </a:solidFill>
              </a:rPr>
              <a:t>Working age</a:t>
            </a:r>
          </a:p>
          <a:p>
            <a:pPr marL="342900" indent="-342900">
              <a:spcAft>
                <a:spcPts val="600"/>
              </a:spcAft>
              <a:buFont typeface="Arial" panose="020B0604020202020204" pitchFamily="34" charset="0"/>
              <a:buChar char="•"/>
              <a:defRPr/>
            </a:pPr>
            <a:r>
              <a:rPr lang="en-US" sz="2400" dirty="0">
                <a:solidFill>
                  <a:srgbClr val="002060"/>
                </a:solidFill>
              </a:rPr>
              <a:t>Good health</a:t>
            </a:r>
          </a:p>
          <a:p>
            <a:pPr marL="342900" indent="-342900">
              <a:spcAft>
                <a:spcPts val="600"/>
              </a:spcAft>
              <a:buFont typeface="Arial" panose="020B0604020202020204" pitchFamily="34" charset="0"/>
              <a:buChar char="•"/>
              <a:defRPr/>
            </a:pPr>
            <a:r>
              <a:rPr lang="en-US" sz="2400" dirty="0">
                <a:solidFill>
                  <a:srgbClr val="002060"/>
                </a:solidFill>
              </a:rPr>
              <a:t>Job offer</a:t>
            </a:r>
          </a:p>
          <a:p>
            <a:pPr marL="342900" indent="-342900">
              <a:spcAft>
                <a:spcPts val="600"/>
              </a:spcAft>
              <a:buFont typeface="Arial" panose="020B0604020202020204" pitchFamily="34" charset="0"/>
              <a:buChar char="•"/>
              <a:defRPr/>
            </a:pPr>
            <a:r>
              <a:rPr lang="en-US" sz="2400" dirty="0">
                <a:solidFill>
                  <a:srgbClr val="002060"/>
                </a:solidFill>
              </a:rPr>
              <a:t>Skills are in demand</a:t>
            </a:r>
          </a:p>
          <a:p>
            <a:pPr marL="342900" indent="-342900">
              <a:spcAft>
                <a:spcPts val="600"/>
              </a:spcAft>
              <a:buFont typeface="Arial" panose="020B0604020202020204" pitchFamily="34" charset="0"/>
              <a:buChar char="•"/>
              <a:defRPr/>
            </a:pPr>
            <a:r>
              <a:rPr lang="en-US" sz="2400" dirty="0">
                <a:solidFill>
                  <a:srgbClr val="002060"/>
                </a:solidFill>
              </a:rPr>
              <a:t>Sponsor</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a:lstStyle/>
          <a:p>
            <a:r>
              <a:rPr lang="en-US">
                <a:ea typeface="Gotham-Medium"/>
              </a:rPr>
              <a:t>Things to Keep in Mind</a:t>
            </a:r>
          </a:p>
        </p:txBody>
      </p:sp>
      <p:sp>
        <p:nvSpPr>
          <p:cNvPr id="4" name="Slide Number Placeholder 3"/>
          <p:cNvSpPr>
            <a:spLocks noGrp="1"/>
          </p:cNvSpPr>
          <p:nvPr>
            <p:ph type="sldNum" sz="quarter" idx="10"/>
          </p:nvPr>
        </p:nvSpPr>
        <p:spPr/>
        <p:txBody>
          <a:bodyPr/>
          <a:lstStyle/>
          <a:p>
            <a:pPr>
              <a:defRPr/>
            </a:pPr>
            <a:fld id="{488FBBFE-80B6-4D79-B111-0A67D7101536}" type="slidenum">
              <a:rPr lang="en-US" altLang="en-US" smtClean="0"/>
              <a:pPr>
                <a:defRPr/>
              </a:pPr>
              <a:t>39</a:t>
            </a:fld>
            <a:endParaRPr lang="en-US" altLang="en-US"/>
          </a:p>
        </p:txBody>
      </p:sp>
      <p:sp>
        <p:nvSpPr>
          <p:cNvPr id="83971" name="Content Placeholder 4"/>
          <p:cNvSpPr>
            <a:spLocks noGrp="1"/>
          </p:cNvSpPr>
          <p:nvPr>
            <p:ph idx="1"/>
          </p:nvPr>
        </p:nvSpPr>
        <p:spPr>
          <a:xfrm>
            <a:off x="457200" y="1524000"/>
            <a:ext cx="8229600" cy="3124200"/>
          </a:xfrm>
        </p:spPr>
        <p:txBody>
          <a:bodyPr/>
          <a:lstStyle/>
          <a:p>
            <a:pPr eaLnBrk="1" hangingPunct="1">
              <a:lnSpc>
                <a:spcPct val="100000"/>
              </a:lnSpc>
              <a:spcBef>
                <a:spcPts val="1200"/>
              </a:spcBef>
              <a:buClr>
                <a:srgbClr val="F5A408"/>
              </a:buClr>
              <a:buSzPct val="80000"/>
              <a:buFont typeface="Wingdings" pitchFamily="2" charset="2"/>
              <a:buChar char="Ø"/>
            </a:pPr>
            <a:r>
              <a:rPr lang="en-US" sz="2200" b="1">
                <a:ea typeface="MS PGothic"/>
              </a:rPr>
              <a:t>Some immigrants are NOT subject to public charge</a:t>
            </a:r>
          </a:p>
          <a:p>
            <a:pPr eaLnBrk="1" hangingPunct="1">
              <a:lnSpc>
                <a:spcPct val="100000"/>
              </a:lnSpc>
              <a:spcBef>
                <a:spcPts val="1200"/>
              </a:spcBef>
              <a:buClr>
                <a:srgbClr val="F5A408"/>
              </a:buClr>
              <a:buSzPct val="80000"/>
              <a:buFont typeface="Wingdings" pitchFamily="2" charset="2"/>
              <a:buChar char="Ø"/>
            </a:pPr>
            <a:r>
              <a:rPr lang="en-US" sz="2200" b="1">
                <a:ea typeface="MS PGothic"/>
              </a:rPr>
              <a:t>This is only a proposal.  </a:t>
            </a:r>
            <a:r>
              <a:rPr lang="en-US" sz="2200">
                <a:ea typeface="MS PGothic"/>
              </a:rPr>
              <a:t>If it becomes final, non-cash benefits used before that time probably won’t be counted. </a:t>
            </a:r>
          </a:p>
          <a:p>
            <a:pPr eaLnBrk="1" hangingPunct="1">
              <a:lnSpc>
                <a:spcPct val="100000"/>
              </a:lnSpc>
              <a:spcBef>
                <a:spcPts val="1200"/>
              </a:spcBef>
              <a:buClr>
                <a:srgbClr val="F5A408"/>
              </a:buClr>
              <a:buSzPct val="80000"/>
              <a:buFont typeface="Wingdings" pitchFamily="2" charset="2"/>
              <a:buChar char="Ø"/>
            </a:pPr>
            <a:r>
              <a:rPr lang="en-US" sz="2200" b="1">
                <a:ea typeface="MS PGothic"/>
              </a:rPr>
              <a:t>Negative and positive factors are balanced.</a:t>
            </a:r>
            <a:r>
              <a:rPr lang="en-US" sz="2200">
                <a:ea typeface="MS PGothic"/>
              </a:rPr>
              <a:t> A person with a negative factor may be able to overcome it by showing positive factors.</a:t>
            </a:r>
          </a:p>
          <a:p>
            <a:pPr eaLnBrk="1" hangingPunct="1">
              <a:lnSpc>
                <a:spcPct val="100000"/>
              </a:lnSpc>
              <a:spcBef>
                <a:spcPts val="1200"/>
              </a:spcBef>
              <a:buClr>
                <a:srgbClr val="F5A408"/>
              </a:buClr>
              <a:buSzPct val="80000"/>
              <a:buFont typeface="Wingdings" pitchFamily="2" charset="2"/>
              <a:buChar char="Ø"/>
            </a:pPr>
            <a:r>
              <a:rPr lang="en-US" sz="2200" b="1">
                <a:ea typeface="MS PGothic"/>
              </a:rPr>
              <a:t>Each situation is different. </a:t>
            </a:r>
            <a:r>
              <a:rPr lang="en-US" sz="2200">
                <a:ea typeface="MS PGothic"/>
              </a:rPr>
              <a:t>People with questions should consult an immigration attorney about their individual case.</a:t>
            </a:r>
          </a:p>
          <a:p>
            <a:pPr eaLnBrk="1" hangingPunct="1">
              <a:lnSpc>
                <a:spcPct val="100000"/>
              </a:lnSpc>
              <a:spcBef>
                <a:spcPts val="1200"/>
              </a:spcBef>
              <a:buClr>
                <a:srgbClr val="F5A408"/>
              </a:buClr>
              <a:buSzPct val="80000"/>
              <a:buFont typeface="Wingdings" pitchFamily="2" charset="2"/>
              <a:buChar char="Ø"/>
            </a:pPr>
            <a:r>
              <a:rPr lang="en-US" sz="2200" b="1">
                <a:ea typeface="MS PGothic"/>
              </a:rPr>
              <a:t>Fight back! </a:t>
            </a:r>
            <a:r>
              <a:rPr lang="en-US" sz="2200">
                <a:ea typeface="MS PGothic"/>
              </a:rPr>
              <a:t>Let the government know that this rule would harm you, your family, community and the country. </a:t>
            </a:r>
          </a:p>
          <a:p>
            <a:pPr eaLnBrk="1" hangingPunct="1">
              <a:lnSpc>
                <a:spcPct val="100000"/>
              </a:lnSpc>
              <a:spcBef>
                <a:spcPts val="1200"/>
              </a:spcBef>
              <a:buClr>
                <a:srgbClr val="F5A408"/>
              </a:buClr>
              <a:buSzPct val="80000"/>
              <a:buFont typeface="Wingdings" pitchFamily="2" charset="2"/>
              <a:buChar char="Ø"/>
            </a:pPr>
            <a:endParaRPr lang="en-US" sz="2200">
              <a:ea typeface="MS P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p:txBody>
          <a:bodyPr/>
          <a:lstStyle/>
          <a:p>
            <a:pPr>
              <a:defRPr/>
            </a:pPr>
            <a:fld id="{AC25607A-8B22-4B04-AE95-BA2C8F9AE889}" type="slidenum">
              <a:rPr lang="en-US" altLang="en-US"/>
              <a:pPr>
                <a:defRPr/>
              </a:pPr>
              <a:t>4</a:t>
            </a:fld>
            <a:endParaRPr lang="en-US" altLang="en-US"/>
          </a:p>
        </p:txBody>
      </p:sp>
      <p:sp>
        <p:nvSpPr>
          <p:cNvPr id="28674" name="Title 1"/>
          <p:cNvSpPr>
            <a:spLocks noGrp="1"/>
          </p:cNvSpPr>
          <p:nvPr>
            <p:ph type="title"/>
          </p:nvPr>
        </p:nvSpPr>
        <p:spPr/>
        <p:txBody>
          <a:bodyPr/>
          <a:lstStyle/>
          <a:p>
            <a:pPr eaLnBrk="1" hangingPunct="1"/>
            <a:r>
              <a:rPr lang="en-US">
                <a:ea typeface="Gotham-Medium"/>
              </a:rPr>
              <a:t>Overview</a:t>
            </a:r>
          </a:p>
        </p:txBody>
      </p:sp>
      <p:sp>
        <p:nvSpPr>
          <p:cNvPr id="28675" name="Content Placeholder 2"/>
          <p:cNvSpPr>
            <a:spLocks noGrp="1"/>
          </p:cNvSpPr>
          <p:nvPr>
            <p:ph idx="1"/>
          </p:nvPr>
        </p:nvSpPr>
        <p:spPr>
          <a:xfrm>
            <a:off x="457200" y="1447800"/>
            <a:ext cx="8229600" cy="4648200"/>
          </a:xfrm>
        </p:spPr>
        <p:txBody>
          <a:bodyPr/>
          <a:lstStyle/>
          <a:p>
            <a:pPr marL="0" indent="0" eaLnBrk="1" hangingPunct="1">
              <a:lnSpc>
                <a:spcPct val="100000"/>
              </a:lnSpc>
              <a:spcBef>
                <a:spcPct val="0"/>
              </a:spcBef>
            </a:pPr>
            <a:r>
              <a:rPr lang="en-US" sz="2400" dirty="0">
                <a:ea typeface="MS PGothic"/>
              </a:rPr>
              <a:t>CWDA has partnered with the California Health Care Foundation (CHCF) to work on an immigration project with the objective to enhance and develop resources the counties have in order to assist immigrant customers and build collaborative partnerships between counties and key organizations that work with immigrants.</a:t>
            </a:r>
            <a:r>
              <a:rPr lang="en-US" sz="2200" dirty="0">
                <a:ea typeface="MS PGothic"/>
              </a:rPr>
              <a:t>   </a:t>
            </a:r>
          </a:p>
          <a:p>
            <a:pPr marL="0" indent="0" eaLnBrk="1" hangingPunct="1">
              <a:lnSpc>
                <a:spcPct val="100000"/>
              </a:lnSpc>
              <a:spcBef>
                <a:spcPct val="0"/>
              </a:spcBef>
              <a:buFont typeface="Arial" charset="0"/>
              <a:buChar char="•"/>
            </a:pPr>
            <a:endParaRPr lang="en-US" sz="2200" dirty="0">
              <a:ea typeface="MS PGothic"/>
            </a:endParaRPr>
          </a:p>
          <a:p>
            <a:pPr marL="0" indent="0" eaLnBrk="1" hangingPunct="1">
              <a:lnSpc>
                <a:spcPct val="100000"/>
              </a:lnSpc>
              <a:spcBef>
                <a:spcPct val="0"/>
              </a:spcBef>
            </a:pPr>
            <a:endParaRPr lang="en-US" sz="2200" dirty="0">
              <a:ea typeface="MS PGothic"/>
            </a:endParaRPr>
          </a:p>
        </p:txBody>
      </p:sp>
      <p:sp>
        <p:nvSpPr>
          <p:cNvPr id="28676" name="Slide Number Placeholder 3"/>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eaLnBrk="0" hangingPunct="0"/>
            <a:fld id="{0A623DC2-B2C8-483C-A0DE-2814477F9B13}" type="slidenum">
              <a:rPr lang="en-US" altLang="en-US" sz="1200">
                <a:latin typeface="Gotham HTF"/>
              </a:rPr>
              <a:pPr algn="r" eaLnBrk="0" hangingPunct="0"/>
              <a:t>4</a:t>
            </a:fld>
            <a:endParaRPr lang="en-US" altLang="en-US" sz="1200">
              <a:latin typeface="Gotham HTF"/>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r>
              <a:rPr lang="en-US">
                <a:ea typeface="Gotham-Medium"/>
              </a:rPr>
              <a:t>Timing - The Rulemaking Process</a:t>
            </a:r>
          </a:p>
        </p:txBody>
      </p:sp>
      <p:sp>
        <p:nvSpPr>
          <p:cNvPr id="3" name="Content Placeholder 2"/>
          <p:cNvSpPr>
            <a:spLocks noGrp="1"/>
          </p:cNvSpPr>
          <p:nvPr>
            <p:ph idx="1"/>
          </p:nvPr>
        </p:nvSpPr>
        <p:spPr>
          <a:xfrm>
            <a:off x="460375" y="1295400"/>
            <a:ext cx="8229600" cy="5060950"/>
          </a:xfrm>
        </p:spPr>
        <p:txBody>
          <a:bodyPr/>
          <a:lstStyle/>
          <a:p>
            <a:pPr marL="0" indent="0" eaLnBrk="1" fontAlgn="auto" hangingPunct="1">
              <a:lnSpc>
                <a:spcPct val="100000"/>
              </a:lnSpc>
              <a:spcBef>
                <a:spcPts val="1200"/>
              </a:spcBef>
              <a:spcAft>
                <a:spcPts val="0"/>
              </a:spcAft>
              <a:buClr>
                <a:srgbClr val="F5A408"/>
              </a:buClr>
              <a:buSzPct val="80000"/>
              <a:defRPr/>
            </a:pPr>
            <a:r>
              <a:rPr lang="en-US" sz="2200" dirty="0">
                <a:ea typeface="MS PGothic"/>
              </a:rPr>
              <a:t>USCIS filed draft proposed regulations at the Office of Management and Budget (OMB). The draft will be revised after other federal agencies provide feedback.</a:t>
            </a:r>
          </a:p>
          <a:p>
            <a:pPr eaLnBrk="1" fontAlgn="auto" hangingPunct="1">
              <a:lnSpc>
                <a:spcPct val="100000"/>
              </a:lnSpc>
              <a:spcBef>
                <a:spcPts val="1200"/>
              </a:spcBef>
              <a:spcAft>
                <a:spcPts val="0"/>
              </a:spcAft>
              <a:buClr>
                <a:srgbClr val="F5A408"/>
              </a:buClr>
              <a:buSzPct val="80000"/>
              <a:buFont typeface="Wingdings" panose="05000000000000000000" pitchFamily="2" charset="2"/>
              <a:buChar char="Ø"/>
              <a:defRPr/>
            </a:pPr>
            <a:endParaRPr lang="en-US" sz="2200" dirty="0">
              <a:ea typeface="MS PGothic"/>
            </a:endParaRPr>
          </a:p>
          <a:p>
            <a:pPr>
              <a:spcBef>
                <a:spcPts val="0"/>
              </a:spcBef>
              <a:defRPr/>
            </a:pPr>
            <a:r>
              <a:rPr lang="en-US" sz="2500" dirty="0">
                <a:ea typeface="Tahoma" panose="020B0604030504040204" pitchFamily="34" charset="0"/>
                <a:cs typeface="Tahoma" panose="020B0604030504040204" pitchFamily="34" charset="0"/>
              </a:rPr>
              <a:t>A Notice of Proposed Rulemaking (NPRM) then will be posted in the </a:t>
            </a:r>
            <a:r>
              <a:rPr lang="en-US" sz="2500" u="sng" dirty="0">
                <a:ea typeface="Tahoma" panose="020B0604030504040204" pitchFamily="34" charset="0"/>
                <a:cs typeface="Tahoma" panose="020B0604030504040204" pitchFamily="34" charset="0"/>
                <a:hlinkClick r:id="rId2"/>
              </a:rPr>
              <a:t>Federal Register</a:t>
            </a:r>
            <a:r>
              <a:rPr lang="en-US" sz="2500" dirty="0">
                <a:ea typeface="Tahoma" panose="020B0604030504040204" pitchFamily="34" charset="0"/>
                <a:cs typeface="Tahoma" panose="020B0604030504040204" pitchFamily="34" charset="0"/>
              </a:rPr>
              <a:t> </a:t>
            </a:r>
          </a:p>
          <a:p>
            <a:pPr>
              <a:spcBef>
                <a:spcPts val="0"/>
              </a:spcBef>
              <a:defRPr/>
            </a:pPr>
            <a:endParaRPr lang="en-US" sz="2500" dirty="0">
              <a:ea typeface="Tahoma" panose="020B0604030504040204" pitchFamily="34" charset="0"/>
              <a:cs typeface="Tahoma" panose="020B0604030504040204" pitchFamily="34" charset="0"/>
            </a:endParaRPr>
          </a:p>
          <a:p>
            <a:pPr lvl="1">
              <a:spcBef>
                <a:spcPts val="600"/>
              </a:spcBef>
              <a:defRPr/>
            </a:pPr>
            <a:r>
              <a:rPr lang="en-US" sz="2500" dirty="0">
                <a:solidFill>
                  <a:srgbClr val="002060"/>
                </a:solidFill>
                <a:ea typeface="Tahoma" panose="020B0604030504040204" pitchFamily="34" charset="0"/>
                <a:cs typeface="Tahoma" panose="020B0604030504040204" pitchFamily="34" charset="0"/>
              </a:rPr>
              <a:t>The public will have a chance to comment on the proposed rules.</a:t>
            </a:r>
          </a:p>
          <a:p>
            <a:pPr lvl="1">
              <a:spcBef>
                <a:spcPts val="600"/>
              </a:spcBef>
              <a:defRPr/>
            </a:pPr>
            <a:r>
              <a:rPr lang="en-US" sz="2500" dirty="0">
                <a:solidFill>
                  <a:srgbClr val="002060"/>
                </a:solidFill>
                <a:ea typeface="Tahoma" panose="020B0604030504040204" pitchFamily="34" charset="0"/>
                <a:cs typeface="Tahoma" panose="020B0604030504040204" pitchFamily="34" charset="0"/>
              </a:rPr>
              <a:t>USCIS must respond to the comments before the regulations are finalized.</a:t>
            </a:r>
          </a:p>
          <a:p>
            <a:pPr>
              <a:defRPr/>
            </a:pPr>
            <a:endParaRPr lang="en-US" dirty="0"/>
          </a:p>
        </p:txBody>
      </p:sp>
      <p:sp>
        <p:nvSpPr>
          <p:cNvPr id="4" name="Slide Number Placeholder 3"/>
          <p:cNvSpPr>
            <a:spLocks noGrp="1"/>
          </p:cNvSpPr>
          <p:nvPr>
            <p:ph type="sldNum" sz="quarter" idx="10"/>
          </p:nvPr>
        </p:nvSpPr>
        <p:spPr/>
        <p:txBody>
          <a:bodyPr/>
          <a:lstStyle/>
          <a:p>
            <a:pPr>
              <a:defRPr/>
            </a:pPr>
            <a:fld id="{18E5DB4D-046D-4745-B93C-E4ED8F0139DE}" type="slidenum">
              <a:rPr lang="en-US" altLang="en-US" smtClean="0"/>
              <a:pPr>
                <a:defRPr/>
              </a:pPr>
              <a:t>40</a:t>
            </a:fld>
            <a:endParaRPr lang="en-US"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r>
              <a:rPr lang="en-US">
                <a:ea typeface="Gotham-Medium"/>
              </a:rPr>
              <a:t>Protecting Immigrant Families Campaign</a:t>
            </a:r>
          </a:p>
        </p:txBody>
      </p:sp>
      <p:sp>
        <p:nvSpPr>
          <p:cNvPr id="3" name="Content Placeholder 2"/>
          <p:cNvSpPr>
            <a:spLocks noGrp="1"/>
          </p:cNvSpPr>
          <p:nvPr>
            <p:ph idx="1"/>
          </p:nvPr>
        </p:nvSpPr>
        <p:spPr>
          <a:xfrm>
            <a:off x="533400" y="1371600"/>
            <a:ext cx="8229600" cy="4899025"/>
          </a:xfrm>
        </p:spPr>
        <p:txBody>
          <a:bodyPr/>
          <a:lstStyle/>
          <a:p>
            <a:r>
              <a:rPr lang="en-US" sz="2800" dirty="0"/>
              <a:t>Protecting Immigrant Families, Advancing Our Future Campaign</a:t>
            </a:r>
          </a:p>
          <a:p>
            <a:r>
              <a:rPr lang="en-US" sz="2800" dirty="0"/>
              <a:t>Focus: defending and protecting access to health care, nutrition assistance, and other supports for low-income immigrants and their families</a:t>
            </a:r>
          </a:p>
          <a:p>
            <a:pPr lvl="1"/>
            <a:r>
              <a:rPr lang="en-US" sz="1600" dirty="0"/>
              <a:t>Co-chaired by NILC and CLASP</a:t>
            </a:r>
          </a:p>
          <a:p>
            <a:pPr lvl="1"/>
            <a:r>
              <a:rPr lang="en-US" sz="1600" dirty="0"/>
              <a:t>Steering committee includes immigrants’ rights organizations, national health consumer, anti-hunger, and health care providers</a:t>
            </a:r>
          </a:p>
          <a:p>
            <a:r>
              <a:rPr lang="en-US" sz="2800" dirty="0">
                <a:hlinkClick r:id="rId3"/>
              </a:rPr>
              <a:t>Sign up at</a:t>
            </a:r>
            <a:r>
              <a:rPr lang="en-US" sz="2800" dirty="0"/>
              <a:t>: Bit.ly/</a:t>
            </a:r>
            <a:r>
              <a:rPr lang="en-US" sz="2800" dirty="0" err="1"/>
              <a:t>pifcampaign</a:t>
            </a:r>
            <a:endParaRPr lang="en-US" sz="2800" dirty="0"/>
          </a:p>
          <a:p>
            <a:pPr>
              <a:defRPr/>
            </a:pPr>
            <a:endParaRPr lang="en-US" dirty="0"/>
          </a:p>
        </p:txBody>
      </p:sp>
      <p:sp>
        <p:nvSpPr>
          <p:cNvPr id="4" name="Slide Number Placeholder 3"/>
          <p:cNvSpPr>
            <a:spLocks noGrp="1"/>
          </p:cNvSpPr>
          <p:nvPr>
            <p:ph type="sldNum" sz="quarter" idx="10"/>
          </p:nvPr>
        </p:nvSpPr>
        <p:spPr/>
        <p:txBody>
          <a:bodyPr/>
          <a:lstStyle/>
          <a:p>
            <a:pPr>
              <a:defRPr/>
            </a:pPr>
            <a:fld id="{E02600DA-7DA3-4CA0-8DF2-18E065434A3A}" type="slidenum">
              <a:rPr lang="en-US" altLang="en-US" smtClean="0"/>
              <a:pPr>
                <a:defRPr/>
              </a:pPr>
              <a:t>41</a:t>
            </a:fld>
            <a:endParaRPr lang="en-US"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r>
              <a:rPr lang="en-US" dirty="0">
                <a:ea typeface="Gotham-Medium"/>
              </a:rPr>
              <a:t>Share Stories/</a:t>
            </a:r>
            <a:r>
              <a:rPr lang="en-US">
                <a:ea typeface="Gotham-Medium"/>
              </a:rPr>
              <a:t>Document Harm</a:t>
            </a:r>
            <a:endParaRPr lang="en-US" dirty="0">
              <a:ea typeface="Gotham-Medium"/>
            </a:endParaRPr>
          </a:p>
        </p:txBody>
      </p:sp>
      <p:sp>
        <p:nvSpPr>
          <p:cNvPr id="3" name="Content Placeholder 2"/>
          <p:cNvSpPr>
            <a:spLocks noGrp="1"/>
          </p:cNvSpPr>
          <p:nvPr>
            <p:ph idx="1"/>
          </p:nvPr>
        </p:nvSpPr>
        <p:spPr>
          <a:xfrm>
            <a:off x="533400" y="1752600"/>
            <a:ext cx="8229600" cy="4518025"/>
          </a:xfrm>
        </p:spPr>
        <p:txBody>
          <a:bodyPr/>
          <a:lstStyle/>
          <a:p>
            <a:pPr marL="0" indent="0">
              <a:lnSpc>
                <a:spcPct val="120000"/>
              </a:lnSpc>
              <a:spcBef>
                <a:spcPts val="0"/>
              </a:spcBef>
              <a:buNone/>
            </a:pPr>
            <a:r>
              <a:rPr lang="en-US" sz="2400" b="1" dirty="0">
                <a:ea typeface="Tahoma" panose="020B0604030504040204" pitchFamily="34" charset="0"/>
                <a:cs typeface="Tahoma" panose="020B0604030504040204" pitchFamily="34" charset="0"/>
              </a:rPr>
              <a:t>Document the harm </a:t>
            </a:r>
            <a:r>
              <a:rPr lang="en-US" sz="2400" dirty="0">
                <a:ea typeface="Tahoma" panose="020B0604030504040204" pitchFamily="34" charset="0"/>
                <a:cs typeface="Tahoma" panose="020B0604030504040204" pitchFamily="34" charset="0"/>
              </a:rPr>
              <a:t>to individuals, families, communities, and the benefits of investing in services.  Stories can help educate federal agencies, elected officials, the media and the public.</a:t>
            </a:r>
          </a:p>
          <a:p>
            <a:pPr marL="0" indent="0">
              <a:lnSpc>
                <a:spcPct val="120000"/>
              </a:lnSpc>
              <a:spcBef>
                <a:spcPts val="0"/>
              </a:spcBef>
              <a:buNone/>
            </a:pPr>
            <a:endParaRPr lang="en-US" sz="2400" dirty="0">
              <a:ea typeface="Tahoma" panose="020B0604030504040204" pitchFamily="34" charset="0"/>
              <a:cs typeface="Tahoma" panose="020B0604030504040204" pitchFamily="34" charset="0"/>
            </a:endParaRPr>
          </a:p>
          <a:p>
            <a:pPr marL="0" indent="0">
              <a:lnSpc>
                <a:spcPct val="120000"/>
              </a:lnSpc>
              <a:spcBef>
                <a:spcPts val="0"/>
              </a:spcBef>
              <a:buNone/>
            </a:pPr>
            <a:r>
              <a:rPr lang="en-US" sz="2400" dirty="0">
                <a:ea typeface="Tahoma" panose="020B0604030504040204" pitchFamily="34" charset="0"/>
                <a:cs typeface="Tahoma" panose="020B0604030504040204" pitchFamily="34" charset="0"/>
              </a:rPr>
              <a:t>You can enter information at </a:t>
            </a:r>
            <a:r>
              <a:rPr lang="en-US" sz="2400" dirty="0">
                <a:ea typeface="Tahoma" panose="020B0604030504040204" pitchFamily="34" charset="0"/>
                <a:cs typeface="Tahoma" panose="020B0604030504040204" pitchFamily="34" charset="0"/>
                <a:hlinkClick r:id="rId2"/>
              </a:rPr>
              <a:t>http://action.nilc.org/page/s/protectfamilies-stories</a:t>
            </a:r>
            <a:r>
              <a:rPr lang="en-US" sz="2400" dirty="0">
                <a:ea typeface="Tahoma" panose="020B0604030504040204" pitchFamily="34" charset="0"/>
                <a:cs typeface="Tahoma" panose="020B0604030504040204" pitchFamily="34" charset="0"/>
              </a:rPr>
              <a:t> or send a short email to Kat </a:t>
            </a:r>
            <a:r>
              <a:rPr lang="en-US" sz="2400" dirty="0" err="1">
                <a:ea typeface="Tahoma" panose="020B0604030504040204" pitchFamily="34" charset="0"/>
                <a:cs typeface="Tahoma" panose="020B0604030504040204" pitchFamily="34" charset="0"/>
              </a:rPr>
              <a:t>Lundie</a:t>
            </a:r>
            <a:r>
              <a:rPr lang="en-US" sz="2400" dirty="0">
                <a:ea typeface="Tahoma" panose="020B0604030504040204" pitchFamily="34" charset="0"/>
                <a:cs typeface="Tahoma" panose="020B0604030504040204" pitchFamily="34" charset="0"/>
              </a:rPr>
              <a:t> at </a:t>
            </a:r>
            <a:r>
              <a:rPr lang="en-US" sz="2400" u="sng" dirty="0">
                <a:ea typeface="Tahoma" panose="020B0604030504040204" pitchFamily="34" charset="0"/>
                <a:cs typeface="Tahoma" panose="020B0604030504040204" pitchFamily="34" charset="0"/>
                <a:hlinkClick r:id="rId3"/>
              </a:rPr>
              <a:t>lundie@nilc.org</a:t>
            </a:r>
            <a:r>
              <a:rPr lang="en-US" sz="2400" u="sng" dirty="0">
                <a:ea typeface="Tahoma" panose="020B0604030504040204" pitchFamily="34" charset="0"/>
                <a:cs typeface="Tahoma" panose="020B0604030504040204" pitchFamily="34" charset="0"/>
              </a:rPr>
              <a:t>.</a:t>
            </a:r>
            <a:r>
              <a:rPr lang="en-US" sz="2400" dirty="0">
                <a:ea typeface="Tahoma" panose="020B0604030504040204" pitchFamily="34" charset="0"/>
                <a:cs typeface="Tahoma" panose="020B0604030504040204" pitchFamily="34" charset="0"/>
              </a:rPr>
              <a:t>  Explain why access to benefits or programs is essential for the person or family, a brief summary of the family’s immigration story, and the best way to reach you or them to follow up.</a:t>
            </a:r>
            <a:endParaRPr lang="en-US" sz="2400" dirty="0"/>
          </a:p>
        </p:txBody>
      </p:sp>
      <p:sp>
        <p:nvSpPr>
          <p:cNvPr id="4" name="Slide Number Placeholder 3"/>
          <p:cNvSpPr>
            <a:spLocks noGrp="1"/>
          </p:cNvSpPr>
          <p:nvPr>
            <p:ph type="sldNum" sz="quarter" idx="10"/>
          </p:nvPr>
        </p:nvSpPr>
        <p:spPr/>
        <p:txBody>
          <a:bodyPr/>
          <a:lstStyle/>
          <a:p>
            <a:pPr>
              <a:defRPr/>
            </a:pPr>
            <a:fld id="{E02600DA-7DA3-4CA0-8DF2-18E065434A3A}" type="slidenum">
              <a:rPr lang="en-US" altLang="en-US" smtClean="0"/>
              <a:pPr>
                <a:defRPr/>
              </a:pPr>
              <a:t>42</a:t>
            </a:fld>
            <a:endParaRPr lang="en-US" altLang="en-US"/>
          </a:p>
        </p:txBody>
      </p:sp>
    </p:spTree>
    <p:extLst>
      <p:ext uri="{BB962C8B-B14F-4D97-AF65-F5344CB8AC3E}">
        <p14:creationId xmlns:p14="http://schemas.microsoft.com/office/powerpoint/2010/main" val="27884688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lstStyle/>
          <a:p>
            <a:r>
              <a:rPr lang="en-US">
                <a:ea typeface="Gotham-Medium"/>
              </a:rPr>
              <a:t>Resources</a:t>
            </a:r>
          </a:p>
        </p:txBody>
      </p:sp>
      <p:sp>
        <p:nvSpPr>
          <p:cNvPr id="88066" name="Content Placeholder 2"/>
          <p:cNvSpPr>
            <a:spLocks noGrp="1"/>
          </p:cNvSpPr>
          <p:nvPr>
            <p:ph idx="1"/>
          </p:nvPr>
        </p:nvSpPr>
        <p:spPr>
          <a:xfrm>
            <a:off x="228600" y="1295400"/>
            <a:ext cx="8721725" cy="4648200"/>
          </a:xfrm>
        </p:spPr>
        <p:txBody>
          <a:bodyPr/>
          <a:lstStyle/>
          <a:p>
            <a:pPr marL="457200" lvl="1" indent="0">
              <a:buFont typeface="Arial" charset="0"/>
              <a:buNone/>
            </a:pPr>
            <a:r>
              <a:rPr lang="en-US" sz="2200">
                <a:solidFill>
                  <a:srgbClr val="002060"/>
                </a:solidFill>
                <a:ea typeface="MS PGothic"/>
              </a:rPr>
              <a:t>Protecting Immigrant Families Campaign Resources</a:t>
            </a:r>
            <a:r>
              <a:rPr lang="en-US" sz="2200">
                <a:solidFill>
                  <a:srgbClr val="002060"/>
                </a:solidFill>
                <a:ea typeface="MS PGothic"/>
                <a:hlinkClick r:id="rId2"/>
              </a:rPr>
              <a:t> </a:t>
            </a:r>
          </a:p>
          <a:p>
            <a:pPr marL="457200" lvl="1" indent="0">
              <a:buFont typeface="Arial" charset="0"/>
              <a:buNone/>
            </a:pPr>
            <a:r>
              <a:rPr lang="en-US" sz="2200">
                <a:solidFill>
                  <a:srgbClr val="002060"/>
                </a:solidFill>
                <a:ea typeface="MS PGothic"/>
                <a:hlinkClick r:id="rId2"/>
              </a:rPr>
              <a:t>Fact sheet</a:t>
            </a:r>
            <a:r>
              <a:rPr lang="en-US" sz="2200">
                <a:solidFill>
                  <a:srgbClr val="002060"/>
                </a:solidFill>
                <a:ea typeface="MS PGothic"/>
              </a:rPr>
              <a:t> on proposed changes to public charge </a:t>
            </a:r>
          </a:p>
          <a:p>
            <a:pPr marL="457200" lvl="1" indent="0">
              <a:buFont typeface="Arial" charset="0"/>
              <a:buNone/>
            </a:pPr>
            <a:r>
              <a:rPr lang="en-US" sz="2200">
                <a:solidFill>
                  <a:srgbClr val="002060"/>
                </a:solidFill>
                <a:ea typeface="MS PGothic"/>
                <a:hlinkClick r:id="rId3"/>
              </a:rPr>
              <a:t>Fact sheet</a:t>
            </a:r>
            <a:r>
              <a:rPr lang="en-US" sz="2200">
                <a:solidFill>
                  <a:srgbClr val="002060"/>
                </a:solidFill>
                <a:ea typeface="MS PGothic"/>
              </a:rPr>
              <a:t> on changes to the Foreign Affairs Manual (FAM) </a:t>
            </a:r>
          </a:p>
          <a:p>
            <a:pPr marL="457200" lvl="1" indent="0">
              <a:buFont typeface="Arial" charset="0"/>
              <a:buNone/>
            </a:pPr>
            <a:r>
              <a:rPr lang="en-US" sz="2200">
                <a:solidFill>
                  <a:srgbClr val="002060"/>
                </a:solidFill>
                <a:ea typeface="MS PGothic"/>
              </a:rPr>
              <a:t>“</a:t>
            </a:r>
            <a:r>
              <a:rPr lang="en-US" sz="2200">
                <a:solidFill>
                  <a:srgbClr val="002060"/>
                </a:solidFill>
                <a:ea typeface="MS PGothic"/>
                <a:hlinkClick r:id="rId4"/>
              </a:rPr>
              <a:t>Things to Keep in Mind When Talking with Immigrant Families</a:t>
            </a:r>
            <a:r>
              <a:rPr lang="en-US" sz="2200">
                <a:solidFill>
                  <a:srgbClr val="002060"/>
                </a:solidFill>
                <a:ea typeface="MS PGothic"/>
              </a:rPr>
              <a:t>” in light of the leaked draft NPRM and changes to the FAM</a:t>
            </a:r>
          </a:p>
          <a:p>
            <a:pPr marL="457200" lvl="1" indent="0">
              <a:buFont typeface="Arial" charset="0"/>
              <a:buNone/>
            </a:pPr>
            <a:r>
              <a:rPr lang="en-US" sz="2200">
                <a:solidFill>
                  <a:srgbClr val="002060"/>
                </a:solidFill>
                <a:ea typeface="MS PGothic"/>
              </a:rPr>
              <a:t>Kaiser Family Foundation: </a:t>
            </a:r>
            <a:r>
              <a:rPr lang="en-US" sz="2200">
                <a:solidFill>
                  <a:srgbClr val="002060"/>
                </a:solidFill>
                <a:ea typeface="MS PGothic"/>
                <a:hlinkClick r:id="rId5"/>
              </a:rPr>
              <a:t>Proposed Changes to Public Charge Policies for Immigrants: Implications for Access to Health Care </a:t>
            </a:r>
            <a:endParaRPr lang="en-US" sz="2200">
              <a:solidFill>
                <a:srgbClr val="002060"/>
              </a:solidFill>
              <a:ea typeface="MS PGothic"/>
            </a:endParaRPr>
          </a:p>
          <a:p>
            <a:pPr marL="457200" lvl="1" indent="0">
              <a:buFont typeface="Arial" charset="0"/>
              <a:buNone/>
            </a:pPr>
            <a:r>
              <a:rPr lang="en-US" sz="2200">
                <a:solidFill>
                  <a:srgbClr val="002060"/>
                </a:solidFill>
                <a:ea typeface="MS PGothic"/>
              </a:rPr>
              <a:t>Questions:  </a:t>
            </a:r>
            <a:r>
              <a:rPr lang="en-US" sz="2200">
                <a:solidFill>
                  <a:srgbClr val="002060"/>
                </a:solidFill>
                <a:ea typeface="MS PGothic"/>
                <a:hlinkClick r:id="rId6"/>
              </a:rPr>
              <a:t>publiccharge@nilc.org</a:t>
            </a:r>
            <a:endParaRPr lang="en-US" sz="2200">
              <a:solidFill>
                <a:srgbClr val="002060"/>
              </a:solidFill>
              <a:ea typeface="MS PGothic"/>
            </a:endParaRPr>
          </a:p>
          <a:p>
            <a:pPr marL="457200" lvl="1" indent="0">
              <a:buFont typeface="Arial" charset="0"/>
              <a:buNone/>
            </a:pPr>
            <a:r>
              <a:rPr lang="en-US" sz="2200">
                <a:solidFill>
                  <a:srgbClr val="002060"/>
                </a:solidFill>
                <a:ea typeface="MS PGothic"/>
              </a:rPr>
              <a:t>National Immigration Law Center: </a:t>
            </a:r>
            <a:r>
              <a:rPr lang="en-US" sz="2200">
                <a:solidFill>
                  <a:srgbClr val="002060"/>
                </a:solidFill>
                <a:ea typeface="MS PGothic"/>
                <a:hlinkClick r:id="rId7"/>
              </a:rPr>
              <a:t>www.nilc.org</a:t>
            </a:r>
            <a:r>
              <a:rPr lang="en-US" sz="2200">
                <a:solidFill>
                  <a:srgbClr val="002060"/>
                </a:solidFill>
                <a:ea typeface="MS PGothic"/>
              </a:rPr>
              <a:t> </a:t>
            </a:r>
          </a:p>
          <a:p>
            <a:endParaRPr lang="en-US">
              <a:ea typeface="MS PGothic"/>
            </a:endParaRPr>
          </a:p>
        </p:txBody>
      </p:sp>
      <p:sp>
        <p:nvSpPr>
          <p:cNvPr id="4" name="Slide Number Placeholder 3"/>
          <p:cNvSpPr>
            <a:spLocks noGrp="1"/>
          </p:cNvSpPr>
          <p:nvPr>
            <p:ph type="sldNum" sz="quarter" idx="10"/>
          </p:nvPr>
        </p:nvSpPr>
        <p:spPr/>
        <p:txBody>
          <a:bodyPr/>
          <a:lstStyle/>
          <a:p>
            <a:pPr>
              <a:defRPr/>
            </a:pPr>
            <a:fld id="{465A8DC8-8B56-4507-A575-61D5EEFCD8EE}" type="slidenum">
              <a:rPr lang="en-US" altLang="en-US" smtClean="0"/>
              <a:pPr>
                <a:defRPr/>
              </a:pPr>
              <a:t>43</a:t>
            </a:fld>
            <a:endParaRPr lang="en-US"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pPr>
              <a:defRPr/>
            </a:pPr>
            <a:fld id="{4D4A5237-E902-4749-8A57-488B838B86BA}" type="slidenum">
              <a:rPr lang="en-US" altLang="en-US"/>
              <a:pPr>
                <a:defRPr/>
              </a:pPr>
              <a:t>44</a:t>
            </a:fld>
            <a:endParaRPr lang="en-US" altLang="en-US"/>
          </a:p>
        </p:txBody>
      </p:sp>
      <p:sp>
        <p:nvSpPr>
          <p:cNvPr id="89090" name="Slide Number Placeholder 4"/>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eaLnBrk="0" hangingPunct="0"/>
            <a:fld id="{A4CB865B-CFFC-471E-951F-F8C1A928ED28}" type="slidenum">
              <a:rPr lang="en-US" altLang="en-US" sz="1200">
                <a:latin typeface="Gotham HTF"/>
              </a:rPr>
              <a:pPr algn="r" eaLnBrk="0" hangingPunct="0"/>
              <a:t>44</a:t>
            </a:fld>
            <a:endParaRPr lang="en-US" altLang="en-US" sz="1200">
              <a:latin typeface="Gotham HTF"/>
            </a:endParaRPr>
          </a:p>
        </p:txBody>
      </p:sp>
      <p:sp>
        <p:nvSpPr>
          <p:cNvPr id="89091" name="Rectangle 5"/>
          <p:cNvSpPr>
            <a:spLocks noChangeArrowheads="1"/>
          </p:cNvSpPr>
          <p:nvPr/>
        </p:nvSpPr>
        <p:spPr bwMode="auto">
          <a:xfrm>
            <a:off x="3840163" y="3246438"/>
            <a:ext cx="1463675" cy="366712"/>
          </a:xfrm>
          <a:prstGeom prst="rect">
            <a:avLst/>
          </a:prstGeom>
          <a:noFill/>
          <a:ln w="9525">
            <a:noFill/>
            <a:miter lim="800000"/>
            <a:headEnd/>
            <a:tailEnd/>
          </a:ln>
        </p:spPr>
        <p:txBody>
          <a:bodyPr wrap="none">
            <a:spAutoFit/>
          </a:bodyPr>
          <a:lstStyle/>
          <a:p>
            <a:r>
              <a:rPr lang="en-US">
                <a:solidFill>
                  <a:schemeClr val="bg1"/>
                </a:solidFill>
              </a:rPr>
              <a:t>In Conclusion</a:t>
            </a:r>
          </a:p>
        </p:txBody>
      </p:sp>
      <p:sp>
        <p:nvSpPr>
          <p:cNvPr id="89092" name="Rectangle 2"/>
          <p:cNvSpPr>
            <a:spLocks/>
          </p:cNvSpPr>
          <p:nvPr/>
        </p:nvSpPr>
        <p:spPr bwMode="auto">
          <a:xfrm>
            <a:off x="457200" y="76200"/>
            <a:ext cx="8229600" cy="1143000"/>
          </a:xfrm>
          <a:prstGeom prst="rect">
            <a:avLst/>
          </a:prstGeom>
          <a:noFill/>
          <a:ln w="9525">
            <a:noFill/>
            <a:miter lim="800000"/>
            <a:headEnd/>
            <a:tailEnd/>
          </a:ln>
        </p:spPr>
        <p:txBody>
          <a:bodyPr anchor="ctr"/>
          <a:lstStyle/>
          <a:p>
            <a:pPr defTabSz="457200" eaLnBrk="0" hangingPunct="0"/>
            <a:r>
              <a:rPr lang="en-US" sz="2800">
                <a:solidFill>
                  <a:schemeClr val="bg1"/>
                </a:solidFill>
                <a:latin typeface="Gotham-Book"/>
                <a:ea typeface="Gotham-Book"/>
                <a:cs typeface="Gotham-Book"/>
              </a:rPr>
              <a:t>In Conclusion</a:t>
            </a:r>
          </a:p>
        </p:txBody>
      </p:sp>
      <p:sp>
        <p:nvSpPr>
          <p:cNvPr id="89093" name="Rectangle 3"/>
          <p:cNvSpPr>
            <a:spLocks/>
          </p:cNvSpPr>
          <p:nvPr/>
        </p:nvSpPr>
        <p:spPr bwMode="auto">
          <a:xfrm>
            <a:off x="914400" y="1447800"/>
            <a:ext cx="7543800" cy="4495800"/>
          </a:xfrm>
          <a:prstGeom prst="rect">
            <a:avLst/>
          </a:prstGeom>
          <a:noFill/>
          <a:ln w="9525">
            <a:noFill/>
            <a:miter lim="800000"/>
            <a:headEnd/>
            <a:tailEnd/>
          </a:ln>
        </p:spPr>
        <p:txBody>
          <a:bodyPr/>
          <a:lstStyle/>
          <a:p>
            <a:pPr marL="342900" indent="-342900" defTabSz="457200">
              <a:buSzPct val="110000"/>
              <a:buFont typeface="Arial" charset="0"/>
              <a:buNone/>
            </a:pPr>
            <a:r>
              <a:rPr lang="en-US" sz="2400" dirty="0">
                <a:solidFill>
                  <a:srgbClr val="08436B"/>
                </a:solidFill>
                <a:latin typeface="Gotham-Medium"/>
                <a:ea typeface="Gotham-Medium"/>
                <a:cs typeface="Gotham-Medium"/>
              </a:rPr>
              <a:t>Toolkit link: </a:t>
            </a:r>
            <a:r>
              <a:rPr lang="en-US" sz="2400" dirty="0">
                <a:solidFill>
                  <a:srgbClr val="08436B"/>
                </a:solidFill>
                <a:latin typeface="Gotham-Medium"/>
                <a:ea typeface="Gotham-Medium"/>
                <a:cs typeface="Gotham-Medium"/>
                <a:hlinkClick r:id="rId3"/>
              </a:rPr>
              <a:t>https://www.cwda.org/post/immigration-resources</a:t>
            </a:r>
            <a:endParaRPr lang="en-US" sz="2400" dirty="0">
              <a:solidFill>
                <a:srgbClr val="08436B"/>
              </a:solidFill>
              <a:latin typeface="Gotham-Medium"/>
              <a:ea typeface="Gotham-Medium"/>
              <a:cs typeface="Gotham-Medium"/>
            </a:endParaRPr>
          </a:p>
          <a:p>
            <a:pPr marL="342900" indent="-342900" defTabSz="457200">
              <a:buSzPct val="110000"/>
              <a:buFont typeface="Arial" charset="0"/>
              <a:buNone/>
            </a:pPr>
            <a:endParaRPr lang="en-US" sz="2400" dirty="0">
              <a:solidFill>
                <a:srgbClr val="08436B"/>
              </a:solidFill>
              <a:latin typeface="Gotham-Medium"/>
              <a:ea typeface="Gotham-Medium"/>
              <a:cs typeface="Gotham-Medium"/>
            </a:endParaRPr>
          </a:p>
          <a:p>
            <a:pPr marL="342900" indent="-342900" defTabSz="457200">
              <a:buSzPct val="110000"/>
              <a:buFont typeface="Arial" charset="0"/>
              <a:buNone/>
            </a:pPr>
            <a:r>
              <a:rPr lang="en-US" sz="2400" dirty="0">
                <a:solidFill>
                  <a:srgbClr val="08436B"/>
                </a:solidFill>
                <a:latin typeface="Gotham-Medium"/>
                <a:ea typeface="Gotham-Medium"/>
                <a:cs typeface="Gotham-Medium"/>
              </a:rPr>
              <a:t>Assmaa Elayyat </a:t>
            </a:r>
            <a:r>
              <a:rPr lang="en-US" sz="2400" dirty="0">
                <a:solidFill>
                  <a:srgbClr val="08436B"/>
                </a:solidFill>
                <a:latin typeface="Gotham-Medium"/>
                <a:ea typeface="Gotham-Medium"/>
                <a:cs typeface="Gotham-Medium"/>
                <a:hlinkClick r:id="rId4"/>
              </a:rPr>
              <a:t>aelayyat@cwda.org</a:t>
            </a:r>
            <a:endParaRPr lang="en-US" sz="2400" dirty="0">
              <a:solidFill>
                <a:srgbClr val="08436B"/>
              </a:solidFill>
              <a:latin typeface="Gotham-Medium"/>
              <a:ea typeface="Gotham-Medium"/>
              <a:cs typeface="Gotham-Medium"/>
            </a:endParaRPr>
          </a:p>
          <a:p>
            <a:pPr marL="342900" indent="-342900" defTabSz="457200">
              <a:buSzPct val="110000"/>
              <a:buFont typeface="Arial" charset="0"/>
              <a:buNone/>
            </a:pPr>
            <a:r>
              <a:rPr lang="en-US" sz="2400" dirty="0">
                <a:solidFill>
                  <a:srgbClr val="08436B"/>
                </a:solidFill>
                <a:latin typeface="Gotham-Medium"/>
                <a:ea typeface="Gotham-Medium"/>
                <a:cs typeface="Gotham-Medium"/>
              </a:rPr>
              <a:t>Megan Gamble </a:t>
            </a:r>
            <a:r>
              <a:rPr lang="en-US" sz="2400" dirty="0">
                <a:solidFill>
                  <a:srgbClr val="08436B"/>
                </a:solidFill>
                <a:latin typeface="Gotham-Medium"/>
                <a:ea typeface="Gotham-Medium"/>
                <a:cs typeface="Gotham-Medium"/>
                <a:hlinkClick r:id="rId5"/>
              </a:rPr>
              <a:t>mgamble@cwda.org</a:t>
            </a:r>
            <a:endParaRPr lang="en-US" sz="2400" dirty="0">
              <a:solidFill>
                <a:srgbClr val="08436B"/>
              </a:solidFill>
              <a:latin typeface="Gotham-Medium"/>
              <a:ea typeface="Gotham-Medium"/>
              <a:cs typeface="Gotham-Medium"/>
            </a:endParaRPr>
          </a:p>
          <a:p>
            <a:pPr marL="342900" indent="-342900" defTabSz="457200">
              <a:buSzPct val="110000"/>
              <a:buFont typeface="Arial" charset="0"/>
              <a:buNone/>
            </a:pPr>
            <a:endParaRPr lang="en-US" sz="2400" dirty="0">
              <a:solidFill>
                <a:srgbClr val="08436B"/>
              </a:solidFill>
              <a:latin typeface="Gotham-Medium"/>
              <a:ea typeface="Gotham-Medium"/>
              <a:cs typeface="Gotham-Medium"/>
            </a:endParaRPr>
          </a:p>
          <a:p>
            <a:pPr marL="342900" indent="-342900" defTabSz="457200">
              <a:buSzPct val="110000"/>
              <a:buFont typeface="Arial" charset="0"/>
              <a:buNone/>
            </a:pPr>
            <a:r>
              <a:rPr lang="en-US" sz="2400">
                <a:solidFill>
                  <a:srgbClr val="08436B"/>
                </a:solidFill>
                <a:latin typeface="Gotham-Medium"/>
                <a:ea typeface="Gotham-Medium"/>
                <a:cs typeface="Gotham-Medium"/>
              </a:rPr>
              <a:t>CWDA will continue to update materials, including templates, as new information becomes available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txBox="1">
            <a:spLocks noGrp="1"/>
          </p:cNvSpPr>
          <p:nvPr/>
        </p:nvSpPr>
        <p:spPr>
          <a:xfrm>
            <a:off x="6553200" y="6356350"/>
            <a:ext cx="2133600" cy="365125"/>
          </a:xfrm>
          <a:prstGeom prst="rect">
            <a:avLst/>
          </a:prstGeom>
          <a:noFill/>
        </p:spPr>
        <p:txBody>
          <a:bodyPr anchor="ctr"/>
          <a:lstStyle/>
          <a:p>
            <a:pPr algn="r" eaLnBrk="0" hangingPunct="0">
              <a:defRPr/>
            </a:pPr>
            <a:fld id="{9F551A69-E455-4977-BC19-1FC2F2B6FC5E}" type="slidenum">
              <a:rPr lang="en-US" altLang="en-US" sz="1200">
                <a:latin typeface="Gotham HTF" charset="0"/>
                <a:ea typeface="MS PGothic" panose="020B0600070205080204" pitchFamily="34" charset="-128"/>
                <a:cs typeface="+mn-cs"/>
              </a:rPr>
              <a:pPr algn="r" eaLnBrk="0" hangingPunct="0">
                <a:defRPr/>
              </a:pPr>
              <a:t>45</a:t>
            </a:fld>
            <a:endParaRPr lang="en-US" altLang="en-US" sz="1200">
              <a:latin typeface="Gotham HTF" charset="0"/>
              <a:ea typeface="MS PGothic" panose="020B0600070205080204" pitchFamily="34" charset="-128"/>
              <a:cs typeface="+mn-cs"/>
            </a:endParaRPr>
          </a:p>
        </p:txBody>
      </p:sp>
      <p:sp>
        <p:nvSpPr>
          <p:cNvPr id="91138" name="Content Placeholder 6"/>
          <p:cNvSpPr>
            <a:spLocks noGrp="1"/>
          </p:cNvSpPr>
          <p:nvPr>
            <p:ph idx="4294967295"/>
          </p:nvPr>
        </p:nvSpPr>
        <p:spPr/>
        <p:txBody>
          <a:bodyPr/>
          <a:lstStyle/>
          <a:p>
            <a:pPr algn="ctr" eaLnBrk="1" hangingPunct="1">
              <a:lnSpc>
                <a:spcPts val="3600"/>
              </a:lnSpc>
            </a:pPr>
            <a:endParaRPr lang="en-US" sz="3000">
              <a:ea typeface="MS PGothic"/>
            </a:endParaRPr>
          </a:p>
          <a:p>
            <a:pPr algn="ctr" eaLnBrk="1" hangingPunct="1">
              <a:lnSpc>
                <a:spcPts val="3600"/>
              </a:lnSpc>
            </a:pPr>
            <a:endParaRPr lang="en-US" sz="3000">
              <a:ea typeface="MS PGothic"/>
            </a:endParaRPr>
          </a:p>
          <a:p>
            <a:pPr algn="ctr" eaLnBrk="1" hangingPunct="1">
              <a:lnSpc>
                <a:spcPts val="3600"/>
              </a:lnSpc>
            </a:pPr>
            <a:r>
              <a:rPr lang="en-US" sz="3600">
                <a:ea typeface="MS PGothic"/>
              </a:rPr>
              <a:t>Questions?</a:t>
            </a:r>
          </a:p>
        </p:txBody>
      </p:sp>
      <p:sp>
        <p:nvSpPr>
          <p:cNvPr id="91139" name="Slide Number Placeholder 4"/>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eaLnBrk="0" hangingPunct="0"/>
            <a:fld id="{03D7961A-3A94-431A-BF0D-D2666CE784AC}" type="slidenum">
              <a:rPr lang="en-US" altLang="en-US" sz="1200">
                <a:latin typeface="Gotham HTF"/>
              </a:rPr>
              <a:pPr algn="r" eaLnBrk="0" hangingPunct="0"/>
              <a:t>45</a:t>
            </a:fld>
            <a:endParaRPr lang="en-US" altLang="en-US" sz="1200">
              <a:latin typeface="Gotham HTF"/>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6337A053-6CC7-4A68-8CB7-095C5EB6EC5F}" type="slidenum">
              <a:rPr lang="en-US" altLang="en-US"/>
              <a:pPr>
                <a:defRPr/>
              </a:pPr>
              <a:t>46</a:t>
            </a:fld>
            <a:endParaRPr lang="en-US" altLang="en-US"/>
          </a:p>
        </p:txBody>
      </p:sp>
      <p:sp>
        <p:nvSpPr>
          <p:cNvPr id="93186" name="Slide Number Placeholder 1"/>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eaLnBrk="0" hangingPunct="0"/>
            <a:fld id="{10C9220E-7779-4DA7-BFFB-464BFCA8315A}" type="slidenum">
              <a:rPr lang="en-US" altLang="en-US" sz="1200">
                <a:latin typeface="Gotham HTF"/>
              </a:rPr>
              <a:pPr algn="r" eaLnBrk="0" hangingPunct="0"/>
              <a:t>46</a:t>
            </a:fld>
            <a:endParaRPr lang="en-US" altLang="en-US" sz="1200">
              <a:latin typeface="Gotham HTF"/>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2"/>
          </p:nvPr>
        </p:nvSpPr>
        <p:spPr/>
        <p:txBody>
          <a:bodyPr/>
          <a:lstStyle/>
          <a:p>
            <a:pPr>
              <a:defRPr/>
            </a:pPr>
            <a:fld id="{80F31D99-245F-455A-B559-DCBE2E97CB85}" type="slidenum">
              <a:rPr lang="en-US" altLang="en-US"/>
              <a:pPr>
                <a:defRPr/>
              </a:pPr>
              <a:t>5</a:t>
            </a:fld>
            <a:endParaRPr lang="en-US" altLang="en-US"/>
          </a:p>
        </p:txBody>
      </p:sp>
      <p:sp>
        <p:nvSpPr>
          <p:cNvPr id="30722" name="Title 1"/>
          <p:cNvSpPr>
            <a:spLocks noGrp="1"/>
          </p:cNvSpPr>
          <p:nvPr>
            <p:ph type="title"/>
          </p:nvPr>
        </p:nvSpPr>
        <p:spPr/>
        <p:txBody>
          <a:bodyPr/>
          <a:lstStyle/>
          <a:p>
            <a:pPr eaLnBrk="1" hangingPunct="1"/>
            <a:r>
              <a:rPr lang="en-US">
                <a:ea typeface="Gotham-Medium"/>
              </a:rPr>
              <a:t>CWDA Immigration Toolkit</a:t>
            </a:r>
          </a:p>
        </p:txBody>
      </p:sp>
      <p:sp>
        <p:nvSpPr>
          <p:cNvPr id="30723" name="Content Placeholder 2"/>
          <p:cNvSpPr>
            <a:spLocks noGrp="1"/>
          </p:cNvSpPr>
          <p:nvPr>
            <p:ph idx="1"/>
          </p:nvPr>
        </p:nvSpPr>
        <p:spPr>
          <a:xfrm>
            <a:off x="457200" y="1219200"/>
            <a:ext cx="8229600" cy="4953000"/>
          </a:xfrm>
        </p:spPr>
        <p:txBody>
          <a:bodyPr/>
          <a:lstStyle/>
          <a:p>
            <a:pPr eaLnBrk="1" hangingPunct="1">
              <a:lnSpc>
                <a:spcPct val="100000"/>
              </a:lnSpc>
              <a:spcBef>
                <a:spcPct val="0"/>
              </a:spcBef>
            </a:pPr>
            <a:r>
              <a:rPr lang="en-US" sz="2400">
                <a:ea typeface="MS PGothic"/>
              </a:rPr>
              <a:t>Toolkit link: </a:t>
            </a:r>
            <a:r>
              <a:rPr lang="en-US" sz="2400">
                <a:ea typeface="MS PGothic"/>
                <a:hlinkClick r:id="rId3"/>
              </a:rPr>
              <a:t>https://www.cwda.org/post/immigration-resources</a:t>
            </a:r>
            <a:r>
              <a:rPr lang="en-US" sz="2400">
                <a:ea typeface="MS PGothic"/>
              </a:rPr>
              <a:t> </a:t>
            </a:r>
          </a:p>
          <a:p>
            <a:pPr eaLnBrk="1" hangingPunct="1">
              <a:lnSpc>
                <a:spcPct val="100000"/>
              </a:lnSpc>
              <a:spcBef>
                <a:spcPct val="0"/>
              </a:spcBef>
            </a:pPr>
            <a:r>
              <a:rPr lang="en-US" sz="2400">
                <a:ea typeface="MS PGothic"/>
              </a:rPr>
              <a:t>Where you can easily find the toolkit: CWDA home page</a:t>
            </a:r>
          </a:p>
          <a:p>
            <a:pPr eaLnBrk="1" hangingPunct="1">
              <a:lnSpc>
                <a:spcPct val="100000"/>
              </a:lnSpc>
              <a:spcBef>
                <a:spcPct val="0"/>
              </a:spcBef>
            </a:pPr>
            <a:endParaRPr lang="en-US" sz="2400">
              <a:ea typeface="MS PGothic"/>
            </a:endParaRPr>
          </a:p>
        </p:txBody>
      </p:sp>
      <p:sp>
        <p:nvSpPr>
          <p:cNvPr id="30724" name="Slide Number Placeholder 3"/>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eaLnBrk="0" hangingPunct="0"/>
            <a:fld id="{C934264E-D2AD-4D92-9CEA-33F238A49397}" type="slidenum">
              <a:rPr lang="en-US" altLang="en-US" sz="1200">
                <a:latin typeface="Gotham HTF"/>
              </a:rPr>
              <a:pPr algn="r" eaLnBrk="0" hangingPunct="0"/>
              <a:t>5</a:t>
            </a:fld>
            <a:endParaRPr lang="en-US" altLang="en-US" sz="1200">
              <a:latin typeface="Gotham HTF"/>
            </a:endParaRPr>
          </a:p>
        </p:txBody>
      </p:sp>
      <p:pic>
        <p:nvPicPr>
          <p:cNvPr id="4" name="Picture 3"/>
          <p:cNvPicPr>
            <a:picLocks noChangeAspect="1"/>
          </p:cNvPicPr>
          <p:nvPr/>
        </p:nvPicPr>
        <p:blipFill>
          <a:blip r:embed="rId4"/>
          <a:srcRect/>
          <a:stretch>
            <a:fillRect/>
          </a:stretch>
        </p:blipFill>
        <p:spPr bwMode="auto">
          <a:xfrm>
            <a:off x="1973263" y="2332038"/>
            <a:ext cx="5197475" cy="3840162"/>
          </a:xfrm>
          <a:prstGeom prst="rect">
            <a:avLst/>
          </a:prstGeom>
          <a:noFill/>
          <a:ln w="9525">
            <a:noFill/>
            <a:miter lim="800000"/>
            <a:headEnd/>
            <a:tailEnd/>
          </a:ln>
        </p:spPr>
      </p:pic>
      <p:sp>
        <p:nvSpPr>
          <p:cNvPr id="6" name="Arrow: Left 5">
            <a:extLst/>
          </p:cNvPr>
          <p:cNvSpPr/>
          <p:nvPr/>
        </p:nvSpPr>
        <p:spPr>
          <a:xfrm>
            <a:off x="7010400" y="4038600"/>
            <a:ext cx="1143000" cy="457200"/>
          </a:xfrm>
          <a:prstGeom prst="lef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a:ea typeface="Gotham-Medium"/>
              </a:rPr>
              <a:t>CWDA Immigration Toolkit</a:t>
            </a:r>
          </a:p>
        </p:txBody>
      </p:sp>
      <p:sp>
        <p:nvSpPr>
          <p:cNvPr id="32770" name="Text Placeholder 2"/>
          <p:cNvSpPr>
            <a:spLocks noGrp="1"/>
          </p:cNvSpPr>
          <p:nvPr>
            <p:ph type="body" sz="quarter" idx="11"/>
          </p:nvPr>
        </p:nvSpPr>
        <p:spPr>
          <a:xfrm>
            <a:off x="457200" y="1154113"/>
            <a:ext cx="3886200" cy="304800"/>
          </a:xfrm>
        </p:spPr>
        <p:txBody>
          <a:bodyPr/>
          <a:lstStyle/>
          <a:p>
            <a:pPr marL="0" indent="0"/>
            <a:r>
              <a:rPr lang="en-US" sz="2800" b="1" cap="none">
                <a:solidFill>
                  <a:srgbClr val="69737A"/>
                </a:solidFill>
                <a:ea typeface="MS PGothic"/>
              </a:rPr>
              <a:t>COUNTY RESOURCES</a:t>
            </a:r>
          </a:p>
        </p:txBody>
      </p:sp>
      <p:sp>
        <p:nvSpPr>
          <p:cNvPr id="4" name="Content Placeholder 3">
            <a:extLst/>
          </p:cNvPr>
          <p:cNvSpPr>
            <a:spLocks noGrp="1"/>
          </p:cNvSpPr>
          <p:nvPr>
            <p:ph idx="1"/>
          </p:nvPr>
        </p:nvSpPr>
        <p:spPr/>
        <p:txBody>
          <a:bodyPr/>
          <a:lstStyle/>
          <a:p>
            <a:pPr marL="457200" indent="-457200">
              <a:buFont typeface="Arial" panose="020B0604020202020204" pitchFamily="34" charset="0"/>
              <a:buChar char="•"/>
              <a:defRPr/>
            </a:pPr>
            <a:r>
              <a:rPr lang="en-US" dirty="0"/>
              <a:t>Joint CWDA Fact Sheet</a:t>
            </a:r>
          </a:p>
          <a:p>
            <a:pPr marL="457200" indent="-457200">
              <a:buFont typeface="Arial" panose="020B0604020202020204" pitchFamily="34" charset="0"/>
              <a:buChar char="•"/>
              <a:defRPr/>
            </a:pPr>
            <a:r>
              <a:rPr lang="en-US" dirty="0"/>
              <a:t>Coming Soon: </a:t>
            </a:r>
          </a:p>
          <a:p>
            <a:pPr marL="857250" lvl="1" indent="-457200">
              <a:buFont typeface="Arial" panose="020B0604020202020204" pitchFamily="34" charset="0"/>
              <a:buChar char="•"/>
              <a:defRPr/>
            </a:pPr>
            <a:r>
              <a:rPr lang="en-US" dirty="0"/>
              <a:t>Q&amp;A Public Charge Template</a:t>
            </a:r>
          </a:p>
          <a:p>
            <a:pPr marL="857250" lvl="1" indent="-457200">
              <a:buFont typeface="Arial" panose="020B0604020202020204" pitchFamily="34" charset="0"/>
              <a:buChar char="•"/>
              <a:defRPr/>
            </a:pPr>
            <a:r>
              <a:rPr lang="en-US" dirty="0"/>
              <a:t>Public Charge Infographic</a:t>
            </a:r>
          </a:p>
        </p:txBody>
      </p:sp>
      <p:sp>
        <p:nvSpPr>
          <p:cNvPr id="5" name="Slide Number Placeholder 4">
            <a:extLst/>
          </p:cNvPr>
          <p:cNvSpPr>
            <a:spLocks noGrp="1"/>
          </p:cNvSpPr>
          <p:nvPr>
            <p:ph type="sldNum" sz="quarter" idx="12"/>
          </p:nvPr>
        </p:nvSpPr>
        <p:spPr/>
        <p:txBody>
          <a:bodyPr/>
          <a:lstStyle/>
          <a:p>
            <a:pPr>
              <a:defRPr/>
            </a:pPr>
            <a:fld id="{26E7D221-2008-430E-ABD5-D5BCA7852597}" type="slidenum">
              <a:rPr lang="en-US" altLang="en-US" smtClean="0"/>
              <a:pPr>
                <a:defRPr/>
              </a:pPr>
              <a:t>6</a:t>
            </a:fld>
            <a:endParaRPr lang="en-US" altLang="en-US"/>
          </a:p>
        </p:txBody>
      </p:sp>
      <p:pic>
        <p:nvPicPr>
          <p:cNvPr id="32773" name="Picture 5"/>
          <p:cNvPicPr>
            <a:picLocks noChangeAspect="1"/>
          </p:cNvPicPr>
          <p:nvPr/>
        </p:nvPicPr>
        <p:blipFill>
          <a:blip r:embed="rId2"/>
          <a:srcRect/>
          <a:stretch>
            <a:fillRect/>
          </a:stretch>
        </p:blipFill>
        <p:spPr bwMode="auto">
          <a:xfrm>
            <a:off x="4652963" y="3427413"/>
            <a:ext cx="4067175" cy="246856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a:ea typeface="Gotham-Medium"/>
              </a:rPr>
              <a:t>CWDA Immigration Toolkit</a:t>
            </a:r>
          </a:p>
        </p:txBody>
      </p:sp>
      <p:sp>
        <p:nvSpPr>
          <p:cNvPr id="33794" name="Text Placeholder 2"/>
          <p:cNvSpPr>
            <a:spLocks noGrp="1"/>
          </p:cNvSpPr>
          <p:nvPr>
            <p:ph type="body" sz="quarter" idx="11"/>
          </p:nvPr>
        </p:nvSpPr>
        <p:spPr>
          <a:xfrm>
            <a:off x="457200" y="1219200"/>
            <a:ext cx="7086600" cy="304800"/>
          </a:xfrm>
        </p:spPr>
        <p:txBody>
          <a:bodyPr/>
          <a:lstStyle/>
          <a:p>
            <a:pPr marL="0" indent="0"/>
            <a:r>
              <a:rPr lang="en-US" sz="2400" b="1" cap="none">
                <a:solidFill>
                  <a:srgbClr val="69737A"/>
                </a:solidFill>
                <a:ea typeface="MS PGothic"/>
              </a:rPr>
              <a:t>RESOURCES DEVELOPED BY PARTNER ORGANIZATIONS</a:t>
            </a:r>
          </a:p>
        </p:txBody>
      </p:sp>
      <p:pic>
        <p:nvPicPr>
          <p:cNvPr id="33795" name="Content Placeholder 5"/>
          <p:cNvPicPr>
            <a:picLocks noGrp="1" noChangeAspect="1"/>
          </p:cNvPicPr>
          <p:nvPr>
            <p:ph idx="1"/>
          </p:nvPr>
        </p:nvPicPr>
        <p:blipFill>
          <a:blip r:embed="rId2"/>
          <a:srcRect/>
          <a:stretch>
            <a:fillRect/>
          </a:stretch>
        </p:blipFill>
        <p:spPr>
          <a:xfrm>
            <a:off x="1876425" y="1901825"/>
            <a:ext cx="5667375" cy="1438275"/>
          </a:xfrm>
        </p:spPr>
      </p:pic>
      <p:sp>
        <p:nvSpPr>
          <p:cNvPr id="5" name="Slide Number Placeholder 4">
            <a:extLst/>
          </p:cNvPr>
          <p:cNvSpPr>
            <a:spLocks noGrp="1"/>
          </p:cNvSpPr>
          <p:nvPr>
            <p:ph type="sldNum" sz="quarter" idx="12"/>
          </p:nvPr>
        </p:nvSpPr>
        <p:spPr/>
        <p:txBody>
          <a:bodyPr/>
          <a:lstStyle/>
          <a:p>
            <a:pPr>
              <a:defRPr/>
            </a:pPr>
            <a:fld id="{20EF3319-6F15-47D9-B56F-B5865684759F}" type="slidenum">
              <a:rPr lang="en-US" altLang="en-US" smtClean="0"/>
              <a:pPr>
                <a:defRPr/>
              </a:pPr>
              <a:t>7</a:t>
            </a:fld>
            <a:endParaRPr lang="en-US" altLang="en-US"/>
          </a:p>
        </p:txBody>
      </p:sp>
      <p:pic>
        <p:nvPicPr>
          <p:cNvPr id="33797" name="Picture 6"/>
          <p:cNvPicPr>
            <a:picLocks noChangeAspect="1"/>
          </p:cNvPicPr>
          <p:nvPr/>
        </p:nvPicPr>
        <p:blipFill>
          <a:blip r:embed="rId3"/>
          <a:srcRect/>
          <a:stretch>
            <a:fillRect/>
          </a:stretch>
        </p:blipFill>
        <p:spPr bwMode="auto">
          <a:xfrm>
            <a:off x="598488" y="3579813"/>
            <a:ext cx="1698625" cy="822325"/>
          </a:xfrm>
          <a:prstGeom prst="rect">
            <a:avLst/>
          </a:prstGeom>
          <a:noFill/>
          <a:ln w="9525">
            <a:noFill/>
            <a:miter lim="800000"/>
            <a:headEnd/>
            <a:tailEnd/>
          </a:ln>
        </p:spPr>
      </p:pic>
      <p:pic>
        <p:nvPicPr>
          <p:cNvPr id="33798" name="Picture 7"/>
          <p:cNvPicPr>
            <a:picLocks noChangeAspect="1"/>
          </p:cNvPicPr>
          <p:nvPr/>
        </p:nvPicPr>
        <p:blipFill>
          <a:blip r:embed="rId4"/>
          <a:srcRect b="12280"/>
          <a:stretch>
            <a:fillRect/>
          </a:stretch>
        </p:blipFill>
        <p:spPr bwMode="auto">
          <a:xfrm>
            <a:off x="3276600" y="3716338"/>
            <a:ext cx="5229225" cy="1524000"/>
          </a:xfrm>
          <a:prstGeom prst="rect">
            <a:avLst/>
          </a:prstGeom>
          <a:noFill/>
          <a:ln w="9525">
            <a:noFill/>
            <a:miter lim="800000"/>
            <a:headEnd/>
            <a:tailEnd/>
          </a:ln>
        </p:spPr>
      </p:pic>
      <p:pic>
        <p:nvPicPr>
          <p:cNvPr id="33799" name="Picture 8"/>
          <p:cNvPicPr>
            <a:picLocks noChangeAspect="1"/>
          </p:cNvPicPr>
          <p:nvPr/>
        </p:nvPicPr>
        <p:blipFill>
          <a:blip r:embed="rId5"/>
          <a:srcRect/>
          <a:stretch>
            <a:fillRect/>
          </a:stretch>
        </p:blipFill>
        <p:spPr bwMode="auto">
          <a:xfrm>
            <a:off x="909638" y="4572000"/>
            <a:ext cx="1933575" cy="14478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a:ea typeface="Gotham-Medium"/>
              </a:rPr>
              <a:t>CWDA Immigration Toolkit</a:t>
            </a:r>
          </a:p>
        </p:txBody>
      </p:sp>
      <p:sp>
        <p:nvSpPr>
          <p:cNvPr id="34818" name="Text Placeholder 2"/>
          <p:cNvSpPr>
            <a:spLocks noGrp="1"/>
          </p:cNvSpPr>
          <p:nvPr>
            <p:ph type="body" sz="quarter" idx="11"/>
          </p:nvPr>
        </p:nvSpPr>
        <p:spPr>
          <a:xfrm>
            <a:off x="457200" y="1143000"/>
            <a:ext cx="3886200" cy="304800"/>
          </a:xfrm>
        </p:spPr>
        <p:txBody>
          <a:bodyPr/>
          <a:lstStyle/>
          <a:p>
            <a:pPr marL="0" indent="0"/>
            <a:r>
              <a:rPr lang="en-US" sz="2800" b="1" cap="none">
                <a:solidFill>
                  <a:srgbClr val="69737A"/>
                </a:solidFill>
                <a:ea typeface="MS PGothic"/>
              </a:rPr>
              <a:t>CLIENT RESOURCES</a:t>
            </a:r>
          </a:p>
        </p:txBody>
      </p:sp>
      <p:pic>
        <p:nvPicPr>
          <p:cNvPr id="34819" name="Content Placeholder 5"/>
          <p:cNvPicPr>
            <a:picLocks noGrp="1" noChangeAspect="1"/>
          </p:cNvPicPr>
          <p:nvPr>
            <p:ph idx="1"/>
          </p:nvPr>
        </p:nvPicPr>
        <p:blipFill>
          <a:blip r:embed="rId2"/>
          <a:srcRect r="68820"/>
          <a:stretch>
            <a:fillRect/>
          </a:stretch>
        </p:blipFill>
        <p:spPr>
          <a:xfrm>
            <a:off x="457200" y="2149475"/>
            <a:ext cx="1608138" cy="822325"/>
          </a:xfrm>
        </p:spPr>
      </p:pic>
      <p:sp>
        <p:nvSpPr>
          <p:cNvPr id="5" name="Slide Number Placeholder 4">
            <a:extLst/>
          </p:cNvPr>
          <p:cNvSpPr>
            <a:spLocks noGrp="1"/>
          </p:cNvSpPr>
          <p:nvPr>
            <p:ph type="sldNum" sz="quarter" idx="12"/>
          </p:nvPr>
        </p:nvSpPr>
        <p:spPr/>
        <p:txBody>
          <a:bodyPr/>
          <a:lstStyle/>
          <a:p>
            <a:pPr>
              <a:defRPr/>
            </a:pPr>
            <a:fld id="{C476EE9A-BE46-4C7A-8AE0-D69E4BFC367F}" type="slidenum">
              <a:rPr lang="en-US" altLang="en-US" smtClean="0"/>
              <a:pPr>
                <a:defRPr/>
              </a:pPr>
              <a:t>8</a:t>
            </a:fld>
            <a:endParaRPr lang="en-US" altLang="en-US"/>
          </a:p>
        </p:txBody>
      </p:sp>
      <p:pic>
        <p:nvPicPr>
          <p:cNvPr id="34821" name="Picture 6"/>
          <p:cNvPicPr>
            <a:picLocks noChangeAspect="1"/>
          </p:cNvPicPr>
          <p:nvPr/>
        </p:nvPicPr>
        <p:blipFill>
          <a:blip r:embed="rId3"/>
          <a:srcRect/>
          <a:stretch>
            <a:fillRect/>
          </a:stretch>
        </p:blipFill>
        <p:spPr bwMode="auto">
          <a:xfrm>
            <a:off x="762000" y="3171825"/>
            <a:ext cx="923925" cy="866775"/>
          </a:xfrm>
          <a:prstGeom prst="rect">
            <a:avLst/>
          </a:prstGeom>
          <a:noFill/>
          <a:ln w="9525">
            <a:noFill/>
            <a:miter lim="800000"/>
            <a:headEnd/>
            <a:tailEnd/>
          </a:ln>
        </p:spPr>
      </p:pic>
      <p:sp>
        <p:nvSpPr>
          <p:cNvPr id="34822" name="TextBox 7"/>
          <p:cNvSpPr txBox="1">
            <a:spLocks noChangeArrowheads="1"/>
          </p:cNvSpPr>
          <p:nvPr/>
        </p:nvSpPr>
        <p:spPr bwMode="auto">
          <a:xfrm>
            <a:off x="2400300" y="3373438"/>
            <a:ext cx="4419600" cy="400050"/>
          </a:xfrm>
          <a:prstGeom prst="rect">
            <a:avLst/>
          </a:prstGeom>
          <a:noFill/>
          <a:ln w="9525">
            <a:noFill/>
            <a:miter lim="800000"/>
            <a:headEnd/>
            <a:tailEnd/>
          </a:ln>
        </p:spPr>
        <p:txBody>
          <a:bodyPr>
            <a:spAutoFit/>
          </a:bodyPr>
          <a:lstStyle/>
          <a:p>
            <a:r>
              <a:rPr lang="en-US" sz="2000"/>
              <a:t>Family Preparedness Plan</a:t>
            </a:r>
          </a:p>
        </p:txBody>
      </p:sp>
      <p:pic>
        <p:nvPicPr>
          <p:cNvPr id="34823" name="Picture 8"/>
          <p:cNvPicPr>
            <a:picLocks noChangeAspect="1"/>
          </p:cNvPicPr>
          <p:nvPr/>
        </p:nvPicPr>
        <p:blipFill>
          <a:blip r:embed="rId4"/>
          <a:srcRect/>
          <a:stretch>
            <a:fillRect/>
          </a:stretch>
        </p:blipFill>
        <p:spPr bwMode="auto">
          <a:xfrm>
            <a:off x="557213" y="4221163"/>
            <a:ext cx="1408112" cy="731837"/>
          </a:xfrm>
          <a:prstGeom prst="rect">
            <a:avLst/>
          </a:prstGeom>
          <a:noFill/>
          <a:ln w="9525">
            <a:noFill/>
            <a:miter lim="800000"/>
            <a:headEnd/>
            <a:tailEnd/>
          </a:ln>
        </p:spPr>
      </p:pic>
      <p:sp>
        <p:nvSpPr>
          <p:cNvPr id="34824" name="TextBox 9"/>
          <p:cNvSpPr txBox="1">
            <a:spLocks noChangeArrowheads="1"/>
          </p:cNvSpPr>
          <p:nvPr/>
        </p:nvSpPr>
        <p:spPr bwMode="auto">
          <a:xfrm>
            <a:off x="2362200" y="4325938"/>
            <a:ext cx="5105400" cy="400050"/>
          </a:xfrm>
          <a:prstGeom prst="rect">
            <a:avLst/>
          </a:prstGeom>
          <a:noFill/>
          <a:ln w="9525">
            <a:noFill/>
            <a:miter lim="800000"/>
            <a:headEnd/>
            <a:tailEnd/>
          </a:ln>
        </p:spPr>
        <p:txBody>
          <a:bodyPr>
            <a:spAutoFit/>
          </a:bodyPr>
          <a:lstStyle/>
          <a:p>
            <a:r>
              <a:rPr lang="en-US" sz="2000"/>
              <a:t>Video: Public Charge &amp; Proposed Changes</a:t>
            </a:r>
          </a:p>
        </p:txBody>
      </p:sp>
      <p:sp>
        <p:nvSpPr>
          <p:cNvPr id="34825" name="TextBox 10"/>
          <p:cNvSpPr txBox="1">
            <a:spLocks noChangeArrowheads="1"/>
          </p:cNvSpPr>
          <p:nvPr/>
        </p:nvSpPr>
        <p:spPr bwMode="auto">
          <a:xfrm>
            <a:off x="2374900" y="2419350"/>
            <a:ext cx="6096000" cy="400050"/>
          </a:xfrm>
          <a:prstGeom prst="rect">
            <a:avLst/>
          </a:prstGeom>
          <a:noFill/>
          <a:ln w="9525">
            <a:noFill/>
            <a:miter lim="800000"/>
            <a:headEnd/>
            <a:tailEnd/>
          </a:ln>
        </p:spPr>
        <p:txBody>
          <a:bodyPr>
            <a:spAutoFit/>
          </a:bodyPr>
          <a:lstStyle/>
          <a:p>
            <a:r>
              <a:rPr lang="en-US" sz="2000"/>
              <a:t>Immigrant Health Fact Sheet: Is It Safe to Use Medi-Cal?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2"/>
          </p:nvPr>
        </p:nvSpPr>
        <p:spPr/>
        <p:txBody>
          <a:bodyPr/>
          <a:lstStyle/>
          <a:p>
            <a:pPr>
              <a:defRPr/>
            </a:pPr>
            <a:fld id="{C96970AB-6DF1-4625-8B39-63E961D32724}" type="slidenum">
              <a:rPr lang="en-US" altLang="en-US"/>
              <a:pPr>
                <a:defRPr/>
              </a:pPr>
              <a:t>9</a:t>
            </a:fld>
            <a:endParaRPr lang="en-US" altLang="en-US"/>
          </a:p>
        </p:txBody>
      </p:sp>
      <p:sp>
        <p:nvSpPr>
          <p:cNvPr id="35842" name="Title 1"/>
          <p:cNvSpPr>
            <a:spLocks noGrp="1"/>
          </p:cNvSpPr>
          <p:nvPr>
            <p:ph type="title" idx="4294967295"/>
          </p:nvPr>
        </p:nvSpPr>
        <p:spPr/>
        <p:txBody>
          <a:bodyPr/>
          <a:lstStyle/>
          <a:p>
            <a:pPr eaLnBrk="1" hangingPunct="1"/>
            <a:r>
              <a:rPr lang="en-US">
                <a:latin typeface="Gotham-Medium"/>
                <a:ea typeface="Gotham-Medium"/>
                <a:cs typeface="Gotham-Medium"/>
              </a:rPr>
              <a:t>CWDA Immigration Toolkit</a:t>
            </a:r>
          </a:p>
        </p:txBody>
      </p:sp>
      <p:pic>
        <p:nvPicPr>
          <p:cNvPr id="35843" name="Content Placeholder 1"/>
          <p:cNvPicPr>
            <a:picLocks noGrp="1" noChangeAspect="1"/>
          </p:cNvPicPr>
          <p:nvPr>
            <p:ph idx="4294967295"/>
          </p:nvPr>
        </p:nvPicPr>
        <p:blipFill>
          <a:blip r:embed="rId3"/>
          <a:srcRect l="1552" t="18355" r="19331" b="204"/>
          <a:stretch>
            <a:fillRect/>
          </a:stretch>
        </p:blipFill>
        <p:spPr>
          <a:xfrm>
            <a:off x="4800600" y="2149475"/>
            <a:ext cx="3886200" cy="3276600"/>
          </a:xfrm>
        </p:spPr>
      </p:pic>
      <p:sp>
        <p:nvSpPr>
          <p:cNvPr id="35844" name="Slide Number Placeholder 3"/>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eaLnBrk="0" hangingPunct="0"/>
            <a:fld id="{B2DC8435-412B-497F-AD64-33E9C489B053}" type="slidenum">
              <a:rPr lang="en-US" altLang="en-US" sz="1200">
                <a:latin typeface="Gotham HTF"/>
              </a:rPr>
              <a:pPr algn="r" eaLnBrk="0" hangingPunct="0"/>
              <a:t>9</a:t>
            </a:fld>
            <a:endParaRPr lang="en-US" altLang="en-US" sz="1200">
              <a:latin typeface="Gotham HTF"/>
            </a:endParaRPr>
          </a:p>
        </p:txBody>
      </p:sp>
      <p:sp>
        <p:nvSpPr>
          <p:cNvPr id="35845" name="Text Placeholder 2"/>
          <p:cNvSpPr>
            <a:spLocks noGrp="1"/>
          </p:cNvSpPr>
          <p:nvPr>
            <p:ph type="body" sz="quarter" idx="11"/>
          </p:nvPr>
        </p:nvSpPr>
        <p:spPr>
          <a:xfrm>
            <a:off x="457200" y="1219200"/>
            <a:ext cx="7086600" cy="304800"/>
          </a:xfrm>
        </p:spPr>
        <p:txBody>
          <a:bodyPr/>
          <a:lstStyle/>
          <a:p>
            <a:pPr marL="0" indent="0"/>
            <a:r>
              <a:rPr lang="en-US" sz="2400" b="1" cap="none">
                <a:solidFill>
                  <a:srgbClr val="69737A"/>
                </a:solidFill>
                <a:ea typeface="MS PGothic"/>
              </a:rPr>
              <a:t>LEGAL RESOURCES</a:t>
            </a:r>
          </a:p>
        </p:txBody>
      </p:sp>
      <p:pic>
        <p:nvPicPr>
          <p:cNvPr id="35846" name="Picture 2"/>
          <p:cNvPicPr>
            <a:picLocks noChangeAspect="1"/>
          </p:cNvPicPr>
          <p:nvPr/>
        </p:nvPicPr>
        <p:blipFill>
          <a:blip r:embed="rId4"/>
          <a:srcRect/>
          <a:stretch>
            <a:fillRect/>
          </a:stretch>
        </p:blipFill>
        <p:spPr bwMode="auto">
          <a:xfrm>
            <a:off x="914400" y="3581400"/>
            <a:ext cx="2708275" cy="1554163"/>
          </a:xfrm>
          <a:prstGeom prst="rect">
            <a:avLst/>
          </a:prstGeom>
          <a:noFill/>
          <a:ln w="9525">
            <a:noFill/>
            <a:miter lim="800000"/>
            <a:headEnd/>
            <a:tailEnd/>
          </a:ln>
        </p:spPr>
      </p:pic>
      <p:pic>
        <p:nvPicPr>
          <p:cNvPr id="35847" name="Picture 8"/>
          <p:cNvPicPr>
            <a:picLocks noChangeAspect="1"/>
          </p:cNvPicPr>
          <p:nvPr/>
        </p:nvPicPr>
        <p:blipFill>
          <a:blip r:embed="rId5"/>
          <a:srcRect/>
          <a:stretch>
            <a:fillRect/>
          </a:stretch>
        </p:blipFill>
        <p:spPr bwMode="auto">
          <a:xfrm>
            <a:off x="615950" y="2667000"/>
            <a:ext cx="3727450" cy="54927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CWDA Theme">
  <a:themeElements>
    <a:clrScheme name="CWDA Brand Colors">
      <a:dk1>
        <a:srgbClr val="8A0952"/>
      </a:dk1>
      <a:lt1>
        <a:sysClr val="window" lastClr="FFFFFF"/>
      </a:lt1>
      <a:dk2>
        <a:srgbClr val="252F38"/>
      </a:dk2>
      <a:lt2>
        <a:srgbClr val="E7E8F1"/>
      </a:lt2>
      <a:accent1>
        <a:srgbClr val="8A0952"/>
      </a:accent1>
      <a:accent2>
        <a:srgbClr val="9D9605"/>
      </a:accent2>
      <a:accent3>
        <a:srgbClr val="F2B23A"/>
      </a:accent3>
      <a:accent4>
        <a:srgbClr val="3385A6"/>
      </a:accent4>
      <a:accent5>
        <a:srgbClr val="08436B"/>
      </a:accent5>
      <a:accent6>
        <a:srgbClr val="69737A"/>
      </a:accent6>
      <a:hlink>
        <a:srgbClr val="8A0952"/>
      </a:hlink>
      <a:folHlink>
        <a:srgbClr val="69737A"/>
      </a:folHlink>
    </a:clrScheme>
    <a:fontScheme name="CWDA Brand Fonts">
      <a:majorFont>
        <a:latin typeface="Gotham-Medium"/>
        <a:ea typeface=""/>
        <a:cs typeface=""/>
      </a:majorFont>
      <a:minorFont>
        <a:latin typeface="Gotham-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04206_CWDA_PPT_Proof3_24DEC15.ppt [Compatibility Mode]" id="{07B3FB88-EAB4-496A-AC0A-A87375E1FFB5}" vid="{FCDD50E2-6195-4476-919B-0A550D1682A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WDA Brand Colors">
    <a:dk1>
      <a:srgbClr val="8A0952"/>
    </a:dk1>
    <a:lt1>
      <a:sysClr val="window" lastClr="FFFFFF"/>
    </a:lt1>
    <a:dk2>
      <a:srgbClr val="252F38"/>
    </a:dk2>
    <a:lt2>
      <a:srgbClr val="E7E8F1"/>
    </a:lt2>
    <a:accent1>
      <a:srgbClr val="8A0952"/>
    </a:accent1>
    <a:accent2>
      <a:srgbClr val="9D9605"/>
    </a:accent2>
    <a:accent3>
      <a:srgbClr val="F2B23A"/>
    </a:accent3>
    <a:accent4>
      <a:srgbClr val="3385A6"/>
    </a:accent4>
    <a:accent5>
      <a:srgbClr val="08436B"/>
    </a:accent5>
    <a:accent6>
      <a:srgbClr val="69737A"/>
    </a:accent6>
    <a:hlink>
      <a:srgbClr val="8A0952"/>
    </a:hlink>
    <a:folHlink>
      <a:srgbClr val="69737A"/>
    </a:folHlink>
  </a:clrScheme>
</a:themeOverride>
</file>

<file path=docProps/app.xml><?xml version="1.0" encoding="utf-8"?>
<Properties xmlns="http://schemas.openxmlformats.org/officeDocument/2006/extended-properties" xmlns:vt="http://schemas.openxmlformats.org/officeDocument/2006/docPropsVTypes">
  <Template/>
  <TotalTime>11157</TotalTime>
  <Words>2174</Words>
  <Application>Microsoft Office PowerPoint</Application>
  <PresentationFormat>On-screen Show (4:3)</PresentationFormat>
  <Paragraphs>322</Paragraphs>
  <Slides>46</Slides>
  <Notes>18</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46</vt:i4>
      </vt:variant>
    </vt:vector>
  </HeadingPairs>
  <TitlesOfParts>
    <vt:vector size="60" baseType="lpstr">
      <vt:lpstr>MS PGothic</vt:lpstr>
      <vt:lpstr>MS PGothic</vt:lpstr>
      <vt:lpstr>Arial</vt:lpstr>
      <vt:lpstr>Calibri</vt:lpstr>
      <vt:lpstr>Gill Sans MT</vt:lpstr>
      <vt:lpstr>Gotham Book</vt:lpstr>
      <vt:lpstr>Gotham HTF</vt:lpstr>
      <vt:lpstr>Gotham HTF Book</vt:lpstr>
      <vt:lpstr>Gotham-Book</vt:lpstr>
      <vt:lpstr>Gotham-Medium</vt:lpstr>
      <vt:lpstr>Tahoma</vt:lpstr>
      <vt:lpstr>Wingdings</vt:lpstr>
      <vt:lpstr>Wingdings 3</vt:lpstr>
      <vt:lpstr>CWDA Theme</vt:lpstr>
      <vt:lpstr>CWDA Webinar:  Working with Immigrant Families</vt:lpstr>
      <vt:lpstr>Presented By</vt:lpstr>
      <vt:lpstr>Special Thanks!</vt:lpstr>
      <vt:lpstr>Overview</vt:lpstr>
      <vt:lpstr>CWDA Immigration Toolkit</vt:lpstr>
      <vt:lpstr>CWDA Immigration Toolkit</vt:lpstr>
      <vt:lpstr>CWDA Immigration Toolkit</vt:lpstr>
      <vt:lpstr>CWDA Immigration Toolkit</vt:lpstr>
      <vt:lpstr>CWDA Immigration Toolkit</vt:lpstr>
      <vt:lpstr>Assisting Immigrant Families</vt:lpstr>
      <vt:lpstr>Who We Are</vt:lpstr>
      <vt:lpstr>Disclaimers</vt:lpstr>
      <vt:lpstr>Community Concerns</vt:lpstr>
      <vt:lpstr>The Current Environment</vt:lpstr>
      <vt:lpstr> Current Enforcement Practices </vt:lpstr>
      <vt:lpstr>Limits to enforcement: ‘sensitive locations’</vt:lpstr>
      <vt:lpstr>SB 54: California Values Act</vt:lpstr>
      <vt:lpstr>Individual Right During an Encounter with ICE</vt:lpstr>
      <vt:lpstr>Confidentiality</vt:lpstr>
      <vt:lpstr>Privacy Laws</vt:lpstr>
      <vt:lpstr>California W&amp;I Code 10500:</vt:lpstr>
      <vt:lpstr>Message for Consumers</vt:lpstr>
      <vt:lpstr>What’s Next: Public Charge</vt:lpstr>
      <vt:lpstr>Public Charge: Background</vt:lpstr>
      <vt:lpstr>“Totality of the Circumstances”</vt:lpstr>
      <vt:lpstr>Public Charge: Benefits</vt:lpstr>
      <vt:lpstr>Exemptions</vt:lpstr>
      <vt:lpstr>Recent Changes</vt:lpstr>
      <vt:lpstr>Foreign Affairs Manual (FAM) Changes</vt:lpstr>
      <vt:lpstr>Foreign Affairs Manual (FAM) Impact?</vt:lpstr>
      <vt:lpstr>PROPOSED CHANGES </vt:lpstr>
      <vt:lpstr>Proposed Rules:  Leaked Draft</vt:lpstr>
      <vt:lpstr>Public Charge – Proposed Changes</vt:lpstr>
      <vt:lpstr>Proposed changes:  Exempt benefits</vt:lpstr>
      <vt:lpstr>Leaked draft would weigh:</vt:lpstr>
      <vt:lpstr>Leaked Draft:  Not Retroactive!</vt:lpstr>
      <vt:lpstr>Hypothetical - Angie</vt:lpstr>
      <vt:lpstr>ANGIE</vt:lpstr>
      <vt:lpstr>Things to Keep in Mind</vt:lpstr>
      <vt:lpstr>Timing - The Rulemaking Process</vt:lpstr>
      <vt:lpstr>Protecting Immigrant Families Campaign</vt:lpstr>
      <vt:lpstr>Share Stories/Document Harm</vt:lpstr>
      <vt:lpstr>Resources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Assmaa Elayyat</dc:creator>
  <cp:lastModifiedBy>Megan Gamble</cp:lastModifiedBy>
  <cp:revision>275</cp:revision>
  <cp:lastPrinted>2018-06-06T01:27:38Z</cp:lastPrinted>
  <dcterms:created xsi:type="dcterms:W3CDTF">2016-04-27T18:04:04Z</dcterms:created>
  <dcterms:modified xsi:type="dcterms:W3CDTF">2018-06-11T16:37:57Z</dcterms:modified>
</cp:coreProperties>
</file>