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8"/>
  </p:notesMasterIdLst>
  <p:handoutMasterIdLst>
    <p:handoutMasterId r:id="rId39"/>
  </p:handoutMasterIdLst>
  <p:sldIdLst>
    <p:sldId id="283" r:id="rId5"/>
    <p:sldId id="318" r:id="rId6"/>
    <p:sldId id="458" r:id="rId7"/>
    <p:sldId id="434" r:id="rId8"/>
    <p:sldId id="278" r:id="rId9"/>
    <p:sldId id="279" r:id="rId10"/>
    <p:sldId id="280" r:id="rId11"/>
    <p:sldId id="281" r:id="rId12"/>
    <p:sldId id="459" r:id="rId13"/>
    <p:sldId id="271" r:id="rId14"/>
    <p:sldId id="272" r:id="rId15"/>
    <p:sldId id="273" r:id="rId16"/>
    <p:sldId id="274" r:id="rId17"/>
    <p:sldId id="275" r:id="rId18"/>
    <p:sldId id="276" r:id="rId19"/>
    <p:sldId id="277" r:id="rId20"/>
    <p:sldId id="460" r:id="rId21"/>
    <p:sldId id="284" r:id="rId22"/>
    <p:sldId id="289" r:id="rId23"/>
    <p:sldId id="290" r:id="rId24"/>
    <p:sldId id="291" r:id="rId25"/>
    <p:sldId id="292" r:id="rId26"/>
    <p:sldId id="484" r:id="rId27"/>
    <p:sldId id="303" r:id="rId28"/>
    <p:sldId id="306" r:id="rId29"/>
    <p:sldId id="307" r:id="rId30"/>
    <p:sldId id="308" r:id="rId31"/>
    <p:sldId id="309" r:id="rId32"/>
    <p:sldId id="310" r:id="rId33"/>
    <p:sldId id="324" r:id="rId34"/>
    <p:sldId id="327" r:id="rId35"/>
    <p:sldId id="487" r:id="rId36"/>
    <p:sldId id="31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C6FD"/>
    <a:srgbClr val="79AE02"/>
    <a:srgbClr val="067F9C"/>
    <a:srgbClr val="014E52"/>
    <a:srgbClr val="0C596D"/>
    <a:srgbClr val="03556D"/>
    <a:srgbClr val="145C72"/>
    <a:srgbClr val="0000A4"/>
    <a:srgbClr val="1ABEEB"/>
    <a:srgbClr val="1DA9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792" autoAdjust="0"/>
  </p:normalViewPr>
  <p:slideViewPr>
    <p:cSldViewPr snapToGrid="0">
      <p:cViewPr varScale="1">
        <p:scale>
          <a:sx n="70" d="100"/>
          <a:sy n="70" d="100"/>
        </p:scale>
        <p:origin x="1338" y="78"/>
      </p:cViewPr>
      <p:guideLst/>
    </p:cSldViewPr>
  </p:slideViewPr>
  <p:notesTextViewPr>
    <p:cViewPr>
      <p:scale>
        <a:sx n="1" d="1"/>
        <a:sy n="1" d="1"/>
      </p:scale>
      <p:origin x="0" y="0"/>
    </p:cViewPr>
  </p:notesTextViewPr>
  <p:notesViewPr>
    <p:cSldViewPr snapToGrid="0">
      <p:cViewPr varScale="1">
        <p:scale>
          <a:sx n="99" d="100"/>
          <a:sy n="99" d="100"/>
        </p:scale>
        <p:origin x="321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2963E2-4D42-4544-B90A-467F2736DB70}" type="doc">
      <dgm:prSet loTypeId="urn:microsoft.com/office/officeart/2005/8/layout/orgChart1" loCatId="hierarchy" qsTypeId="urn:microsoft.com/office/officeart/2005/8/quickstyle/3d4" qsCatId="3D" csTypeId="urn:microsoft.com/office/officeart/2005/8/colors/accent1_2" csCatId="accent1" phldr="1"/>
      <dgm:spPr/>
      <dgm:t>
        <a:bodyPr/>
        <a:lstStyle/>
        <a:p>
          <a:endParaRPr lang="en-US"/>
        </a:p>
      </dgm:t>
    </dgm:pt>
    <dgm:pt modelId="{9694371E-F91E-4611-A717-3A29150F51E7}">
      <dgm:prSet phldrT="[Text]" custT="1"/>
      <dgm:spPr>
        <a:solidFill>
          <a:schemeClr val="accent6">
            <a:lumMod val="50000"/>
          </a:schemeClr>
        </a:solidFill>
      </dgm:spPr>
      <dgm:t>
        <a:bodyPr/>
        <a:lstStyle/>
        <a:p>
          <a:r>
            <a:rPr lang="en-US" sz="3200" b="1" dirty="0"/>
            <a:t>PROGRAM</a:t>
          </a:r>
        </a:p>
      </dgm:t>
    </dgm:pt>
    <dgm:pt modelId="{62A80788-5778-4EE9-BECB-663F7BD30F03}" type="parTrans" cxnId="{D4466E60-7AB8-42A4-B4F8-A9CE3A1ECC77}">
      <dgm:prSet/>
      <dgm:spPr/>
      <dgm:t>
        <a:bodyPr/>
        <a:lstStyle/>
        <a:p>
          <a:endParaRPr lang="en-US"/>
        </a:p>
      </dgm:t>
    </dgm:pt>
    <dgm:pt modelId="{AD3AC1C2-5D4D-4D39-8B0A-79F7DDF130EF}" type="sibTrans" cxnId="{D4466E60-7AB8-42A4-B4F8-A9CE3A1ECC77}">
      <dgm:prSet/>
      <dgm:spPr/>
      <dgm:t>
        <a:bodyPr/>
        <a:lstStyle/>
        <a:p>
          <a:endParaRPr lang="en-US"/>
        </a:p>
      </dgm:t>
    </dgm:pt>
    <dgm:pt modelId="{AF8F2F73-7E84-4E0F-96B8-22B7CCD9E023}">
      <dgm:prSet phldrT="[Text]"/>
      <dgm:spPr>
        <a:solidFill>
          <a:schemeClr val="accent6">
            <a:lumMod val="75000"/>
          </a:schemeClr>
        </a:solidFill>
      </dgm:spPr>
      <dgm:t>
        <a:bodyPr/>
        <a:lstStyle/>
        <a:p>
          <a:r>
            <a:rPr lang="en-US" b="1" dirty="0"/>
            <a:t>ASSISTANCE (CA800)</a:t>
          </a:r>
        </a:p>
      </dgm:t>
    </dgm:pt>
    <dgm:pt modelId="{388D81A3-34CE-44FE-AF3B-22CA6BD66098}" type="parTrans" cxnId="{8716AC07-A10D-41EE-BF1C-80A34E2CD25B}">
      <dgm:prSet/>
      <dgm:spPr/>
      <dgm:t>
        <a:bodyPr/>
        <a:lstStyle/>
        <a:p>
          <a:endParaRPr lang="en-US"/>
        </a:p>
      </dgm:t>
    </dgm:pt>
    <dgm:pt modelId="{67E5B62C-2E01-4A5B-8A10-166047F69FE7}" type="sibTrans" cxnId="{8716AC07-A10D-41EE-BF1C-80A34E2CD25B}">
      <dgm:prSet/>
      <dgm:spPr/>
      <dgm:t>
        <a:bodyPr/>
        <a:lstStyle/>
        <a:p>
          <a:endParaRPr lang="en-US"/>
        </a:p>
      </dgm:t>
    </dgm:pt>
    <dgm:pt modelId="{D023D874-5C09-421D-99A9-A24D18A409AB}">
      <dgm:prSet phldrT="[Text]"/>
      <dgm:spPr>
        <a:solidFill>
          <a:schemeClr val="accent6">
            <a:lumMod val="75000"/>
          </a:schemeClr>
        </a:solidFill>
      </dgm:spPr>
      <dgm:t>
        <a:bodyPr/>
        <a:lstStyle/>
        <a:p>
          <a:r>
            <a:rPr lang="en-US" b="1" dirty="0"/>
            <a:t>ADMINISTRATION (CEC)</a:t>
          </a:r>
        </a:p>
      </dgm:t>
    </dgm:pt>
    <dgm:pt modelId="{FC4680E5-D1A6-4053-9AB8-E4573BC14EAE}" type="parTrans" cxnId="{349EFE14-4757-4F3D-95F4-00A730D920A8}">
      <dgm:prSet/>
      <dgm:spPr/>
      <dgm:t>
        <a:bodyPr/>
        <a:lstStyle/>
        <a:p>
          <a:endParaRPr lang="en-US"/>
        </a:p>
      </dgm:t>
    </dgm:pt>
    <dgm:pt modelId="{80D8C00E-A488-4D16-84F9-BCC5714F13C5}" type="sibTrans" cxnId="{349EFE14-4757-4F3D-95F4-00A730D920A8}">
      <dgm:prSet/>
      <dgm:spPr/>
      <dgm:t>
        <a:bodyPr/>
        <a:lstStyle/>
        <a:p>
          <a:endParaRPr lang="en-US"/>
        </a:p>
      </dgm:t>
    </dgm:pt>
    <dgm:pt modelId="{9739BB4B-C2E8-4D2F-8B08-89FEF06A97AC}" type="pres">
      <dgm:prSet presAssocID="{852963E2-4D42-4544-B90A-467F2736DB70}" presName="hierChild1" presStyleCnt="0">
        <dgm:presLayoutVars>
          <dgm:orgChart val="1"/>
          <dgm:chPref val="1"/>
          <dgm:dir/>
          <dgm:animOne val="branch"/>
          <dgm:animLvl val="lvl"/>
          <dgm:resizeHandles/>
        </dgm:presLayoutVars>
      </dgm:prSet>
      <dgm:spPr/>
    </dgm:pt>
    <dgm:pt modelId="{18DEDC06-77E2-48C2-A75D-864FEE5EFE0B}" type="pres">
      <dgm:prSet presAssocID="{9694371E-F91E-4611-A717-3A29150F51E7}" presName="hierRoot1" presStyleCnt="0">
        <dgm:presLayoutVars>
          <dgm:hierBranch val="init"/>
        </dgm:presLayoutVars>
      </dgm:prSet>
      <dgm:spPr/>
    </dgm:pt>
    <dgm:pt modelId="{400AD3A4-493A-4A75-BE36-A575D31A3D1B}" type="pres">
      <dgm:prSet presAssocID="{9694371E-F91E-4611-A717-3A29150F51E7}" presName="rootComposite1" presStyleCnt="0"/>
      <dgm:spPr/>
    </dgm:pt>
    <dgm:pt modelId="{D955B84C-A8AA-47F1-ADE1-47039B88959A}" type="pres">
      <dgm:prSet presAssocID="{9694371E-F91E-4611-A717-3A29150F51E7}" presName="rootText1" presStyleLbl="node0" presStyleIdx="0" presStyleCnt="1">
        <dgm:presLayoutVars>
          <dgm:chPref val="3"/>
        </dgm:presLayoutVars>
      </dgm:prSet>
      <dgm:spPr/>
    </dgm:pt>
    <dgm:pt modelId="{6D0CCDF6-2FB9-41C1-B911-975A5166F941}" type="pres">
      <dgm:prSet presAssocID="{9694371E-F91E-4611-A717-3A29150F51E7}" presName="rootConnector1" presStyleLbl="node1" presStyleIdx="0" presStyleCnt="0"/>
      <dgm:spPr/>
    </dgm:pt>
    <dgm:pt modelId="{387F7BD2-970A-4E1A-A10B-8ACDD362F471}" type="pres">
      <dgm:prSet presAssocID="{9694371E-F91E-4611-A717-3A29150F51E7}" presName="hierChild2" presStyleCnt="0"/>
      <dgm:spPr/>
    </dgm:pt>
    <dgm:pt modelId="{8BE7A198-0B3F-47B8-A1F7-811D05E9EE69}" type="pres">
      <dgm:prSet presAssocID="{388D81A3-34CE-44FE-AF3B-22CA6BD66098}" presName="Name37" presStyleLbl="parChTrans1D2" presStyleIdx="0" presStyleCnt="2"/>
      <dgm:spPr/>
    </dgm:pt>
    <dgm:pt modelId="{F385BE9A-DF0D-48FD-8DBB-94A8AF286FAF}" type="pres">
      <dgm:prSet presAssocID="{AF8F2F73-7E84-4E0F-96B8-22B7CCD9E023}" presName="hierRoot2" presStyleCnt="0">
        <dgm:presLayoutVars>
          <dgm:hierBranch val="init"/>
        </dgm:presLayoutVars>
      </dgm:prSet>
      <dgm:spPr/>
    </dgm:pt>
    <dgm:pt modelId="{0CF9919D-0BBF-453F-9DB1-8E558081E1D5}" type="pres">
      <dgm:prSet presAssocID="{AF8F2F73-7E84-4E0F-96B8-22B7CCD9E023}" presName="rootComposite" presStyleCnt="0"/>
      <dgm:spPr/>
    </dgm:pt>
    <dgm:pt modelId="{797B5164-64E0-45CA-8731-E7B8C389D199}" type="pres">
      <dgm:prSet presAssocID="{AF8F2F73-7E84-4E0F-96B8-22B7CCD9E023}" presName="rootText" presStyleLbl="node2" presStyleIdx="0" presStyleCnt="2">
        <dgm:presLayoutVars>
          <dgm:chPref val="3"/>
        </dgm:presLayoutVars>
      </dgm:prSet>
      <dgm:spPr/>
    </dgm:pt>
    <dgm:pt modelId="{00E34226-FC5B-486C-B80E-625B58A26B84}" type="pres">
      <dgm:prSet presAssocID="{AF8F2F73-7E84-4E0F-96B8-22B7CCD9E023}" presName="rootConnector" presStyleLbl="node2" presStyleIdx="0" presStyleCnt="2"/>
      <dgm:spPr/>
    </dgm:pt>
    <dgm:pt modelId="{9DAB8C4F-4639-4F8A-AB2E-216AE03364BB}" type="pres">
      <dgm:prSet presAssocID="{AF8F2F73-7E84-4E0F-96B8-22B7CCD9E023}" presName="hierChild4" presStyleCnt="0"/>
      <dgm:spPr/>
    </dgm:pt>
    <dgm:pt modelId="{0248FDA0-7897-4447-989B-92D398901BE3}" type="pres">
      <dgm:prSet presAssocID="{AF8F2F73-7E84-4E0F-96B8-22B7CCD9E023}" presName="hierChild5" presStyleCnt="0"/>
      <dgm:spPr/>
    </dgm:pt>
    <dgm:pt modelId="{A00077A7-CC86-42FF-8666-AD2DB139CA4D}" type="pres">
      <dgm:prSet presAssocID="{FC4680E5-D1A6-4053-9AB8-E4573BC14EAE}" presName="Name37" presStyleLbl="parChTrans1D2" presStyleIdx="1" presStyleCnt="2"/>
      <dgm:spPr/>
    </dgm:pt>
    <dgm:pt modelId="{0B4290E1-A768-4A5E-9A1E-14679A657DCE}" type="pres">
      <dgm:prSet presAssocID="{D023D874-5C09-421D-99A9-A24D18A409AB}" presName="hierRoot2" presStyleCnt="0">
        <dgm:presLayoutVars>
          <dgm:hierBranch val="init"/>
        </dgm:presLayoutVars>
      </dgm:prSet>
      <dgm:spPr/>
    </dgm:pt>
    <dgm:pt modelId="{31730C4D-0661-4B67-B605-091022DEF83E}" type="pres">
      <dgm:prSet presAssocID="{D023D874-5C09-421D-99A9-A24D18A409AB}" presName="rootComposite" presStyleCnt="0"/>
      <dgm:spPr/>
    </dgm:pt>
    <dgm:pt modelId="{C561FB86-06E2-4801-BE9C-61FCA166A86C}" type="pres">
      <dgm:prSet presAssocID="{D023D874-5C09-421D-99A9-A24D18A409AB}" presName="rootText" presStyleLbl="node2" presStyleIdx="1" presStyleCnt="2">
        <dgm:presLayoutVars>
          <dgm:chPref val="3"/>
        </dgm:presLayoutVars>
      </dgm:prSet>
      <dgm:spPr/>
    </dgm:pt>
    <dgm:pt modelId="{AD12403D-9177-4B31-A74D-187EEDC5D9EB}" type="pres">
      <dgm:prSet presAssocID="{D023D874-5C09-421D-99A9-A24D18A409AB}" presName="rootConnector" presStyleLbl="node2" presStyleIdx="1" presStyleCnt="2"/>
      <dgm:spPr/>
    </dgm:pt>
    <dgm:pt modelId="{20B6D92C-75F8-457E-BF80-F274B6D305DF}" type="pres">
      <dgm:prSet presAssocID="{D023D874-5C09-421D-99A9-A24D18A409AB}" presName="hierChild4" presStyleCnt="0"/>
      <dgm:spPr/>
    </dgm:pt>
    <dgm:pt modelId="{20C128CD-3085-4B4C-8EA0-C622C45A0B24}" type="pres">
      <dgm:prSet presAssocID="{D023D874-5C09-421D-99A9-A24D18A409AB}" presName="hierChild5" presStyleCnt="0"/>
      <dgm:spPr/>
    </dgm:pt>
    <dgm:pt modelId="{68695571-F3BB-43EA-A33A-BA3BDF0652B4}" type="pres">
      <dgm:prSet presAssocID="{9694371E-F91E-4611-A717-3A29150F51E7}" presName="hierChild3" presStyleCnt="0"/>
      <dgm:spPr/>
    </dgm:pt>
  </dgm:ptLst>
  <dgm:cxnLst>
    <dgm:cxn modelId="{8716AC07-A10D-41EE-BF1C-80A34E2CD25B}" srcId="{9694371E-F91E-4611-A717-3A29150F51E7}" destId="{AF8F2F73-7E84-4E0F-96B8-22B7CCD9E023}" srcOrd="0" destOrd="0" parTransId="{388D81A3-34CE-44FE-AF3B-22CA6BD66098}" sibTransId="{67E5B62C-2E01-4A5B-8A10-166047F69FE7}"/>
    <dgm:cxn modelId="{349EFE14-4757-4F3D-95F4-00A730D920A8}" srcId="{9694371E-F91E-4611-A717-3A29150F51E7}" destId="{D023D874-5C09-421D-99A9-A24D18A409AB}" srcOrd="1" destOrd="0" parTransId="{FC4680E5-D1A6-4053-9AB8-E4573BC14EAE}" sibTransId="{80D8C00E-A488-4D16-84F9-BCC5714F13C5}"/>
    <dgm:cxn modelId="{3CE85828-ECEF-4F36-82A3-5BA2FE27D58D}" type="presOf" srcId="{FC4680E5-D1A6-4053-9AB8-E4573BC14EAE}" destId="{A00077A7-CC86-42FF-8666-AD2DB139CA4D}" srcOrd="0" destOrd="0" presId="urn:microsoft.com/office/officeart/2005/8/layout/orgChart1"/>
    <dgm:cxn modelId="{DB3D9031-C185-43C5-9D06-FB3536D94E7A}" type="presOf" srcId="{388D81A3-34CE-44FE-AF3B-22CA6BD66098}" destId="{8BE7A198-0B3F-47B8-A1F7-811D05E9EE69}" srcOrd="0" destOrd="0" presId="urn:microsoft.com/office/officeart/2005/8/layout/orgChart1"/>
    <dgm:cxn modelId="{CC5C2934-B10E-4DD1-87EB-FACB0C021CDC}" type="presOf" srcId="{D023D874-5C09-421D-99A9-A24D18A409AB}" destId="{C561FB86-06E2-4801-BE9C-61FCA166A86C}" srcOrd="0" destOrd="0" presId="urn:microsoft.com/office/officeart/2005/8/layout/orgChart1"/>
    <dgm:cxn modelId="{D4466E60-7AB8-42A4-B4F8-A9CE3A1ECC77}" srcId="{852963E2-4D42-4544-B90A-467F2736DB70}" destId="{9694371E-F91E-4611-A717-3A29150F51E7}" srcOrd="0" destOrd="0" parTransId="{62A80788-5778-4EE9-BECB-663F7BD30F03}" sibTransId="{AD3AC1C2-5D4D-4D39-8B0A-79F7DDF130EF}"/>
    <dgm:cxn modelId="{7F0AE355-C896-4DCE-9832-96BDE595068B}" type="presOf" srcId="{D023D874-5C09-421D-99A9-A24D18A409AB}" destId="{AD12403D-9177-4B31-A74D-187EEDC5D9EB}" srcOrd="1" destOrd="0" presId="urn:microsoft.com/office/officeart/2005/8/layout/orgChart1"/>
    <dgm:cxn modelId="{07B9E57E-94BE-4C28-B745-2E14F1EC62E5}" type="presOf" srcId="{9694371E-F91E-4611-A717-3A29150F51E7}" destId="{6D0CCDF6-2FB9-41C1-B911-975A5166F941}" srcOrd="1" destOrd="0" presId="urn:microsoft.com/office/officeart/2005/8/layout/orgChart1"/>
    <dgm:cxn modelId="{4E3615C2-9D2C-4418-8221-2352A156FBF4}" type="presOf" srcId="{9694371E-F91E-4611-A717-3A29150F51E7}" destId="{D955B84C-A8AA-47F1-ADE1-47039B88959A}" srcOrd="0" destOrd="0" presId="urn:microsoft.com/office/officeart/2005/8/layout/orgChart1"/>
    <dgm:cxn modelId="{7567FFC4-38AF-4CD0-98FE-EF160B09B563}" type="presOf" srcId="{852963E2-4D42-4544-B90A-467F2736DB70}" destId="{9739BB4B-C2E8-4D2F-8B08-89FEF06A97AC}" srcOrd="0" destOrd="0" presId="urn:microsoft.com/office/officeart/2005/8/layout/orgChart1"/>
    <dgm:cxn modelId="{98DA27DC-F33E-4EAE-A6AD-1923C7679FCD}" type="presOf" srcId="{AF8F2F73-7E84-4E0F-96B8-22B7CCD9E023}" destId="{00E34226-FC5B-486C-B80E-625B58A26B84}" srcOrd="1" destOrd="0" presId="urn:microsoft.com/office/officeart/2005/8/layout/orgChart1"/>
    <dgm:cxn modelId="{B20659E8-8FDC-48D4-805F-C292BF08F118}" type="presOf" srcId="{AF8F2F73-7E84-4E0F-96B8-22B7CCD9E023}" destId="{797B5164-64E0-45CA-8731-E7B8C389D199}" srcOrd="0" destOrd="0" presId="urn:microsoft.com/office/officeart/2005/8/layout/orgChart1"/>
    <dgm:cxn modelId="{4C1292D6-5A0C-4B5C-9D65-93FECE2B2D7C}" type="presParOf" srcId="{9739BB4B-C2E8-4D2F-8B08-89FEF06A97AC}" destId="{18DEDC06-77E2-48C2-A75D-864FEE5EFE0B}" srcOrd="0" destOrd="0" presId="urn:microsoft.com/office/officeart/2005/8/layout/orgChart1"/>
    <dgm:cxn modelId="{18E95EAD-45F7-42C7-8CD8-DCCC8D877E7A}" type="presParOf" srcId="{18DEDC06-77E2-48C2-A75D-864FEE5EFE0B}" destId="{400AD3A4-493A-4A75-BE36-A575D31A3D1B}" srcOrd="0" destOrd="0" presId="urn:microsoft.com/office/officeart/2005/8/layout/orgChart1"/>
    <dgm:cxn modelId="{E921943B-7B31-4EB2-A6DF-95F31DE425BA}" type="presParOf" srcId="{400AD3A4-493A-4A75-BE36-A575D31A3D1B}" destId="{D955B84C-A8AA-47F1-ADE1-47039B88959A}" srcOrd="0" destOrd="0" presId="urn:microsoft.com/office/officeart/2005/8/layout/orgChart1"/>
    <dgm:cxn modelId="{37DC83FD-DB0D-421B-A649-9EA7DC0AC6F6}" type="presParOf" srcId="{400AD3A4-493A-4A75-BE36-A575D31A3D1B}" destId="{6D0CCDF6-2FB9-41C1-B911-975A5166F941}" srcOrd="1" destOrd="0" presId="urn:microsoft.com/office/officeart/2005/8/layout/orgChart1"/>
    <dgm:cxn modelId="{9FE65F4C-1251-4D5E-9F39-3848A43E2DD4}" type="presParOf" srcId="{18DEDC06-77E2-48C2-A75D-864FEE5EFE0B}" destId="{387F7BD2-970A-4E1A-A10B-8ACDD362F471}" srcOrd="1" destOrd="0" presId="urn:microsoft.com/office/officeart/2005/8/layout/orgChart1"/>
    <dgm:cxn modelId="{70251792-4E62-4F38-BDD2-D59D4338B2ED}" type="presParOf" srcId="{387F7BD2-970A-4E1A-A10B-8ACDD362F471}" destId="{8BE7A198-0B3F-47B8-A1F7-811D05E9EE69}" srcOrd="0" destOrd="0" presId="urn:microsoft.com/office/officeart/2005/8/layout/orgChart1"/>
    <dgm:cxn modelId="{7AAB3042-5682-49F9-B407-FF0AE905EEA8}" type="presParOf" srcId="{387F7BD2-970A-4E1A-A10B-8ACDD362F471}" destId="{F385BE9A-DF0D-48FD-8DBB-94A8AF286FAF}" srcOrd="1" destOrd="0" presId="urn:microsoft.com/office/officeart/2005/8/layout/orgChart1"/>
    <dgm:cxn modelId="{8ED98761-A2F9-4CCD-93F4-A2162C5933D3}" type="presParOf" srcId="{F385BE9A-DF0D-48FD-8DBB-94A8AF286FAF}" destId="{0CF9919D-0BBF-453F-9DB1-8E558081E1D5}" srcOrd="0" destOrd="0" presId="urn:microsoft.com/office/officeart/2005/8/layout/orgChart1"/>
    <dgm:cxn modelId="{F9035A47-CDFF-49F5-BAA2-012E899CBC25}" type="presParOf" srcId="{0CF9919D-0BBF-453F-9DB1-8E558081E1D5}" destId="{797B5164-64E0-45CA-8731-E7B8C389D199}" srcOrd="0" destOrd="0" presId="urn:microsoft.com/office/officeart/2005/8/layout/orgChart1"/>
    <dgm:cxn modelId="{36856DC0-3C60-48B3-A58F-3B4FFA88089E}" type="presParOf" srcId="{0CF9919D-0BBF-453F-9DB1-8E558081E1D5}" destId="{00E34226-FC5B-486C-B80E-625B58A26B84}" srcOrd="1" destOrd="0" presId="urn:microsoft.com/office/officeart/2005/8/layout/orgChart1"/>
    <dgm:cxn modelId="{C385A03C-5230-4123-9178-7682EDFEE2FA}" type="presParOf" srcId="{F385BE9A-DF0D-48FD-8DBB-94A8AF286FAF}" destId="{9DAB8C4F-4639-4F8A-AB2E-216AE03364BB}" srcOrd="1" destOrd="0" presId="urn:microsoft.com/office/officeart/2005/8/layout/orgChart1"/>
    <dgm:cxn modelId="{8910C0A9-F089-49D6-902D-308EF0AB1093}" type="presParOf" srcId="{F385BE9A-DF0D-48FD-8DBB-94A8AF286FAF}" destId="{0248FDA0-7897-4447-989B-92D398901BE3}" srcOrd="2" destOrd="0" presId="urn:microsoft.com/office/officeart/2005/8/layout/orgChart1"/>
    <dgm:cxn modelId="{0C54025D-554B-4C09-8430-55C25AE45C7D}" type="presParOf" srcId="{387F7BD2-970A-4E1A-A10B-8ACDD362F471}" destId="{A00077A7-CC86-42FF-8666-AD2DB139CA4D}" srcOrd="2" destOrd="0" presId="urn:microsoft.com/office/officeart/2005/8/layout/orgChart1"/>
    <dgm:cxn modelId="{1B90E4FD-C73B-4780-9FBD-D2A3DFC1772D}" type="presParOf" srcId="{387F7BD2-970A-4E1A-A10B-8ACDD362F471}" destId="{0B4290E1-A768-4A5E-9A1E-14679A657DCE}" srcOrd="3" destOrd="0" presId="urn:microsoft.com/office/officeart/2005/8/layout/orgChart1"/>
    <dgm:cxn modelId="{61AA46B5-13EF-48F4-8F24-28B9F0332FEE}" type="presParOf" srcId="{0B4290E1-A768-4A5E-9A1E-14679A657DCE}" destId="{31730C4D-0661-4B67-B605-091022DEF83E}" srcOrd="0" destOrd="0" presId="urn:microsoft.com/office/officeart/2005/8/layout/orgChart1"/>
    <dgm:cxn modelId="{5F908665-EAB3-4212-9CE3-369D3B1D0A04}" type="presParOf" srcId="{31730C4D-0661-4B67-B605-091022DEF83E}" destId="{C561FB86-06E2-4801-BE9C-61FCA166A86C}" srcOrd="0" destOrd="0" presId="urn:microsoft.com/office/officeart/2005/8/layout/orgChart1"/>
    <dgm:cxn modelId="{632CD811-9E98-4F90-B0E4-7D8C8E0E5DF3}" type="presParOf" srcId="{31730C4D-0661-4B67-B605-091022DEF83E}" destId="{AD12403D-9177-4B31-A74D-187EEDC5D9EB}" srcOrd="1" destOrd="0" presId="urn:microsoft.com/office/officeart/2005/8/layout/orgChart1"/>
    <dgm:cxn modelId="{21014162-49D5-4F70-AF76-232F39F556A7}" type="presParOf" srcId="{0B4290E1-A768-4A5E-9A1E-14679A657DCE}" destId="{20B6D92C-75F8-457E-BF80-F274B6D305DF}" srcOrd="1" destOrd="0" presId="urn:microsoft.com/office/officeart/2005/8/layout/orgChart1"/>
    <dgm:cxn modelId="{B52E8910-2C80-4F28-BAF0-DAC1B282AC3D}" type="presParOf" srcId="{0B4290E1-A768-4A5E-9A1E-14679A657DCE}" destId="{20C128CD-3085-4B4C-8EA0-C622C45A0B24}" srcOrd="2" destOrd="0" presId="urn:microsoft.com/office/officeart/2005/8/layout/orgChart1"/>
    <dgm:cxn modelId="{379A3246-35A3-47A3-8754-0D549F937D6C}" type="presParOf" srcId="{18DEDC06-77E2-48C2-A75D-864FEE5EFE0B}" destId="{68695571-F3BB-43EA-A33A-BA3BDF0652B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78B11A-CFC2-4822-B5E0-4A4E8F653E39}"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BC856B2-D52F-44FD-B41D-D7E55DBCED16}">
      <dgm:prSet/>
      <dgm:spPr/>
      <dgm:t>
        <a:bodyPr/>
        <a:lstStyle/>
        <a:p>
          <a:pPr>
            <a:lnSpc>
              <a:spcPct val="100000"/>
            </a:lnSpc>
            <a:defRPr cap="all"/>
          </a:pPr>
          <a:r>
            <a:rPr lang="en-US" b="1" baseline="0"/>
            <a:t>Overtime</a:t>
          </a:r>
          <a:endParaRPr lang="en-US"/>
        </a:p>
      </dgm:t>
    </dgm:pt>
    <dgm:pt modelId="{03CF2648-B35D-49DB-8866-76BCF03E2266}" type="parTrans" cxnId="{D490825A-40BE-4E90-81FC-9BCE242041DF}">
      <dgm:prSet/>
      <dgm:spPr/>
      <dgm:t>
        <a:bodyPr/>
        <a:lstStyle/>
        <a:p>
          <a:endParaRPr lang="en-US"/>
        </a:p>
      </dgm:t>
    </dgm:pt>
    <dgm:pt modelId="{BCD2BCF2-3B2E-4FDB-919D-AB1D2226B10E}" type="sibTrans" cxnId="{D490825A-40BE-4E90-81FC-9BCE242041DF}">
      <dgm:prSet/>
      <dgm:spPr/>
      <dgm:t>
        <a:bodyPr/>
        <a:lstStyle/>
        <a:p>
          <a:endParaRPr lang="en-US"/>
        </a:p>
      </dgm:t>
    </dgm:pt>
    <dgm:pt modelId="{F9009F86-20F4-4224-A581-1376A74759E9}">
      <dgm:prSet/>
      <dgm:spPr/>
      <dgm:t>
        <a:bodyPr/>
        <a:lstStyle/>
        <a:p>
          <a:pPr>
            <a:lnSpc>
              <a:spcPct val="100000"/>
            </a:lnSpc>
            <a:defRPr cap="all"/>
          </a:pPr>
          <a:r>
            <a:rPr lang="en-US" b="1" baseline="0"/>
            <a:t>Other Operating Costs</a:t>
          </a:r>
          <a:endParaRPr lang="en-US"/>
        </a:p>
      </dgm:t>
    </dgm:pt>
    <dgm:pt modelId="{8365DFE0-F510-42C2-938D-2B0C2A9E1EB0}" type="parTrans" cxnId="{D32D1338-3FC0-4009-8847-AED7C0E0C5DF}">
      <dgm:prSet/>
      <dgm:spPr/>
      <dgm:t>
        <a:bodyPr/>
        <a:lstStyle/>
        <a:p>
          <a:endParaRPr lang="en-US"/>
        </a:p>
      </dgm:t>
    </dgm:pt>
    <dgm:pt modelId="{7D411ECE-5AC6-4D3B-A889-A1F29879F08C}" type="sibTrans" cxnId="{D32D1338-3FC0-4009-8847-AED7C0E0C5DF}">
      <dgm:prSet/>
      <dgm:spPr/>
      <dgm:t>
        <a:bodyPr/>
        <a:lstStyle/>
        <a:p>
          <a:endParaRPr lang="en-US"/>
        </a:p>
      </dgm:t>
    </dgm:pt>
    <dgm:pt modelId="{B08B91B5-65D0-4EC7-8236-AB0C5E3B92C5}">
      <dgm:prSet/>
      <dgm:spPr/>
      <dgm:t>
        <a:bodyPr/>
        <a:lstStyle/>
        <a:p>
          <a:pPr>
            <a:lnSpc>
              <a:spcPct val="100000"/>
            </a:lnSpc>
            <a:defRPr cap="all"/>
          </a:pPr>
          <a:r>
            <a:rPr lang="en-US" b="1" baseline="0"/>
            <a:t>Client Services</a:t>
          </a:r>
          <a:endParaRPr lang="en-US"/>
        </a:p>
      </dgm:t>
    </dgm:pt>
    <dgm:pt modelId="{443A0E2D-715C-475F-B61B-21156EDF809E}" type="parTrans" cxnId="{F4730187-1170-46C7-BFA6-2E53EAA5444B}">
      <dgm:prSet/>
      <dgm:spPr/>
      <dgm:t>
        <a:bodyPr/>
        <a:lstStyle/>
        <a:p>
          <a:endParaRPr lang="en-US"/>
        </a:p>
      </dgm:t>
    </dgm:pt>
    <dgm:pt modelId="{E2A322E6-B503-4CDA-999D-4505AE3793CB}" type="sibTrans" cxnId="{F4730187-1170-46C7-BFA6-2E53EAA5444B}">
      <dgm:prSet/>
      <dgm:spPr/>
      <dgm:t>
        <a:bodyPr/>
        <a:lstStyle/>
        <a:p>
          <a:endParaRPr lang="en-US"/>
        </a:p>
      </dgm:t>
    </dgm:pt>
    <dgm:pt modelId="{C2603178-020B-4697-A0F6-25C81A456F89}" type="pres">
      <dgm:prSet presAssocID="{8678B11A-CFC2-4822-B5E0-4A4E8F653E39}" presName="root" presStyleCnt="0">
        <dgm:presLayoutVars>
          <dgm:dir/>
          <dgm:resizeHandles val="exact"/>
        </dgm:presLayoutVars>
      </dgm:prSet>
      <dgm:spPr/>
    </dgm:pt>
    <dgm:pt modelId="{E1DBED14-08C2-4337-809D-C7DC98911559}" type="pres">
      <dgm:prSet presAssocID="{5BC856B2-D52F-44FD-B41D-D7E55DBCED16}" presName="compNode" presStyleCnt="0"/>
      <dgm:spPr/>
    </dgm:pt>
    <dgm:pt modelId="{F9964DE9-BCF7-44C1-BFB1-D482101EA505}" type="pres">
      <dgm:prSet presAssocID="{5BC856B2-D52F-44FD-B41D-D7E55DBCED16}" presName="iconBgRect" presStyleLbl="bgShp" presStyleIdx="0" presStyleCnt="3"/>
      <dgm:spPr>
        <a:prstGeom prst="round2DiagRect">
          <a:avLst>
            <a:gd name="adj1" fmla="val 29727"/>
            <a:gd name="adj2" fmla="val 0"/>
          </a:avLst>
        </a:prstGeom>
      </dgm:spPr>
    </dgm:pt>
    <dgm:pt modelId="{4450C6E1-2A78-445B-BDE5-86CAA4808204}" type="pres">
      <dgm:prSet presAssocID="{5BC856B2-D52F-44FD-B41D-D7E55DBCED1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rglass"/>
        </a:ext>
      </dgm:extLst>
    </dgm:pt>
    <dgm:pt modelId="{0C531E90-B22B-406A-A15A-396C51BB3DBE}" type="pres">
      <dgm:prSet presAssocID="{5BC856B2-D52F-44FD-B41D-D7E55DBCED16}" presName="spaceRect" presStyleCnt="0"/>
      <dgm:spPr/>
    </dgm:pt>
    <dgm:pt modelId="{FB11E432-9DBD-4AF4-B358-3C80B75728D7}" type="pres">
      <dgm:prSet presAssocID="{5BC856B2-D52F-44FD-B41D-D7E55DBCED16}" presName="textRect" presStyleLbl="revTx" presStyleIdx="0" presStyleCnt="3">
        <dgm:presLayoutVars>
          <dgm:chMax val="1"/>
          <dgm:chPref val="1"/>
        </dgm:presLayoutVars>
      </dgm:prSet>
      <dgm:spPr/>
    </dgm:pt>
    <dgm:pt modelId="{40A84DEA-B3B4-4566-A526-4BF93BB8960A}" type="pres">
      <dgm:prSet presAssocID="{BCD2BCF2-3B2E-4FDB-919D-AB1D2226B10E}" presName="sibTrans" presStyleCnt="0"/>
      <dgm:spPr/>
    </dgm:pt>
    <dgm:pt modelId="{4636B3D0-9809-480D-A2E8-1A85E9CB2008}" type="pres">
      <dgm:prSet presAssocID="{F9009F86-20F4-4224-A581-1376A74759E9}" presName="compNode" presStyleCnt="0"/>
      <dgm:spPr/>
    </dgm:pt>
    <dgm:pt modelId="{B5C85BD9-00D5-4790-A55F-1B67E9D73C96}" type="pres">
      <dgm:prSet presAssocID="{F9009F86-20F4-4224-A581-1376A74759E9}" presName="iconBgRect" presStyleLbl="bgShp" presStyleIdx="1" presStyleCnt="3"/>
      <dgm:spPr>
        <a:prstGeom prst="round2DiagRect">
          <a:avLst>
            <a:gd name="adj1" fmla="val 29727"/>
            <a:gd name="adj2" fmla="val 0"/>
          </a:avLst>
        </a:prstGeom>
      </dgm:spPr>
    </dgm:pt>
    <dgm:pt modelId="{55C6515D-7BFA-49C5-A7D8-74F540A711F3}" type="pres">
      <dgm:prSet presAssocID="{F9009F86-20F4-4224-A581-1376A74759E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71FEF11C-8C60-415F-8822-EAD768F9F15B}" type="pres">
      <dgm:prSet presAssocID="{F9009F86-20F4-4224-A581-1376A74759E9}" presName="spaceRect" presStyleCnt="0"/>
      <dgm:spPr/>
    </dgm:pt>
    <dgm:pt modelId="{42C39C40-DF54-4331-A6CD-9AFF65400E8C}" type="pres">
      <dgm:prSet presAssocID="{F9009F86-20F4-4224-A581-1376A74759E9}" presName="textRect" presStyleLbl="revTx" presStyleIdx="1" presStyleCnt="3">
        <dgm:presLayoutVars>
          <dgm:chMax val="1"/>
          <dgm:chPref val="1"/>
        </dgm:presLayoutVars>
      </dgm:prSet>
      <dgm:spPr/>
    </dgm:pt>
    <dgm:pt modelId="{A98C52B7-87B6-499B-A722-4383FADF59F5}" type="pres">
      <dgm:prSet presAssocID="{7D411ECE-5AC6-4D3B-A889-A1F29879F08C}" presName="sibTrans" presStyleCnt="0"/>
      <dgm:spPr/>
    </dgm:pt>
    <dgm:pt modelId="{2C171522-4FE6-4F6B-8E7C-554972998A4F}" type="pres">
      <dgm:prSet presAssocID="{B08B91B5-65D0-4EC7-8236-AB0C5E3B92C5}" presName="compNode" presStyleCnt="0"/>
      <dgm:spPr/>
    </dgm:pt>
    <dgm:pt modelId="{D1AC4ADA-A964-404A-BB3D-C972C6CE6147}" type="pres">
      <dgm:prSet presAssocID="{B08B91B5-65D0-4EC7-8236-AB0C5E3B92C5}" presName="iconBgRect" presStyleLbl="bgShp" presStyleIdx="2" presStyleCnt="3"/>
      <dgm:spPr>
        <a:prstGeom prst="round2DiagRect">
          <a:avLst>
            <a:gd name="adj1" fmla="val 29727"/>
            <a:gd name="adj2" fmla="val 0"/>
          </a:avLst>
        </a:prstGeom>
      </dgm:spPr>
    </dgm:pt>
    <dgm:pt modelId="{5D82DA45-18F1-4FDF-A086-F2C0D8D53A2A}" type="pres">
      <dgm:prSet presAssocID="{B08B91B5-65D0-4EC7-8236-AB0C5E3B92C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C0B78908-64F2-41CE-BAFE-9E8794443174}" type="pres">
      <dgm:prSet presAssocID="{B08B91B5-65D0-4EC7-8236-AB0C5E3B92C5}" presName="spaceRect" presStyleCnt="0"/>
      <dgm:spPr/>
    </dgm:pt>
    <dgm:pt modelId="{9686ABD3-9B25-4A30-9DC4-C25952397FC3}" type="pres">
      <dgm:prSet presAssocID="{B08B91B5-65D0-4EC7-8236-AB0C5E3B92C5}" presName="textRect" presStyleLbl="revTx" presStyleIdx="2" presStyleCnt="3">
        <dgm:presLayoutVars>
          <dgm:chMax val="1"/>
          <dgm:chPref val="1"/>
        </dgm:presLayoutVars>
      </dgm:prSet>
      <dgm:spPr/>
    </dgm:pt>
  </dgm:ptLst>
  <dgm:cxnLst>
    <dgm:cxn modelId="{D32D1338-3FC0-4009-8847-AED7C0E0C5DF}" srcId="{8678B11A-CFC2-4822-B5E0-4A4E8F653E39}" destId="{F9009F86-20F4-4224-A581-1376A74759E9}" srcOrd="1" destOrd="0" parTransId="{8365DFE0-F510-42C2-938D-2B0C2A9E1EB0}" sibTransId="{7D411ECE-5AC6-4D3B-A889-A1F29879F08C}"/>
    <dgm:cxn modelId="{100F6E63-EA0F-4F5D-8CA7-90193BACAAEC}" type="presOf" srcId="{B08B91B5-65D0-4EC7-8236-AB0C5E3B92C5}" destId="{9686ABD3-9B25-4A30-9DC4-C25952397FC3}" srcOrd="0" destOrd="0" presId="urn:microsoft.com/office/officeart/2018/5/layout/IconLeafLabelList"/>
    <dgm:cxn modelId="{98DFB266-D92E-414B-851C-2B192D6E887B}" type="presOf" srcId="{8678B11A-CFC2-4822-B5E0-4A4E8F653E39}" destId="{C2603178-020B-4697-A0F6-25C81A456F89}" srcOrd="0" destOrd="0" presId="urn:microsoft.com/office/officeart/2018/5/layout/IconLeafLabelList"/>
    <dgm:cxn modelId="{A34BD670-2EE1-4ADE-A35A-D74A8B3C1966}" type="presOf" srcId="{5BC856B2-D52F-44FD-B41D-D7E55DBCED16}" destId="{FB11E432-9DBD-4AF4-B358-3C80B75728D7}" srcOrd="0" destOrd="0" presId="urn:microsoft.com/office/officeart/2018/5/layout/IconLeafLabelList"/>
    <dgm:cxn modelId="{31047257-F98A-4C2C-93D8-8A7FC423F08F}" type="presOf" srcId="{F9009F86-20F4-4224-A581-1376A74759E9}" destId="{42C39C40-DF54-4331-A6CD-9AFF65400E8C}" srcOrd="0" destOrd="0" presId="urn:microsoft.com/office/officeart/2018/5/layout/IconLeafLabelList"/>
    <dgm:cxn modelId="{D490825A-40BE-4E90-81FC-9BCE242041DF}" srcId="{8678B11A-CFC2-4822-B5E0-4A4E8F653E39}" destId="{5BC856B2-D52F-44FD-B41D-D7E55DBCED16}" srcOrd="0" destOrd="0" parTransId="{03CF2648-B35D-49DB-8866-76BCF03E2266}" sibTransId="{BCD2BCF2-3B2E-4FDB-919D-AB1D2226B10E}"/>
    <dgm:cxn modelId="{F4730187-1170-46C7-BFA6-2E53EAA5444B}" srcId="{8678B11A-CFC2-4822-B5E0-4A4E8F653E39}" destId="{B08B91B5-65D0-4EC7-8236-AB0C5E3B92C5}" srcOrd="2" destOrd="0" parTransId="{443A0E2D-715C-475F-B61B-21156EDF809E}" sibTransId="{E2A322E6-B503-4CDA-999D-4505AE3793CB}"/>
    <dgm:cxn modelId="{647D4E59-CF69-4848-9851-3EE430B5F0C4}" type="presParOf" srcId="{C2603178-020B-4697-A0F6-25C81A456F89}" destId="{E1DBED14-08C2-4337-809D-C7DC98911559}" srcOrd="0" destOrd="0" presId="urn:microsoft.com/office/officeart/2018/5/layout/IconLeafLabelList"/>
    <dgm:cxn modelId="{1CF628C2-C6E0-4BF9-B046-D8B11AA5DA3F}" type="presParOf" srcId="{E1DBED14-08C2-4337-809D-C7DC98911559}" destId="{F9964DE9-BCF7-44C1-BFB1-D482101EA505}" srcOrd="0" destOrd="0" presId="urn:microsoft.com/office/officeart/2018/5/layout/IconLeafLabelList"/>
    <dgm:cxn modelId="{AEA5FD96-A926-4D25-A49C-E7816DA8ADC4}" type="presParOf" srcId="{E1DBED14-08C2-4337-809D-C7DC98911559}" destId="{4450C6E1-2A78-445B-BDE5-86CAA4808204}" srcOrd="1" destOrd="0" presId="urn:microsoft.com/office/officeart/2018/5/layout/IconLeafLabelList"/>
    <dgm:cxn modelId="{B2499AAE-33E3-4287-A6E8-0BC07FAC3315}" type="presParOf" srcId="{E1DBED14-08C2-4337-809D-C7DC98911559}" destId="{0C531E90-B22B-406A-A15A-396C51BB3DBE}" srcOrd="2" destOrd="0" presId="urn:microsoft.com/office/officeart/2018/5/layout/IconLeafLabelList"/>
    <dgm:cxn modelId="{DEC791CB-0CCE-426A-AF78-06DA91CEAE60}" type="presParOf" srcId="{E1DBED14-08C2-4337-809D-C7DC98911559}" destId="{FB11E432-9DBD-4AF4-B358-3C80B75728D7}" srcOrd="3" destOrd="0" presId="urn:microsoft.com/office/officeart/2018/5/layout/IconLeafLabelList"/>
    <dgm:cxn modelId="{D6A96F62-1ED3-4CF5-8D93-38DBA84994A0}" type="presParOf" srcId="{C2603178-020B-4697-A0F6-25C81A456F89}" destId="{40A84DEA-B3B4-4566-A526-4BF93BB8960A}" srcOrd="1" destOrd="0" presId="urn:microsoft.com/office/officeart/2018/5/layout/IconLeafLabelList"/>
    <dgm:cxn modelId="{C1AFD5C0-DEFC-4555-9354-53A3E69705C2}" type="presParOf" srcId="{C2603178-020B-4697-A0F6-25C81A456F89}" destId="{4636B3D0-9809-480D-A2E8-1A85E9CB2008}" srcOrd="2" destOrd="0" presId="urn:microsoft.com/office/officeart/2018/5/layout/IconLeafLabelList"/>
    <dgm:cxn modelId="{8FB20285-F3A3-49A5-B0FB-38CB1B9CCA61}" type="presParOf" srcId="{4636B3D0-9809-480D-A2E8-1A85E9CB2008}" destId="{B5C85BD9-00D5-4790-A55F-1B67E9D73C96}" srcOrd="0" destOrd="0" presId="urn:microsoft.com/office/officeart/2018/5/layout/IconLeafLabelList"/>
    <dgm:cxn modelId="{F0321607-9A1D-490D-AF94-AF7F3129574F}" type="presParOf" srcId="{4636B3D0-9809-480D-A2E8-1A85E9CB2008}" destId="{55C6515D-7BFA-49C5-A7D8-74F540A711F3}" srcOrd="1" destOrd="0" presId="urn:microsoft.com/office/officeart/2018/5/layout/IconLeafLabelList"/>
    <dgm:cxn modelId="{03DB9975-6053-49C9-9441-D39CB11D158B}" type="presParOf" srcId="{4636B3D0-9809-480D-A2E8-1A85E9CB2008}" destId="{71FEF11C-8C60-415F-8822-EAD768F9F15B}" srcOrd="2" destOrd="0" presId="urn:microsoft.com/office/officeart/2018/5/layout/IconLeafLabelList"/>
    <dgm:cxn modelId="{B4E22561-0C6A-4D42-8850-0FE545B78039}" type="presParOf" srcId="{4636B3D0-9809-480D-A2E8-1A85E9CB2008}" destId="{42C39C40-DF54-4331-A6CD-9AFF65400E8C}" srcOrd="3" destOrd="0" presId="urn:microsoft.com/office/officeart/2018/5/layout/IconLeafLabelList"/>
    <dgm:cxn modelId="{0275A234-7494-4315-BDE2-6C798546B559}" type="presParOf" srcId="{C2603178-020B-4697-A0F6-25C81A456F89}" destId="{A98C52B7-87B6-499B-A722-4383FADF59F5}" srcOrd="3" destOrd="0" presId="urn:microsoft.com/office/officeart/2018/5/layout/IconLeafLabelList"/>
    <dgm:cxn modelId="{8D6A370E-08EB-4378-BC88-7BCD62257627}" type="presParOf" srcId="{C2603178-020B-4697-A0F6-25C81A456F89}" destId="{2C171522-4FE6-4F6B-8E7C-554972998A4F}" srcOrd="4" destOrd="0" presId="urn:microsoft.com/office/officeart/2018/5/layout/IconLeafLabelList"/>
    <dgm:cxn modelId="{09A4FD5B-D858-40FE-A4B7-A887973909CD}" type="presParOf" srcId="{2C171522-4FE6-4F6B-8E7C-554972998A4F}" destId="{D1AC4ADA-A964-404A-BB3D-C972C6CE6147}" srcOrd="0" destOrd="0" presId="urn:microsoft.com/office/officeart/2018/5/layout/IconLeafLabelList"/>
    <dgm:cxn modelId="{06ABC72D-8D14-44DD-B1CD-F631C42078DA}" type="presParOf" srcId="{2C171522-4FE6-4F6B-8E7C-554972998A4F}" destId="{5D82DA45-18F1-4FDF-A086-F2C0D8D53A2A}" srcOrd="1" destOrd="0" presId="urn:microsoft.com/office/officeart/2018/5/layout/IconLeafLabelList"/>
    <dgm:cxn modelId="{087CC115-DDA1-4501-AC39-16C5BF6349FD}" type="presParOf" srcId="{2C171522-4FE6-4F6B-8E7C-554972998A4F}" destId="{C0B78908-64F2-41CE-BAFE-9E8794443174}" srcOrd="2" destOrd="0" presId="urn:microsoft.com/office/officeart/2018/5/layout/IconLeafLabelList"/>
    <dgm:cxn modelId="{DFF12930-7B39-4B06-B8B2-B3B84E6AD3D1}" type="presParOf" srcId="{2C171522-4FE6-4F6B-8E7C-554972998A4F}" destId="{9686ABD3-9B25-4A30-9DC4-C25952397FC3}"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077A7-CC86-42FF-8666-AD2DB139CA4D}">
      <dsp:nvSpPr>
        <dsp:cNvPr id="0" name=""/>
        <dsp:cNvSpPr/>
      </dsp:nvSpPr>
      <dsp:spPr>
        <a:xfrm>
          <a:off x="3924300" y="1679402"/>
          <a:ext cx="2031634" cy="705195"/>
        </a:xfrm>
        <a:custGeom>
          <a:avLst/>
          <a:gdLst/>
          <a:ahLst/>
          <a:cxnLst/>
          <a:rect l="0" t="0" r="0" b="0"/>
          <a:pathLst>
            <a:path>
              <a:moveTo>
                <a:pt x="0" y="0"/>
              </a:moveTo>
              <a:lnTo>
                <a:pt x="0" y="352597"/>
              </a:lnTo>
              <a:lnTo>
                <a:pt x="2031634" y="352597"/>
              </a:lnTo>
              <a:lnTo>
                <a:pt x="2031634" y="70519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8BE7A198-0B3F-47B8-A1F7-811D05E9EE69}">
      <dsp:nvSpPr>
        <dsp:cNvPr id="0" name=""/>
        <dsp:cNvSpPr/>
      </dsp:nvSpPr>
      <dsp:spPr>
        <a:xfrm>
          <a:off x="1892665" y="1679402"/>
          <a:ext cx="2031634" cy="705195"/>
        </a:xfrm>
        <a:custGeom>
          <a:avLst/>
          <a:gdLst/>
          <a:ahLst/>
          <a:cxnLst/>
          <a:rect l="0" t="0" r="0" b="0"/>
          <a:pathLst>
            <a:path>
              <a:moveTo>
                <a:pt x="2031634" y="0"/>
              </a:moveTo>
              <a:lnTo>
                <a:pt x="2031634" y="352597"/>
              </a:lnTo>
              <a:lnTo>
                <a:pt x="0" y="352597"/>
              </a:lnTo>
              <a:lnTo>
                <a:pt x="0" y="70519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D955B84C-A8AA-47F1-ADE1-47039B88959A}">
      <dsp:nvSpPr>
        <dsp:cNvPr id="0" name=""/>
        <dsp:cNvSpPr/>
      </dsp:nvSpPr>
      <dsp:spPr>
        <a:xfrm>
          <a:off x="2245262" y="365"/>
          <a:ext cx="3358074" cy="1679037"/>
        </a:xfrm>
        <a:prstGeom prst="rect">
          <a:avLst/>
        </a:prstGeom>
        <a:solidFill>
          <a:schemeClr val="accent6">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t>PROGRAM</a:t>
          </a:r>
        </a:p>
      </dsp:txBody>
      <dsp:txXfrm>
        <a:off x="2245262" y="365"/>
        <a:ext cx="3358074" cy="1679037"/>
      </dsp:txXfrm>
    </dsp:sp>
    <dsp:sp modelId="{797B5164-64E0-45CA-8731-E7B8C389D199}">
      <dsp:nvSpPr>
        <dsp:cNvPr id="0" name=""/>
        <dsp:cNvSpPr/>
      </dsp:nvSpPr>
      <dsp:spPr>
        <a:xfrm>
          <a:off x="213628" y="2384597"/>
          <a:ext cx="3358074" cy="1679037"/>
        </a:xfrm>
        <a:prstGeom prst="rect">
          <a:avLst/>
        </a:prstGeom>
        <a:solidFill>
          <a:schemeClr val="accent6">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b="1" kern="1200" dirty="0"/>
            <a:t>ASSISTANCE (CA800)</a:t>
          </a:r>
        </a:p>
      </dsp:txBody>
      <dsp:txXfrm>
        <a:off x="213628" y="2384597"/>
        <a:ext cx="3358074" cy="1679037"/>
      </dsp:txXfrm>
    </dsp:sp>
    <dsp:sp modelId="{C561FB86-06E2-4801-BE9C-61FCA166A86C}">
      <dsp:nvSpPr>
        <dsp:cNvPr id="0" name=""/>
        <dsp:cNvSpPr/>
      </dsp:nvSpPr>
      <dsp:spPr>
        <a:xfrm>
          <a:off x="4276897" y="2384597"/>
          <a:ext cx="3358074" cy="1679037"/>
        </a:xfrm>
        <a:prstGeom prst="rect">
          <a:avLst/>
        </a:prstGeom>
        <a:solidFill>
          <a:schemeClr val="accent6">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b="1" kern="1200" dirty="0"/>
            <a:t>ADMINISTRATION (CEC)</a:t>
          </a:r>
        </a:p>
      </dsp:txBody>
      <dsp:txXfrm>
        <a:off x="4276897" y="2384597"/>
        <a:ext cx="3358074" cy="1679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64DE9-BCF7-44C1-BFB1-D482101EA505}">
      <dsp:nvSpPr>
        <dsp:cNvPr id="0" name=""/>
        <dsp:cNvSpPr/>
      </dsp:nvSpPr>
      <dsp:spPr>
        <a:xfrm>
          <a:off x="679050" y="376937"/>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50C6E1-2A78-445B-BDE5-86CAA4808204}">
      <dsp:nvSpPr>
        <dsp:cNvPr id="0" name=""/>
        <dsp:cNvSpPr/>
      </dsp:nvSpPr>
      <dsp:spPr>
        <a:xfrm>
          <a:off x="1081237" y="779125"/>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11E432-9DBD-4AF4-B358-3C80B75728D7}">
      <dsp:nvSpPr>
        <dsp:cNvPr id="0" name=""/>
        <dsp:cNvSpPr/>
      </dsp:nvSpPr>
      <dsp:spPr>
        <a:xfrm>
          <a:off x="75768"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1" kern="1200" baseline="0"/>
            <a:t>Overtime</a:t>
          </a:r>
          <a:endParaRPr lang="en-US" sz="2300" kern="1200"/>
        </a:p>
      </dsp:txBody>
      <dsp:txXfrm>
        <a:off x="75768" y="2851938"/>
        <a:ext cx="3093750" cy="720000"/>
      </dsp:txXfrm>
    </dsp:sp>
    <dsp:sp modelId="{B5C85BD9-00D5-4790-A55F-1B67E9D73C96}">
      <dsp:nvSpPr>
        <dsp:cNvPr id="0" name=""/>
        <dsp:cNvSpPr/>
      </dsp:nvSpPr>
      <dsp:spPr>
        <a:xfrm>
          <a:off x="4314206" y="376937"/>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C6515D-7BFA-49C5-A7D8-74F540A711F3}">
      <dsp:nvSpPr>
        <dsp:cNvPr id="0" name=""/>
        <dsp:cNvSpPr/>
      </dsp:nvSpPr>
      <dsp:spPr>
        <a:xfrm>
          <a:off x="4716393" y="779125"/>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C39C40-DF54-4331-A6CD-9AFF65400E8C}">
      <dsp:nvSpPr>
        <dsp:cNvPr id="0" name=""/>
        <dsp:cNvSpPr/>
      </dsp:nvSpPr>
      <dsp:spPr>
        <a:xfrm>
          <a:off x="3710925"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1" kern="1200" baseline="0"/>
            <a:t>Other Operating Costs</a:t>
          </a:r>
          <a:endParaRPr lang="en-US" sz="2300" kern="1200"/>
        </a:p>
      </dsp:txBody>
      <dsp:txXfrm>
        <a:off x="3710925" y="2851938"/>
        <a:ext cx="3093750" cy="720000"/>
      </dsp:txXfrm>
    </dsp:sp>
    <dsp:sp modelId="{D1AC4ADA-A964-404A-BB3D-C972C6CE6147}">
      <dsp:nvSpPr>
        <dsp:cNvPr id="0" name=""/>
        <dsp:cNvSpPr/>
      </dsp:nvSpPr>
      <dsp:spPr>
        <a:xfrm>
          <a:off x="7949362" y="376937"/>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2DA45-18F1-4FDF-A086-F2C0D8D53A2A}">
      <dsp:nvSpPr>
        <dsp:cNvPr id="0" name=""/>
        <dsp:cNvSpPr/>
      </dsp:nvSpPr>
      <dsp:spPr>
        <a:xfrm>
          <a:off x="8351550" y="779125"/>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86ABD3-9B25-4A30-9DC4-C25952397FC3}">
      <dsp:nvSpPr>
        <dsp:cNvPr id="0" name=""/>
        <dsp:cNvSpPr/>
      </dsp:nvSpPr>
      <dsp:spPr>
        <a:xfrm>
          <a:off x="7346081"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1" kern="1200" baseline="0"/>
            <a:t>Client Services</a:t>
          </a:r>
          <a:endParaRPr lang="en-US" sz="2300" kern="1200"/>
        </a:p>
      </dsp:txBody>
      <dsp:txXfrm>
        <a:off x="7346081" y="2851938"/>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34C92B-6A45-864A-B429-22A9039765DA}" type="datetimeFigureOut">
              <a:rPr lang="en-US" smtClean="0"/>
              <a:t>11/7/2023</a:t>
            </a:fld>
            <a:endParaRPr lang="en-US" dirty="0"/>
          </a:p>
        </p:txBody>
      </p:sp>
      <p:sp>
        <p:nvSpPr>
          <p:cNvPr id="4" name="Footer Placeholder 3">
            <a:extLst>
              <a:ext uri="{FF2B5EF4-FFF2-40B4-BE49-F238E27FC236}">
                <a16:creationId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2C3C4-9460-4343-9283-24A378E2714B}" type="slidenum">
              <a:rPr lang="en-US" smtClean="0"/>
              <a:t>‹#›</a:t>
            </a:fld>
            <a:endParaRPr lang="en-US" dirty="0"/>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65FE6-BEE9-465E-9202-2D200EDE749C}" type="datetimeFigureOut">
              <a:rPr lang="en-GB" smtClean="0"/>
              <a:t>07/11/2023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E8F2A-B3D4-43F2-B39B-CD77F64A1950}" type="slidenum">
              <a:rPr lang="en-GB" smtClean="0"/>
              <a:t>‹#›</a:t>
            </a:fld>
            <a:endParaRPr lang="en-GB" dirty="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D4B4B3-EC6F-495C-B52D-56D525396038}" type="slidenum">
              <a:rPr lang="en-US" smtClean="0"/>
              <a:pPr>
                <a:defRPr/>
              </a:pPr>
              <a:t>1</a:t>
            </a:fld>
            <a:endParaRPr lang="en-US" dirty="0"/>
          </a:p>
        </p:txBody>
      </p:sp>
    </p:spTree>
    <p:extLst>
      <p:ext uri="{BB962C8B-B14F-4D97-AF65-F5344CB8AC3E}">
        <p14:creationId xmlns:p14="http://schemas.microsoft.com/office/powerpoint/2010/main" val="605611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D9D4B4B3-EC6F-495C-B52D-56D525396038}" type="slidenum">
              <a:rPr lang="en-US" smtClean="0"/>
              <a:pPr>
                <a:defRPr/>
              </a:pPr>
              <a:t>10</a:t>
            </a:fld>
            <a:endParaRPr lang="en-US" dirty="0"/>
          </a:p>
        </p:txBody>
      </p:sp>
    </p:spTree>
    <p:extLst>
      <p:ext uri="{BB962C8B-B14F-4D97-AF65-F5344CB8AC3E}">
        <p14:creationId xmlns:p14="http://schemas.microsoft.com/office/powerpoint/2010/main" val="3317430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2" name="Slide Number Placeholder 1"/>
          <p:cNvSpPr>
            <a:spLocks noGrp="1"/>
          </p:cNvSpPr>
          <p:nvPr>
            <p:ph type="sldNum" sz="quarter" idx="10"/>
          </p:nvPr>
        </p:nvSpPr>
        <p:spPr/>
        <p:txBody>
          <a:bodyPr/>
          <a:lstStyle/>
          <a:p>
            <a:pPr>
              <a:defRPr/>
            </a:pPr>
            <a:fld id="{D9D4B4B3-EC6F-495C-B52D-56D525396038}" type="slidenum">
              <a:rPr lang="en-US" smtClean="0"/>
              <a:pPr>
                <a:defRPr/>
              </a:pPr>
              <a:t>11</a:t>
            </a:fld>
            <a:endParaRPr lang="en-US" dirty="0"/>
          </a:p>
        </p:txBody>
      </p:sp>
    </p:spTree>
    <p:extLst>
      <p:ext uri="{BB962C8B-B14F-4D97-AF65-F5344CB8AC3E}">
        <p14:creationId xmlns:p14="http://schemas.microsoft.com/office/powerpoint/2010/main" val="2647451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pPr>
              <a:defRPr/>
            </a:pPr>
            <a:fld id="{D9D4B4B3-EC6F-495C-B52D-56D525396038}" type="slidenum">
              <a:rPr lang="en-US" smtClean="0"/>
              <a:pPr>
                <a:defRPr/>
              </a:pPr>
              <a:t>12</a:t>
            </a:fld>
            <a:endParaRPr lang="en-US" dirty="0"/>
          </a:p>
        </p:txBody>
      </p:sp>
    </p:spTree>
    <p:extLst>
      <p:ext uri="{BB962C8B-B14F-4D97-AF65-F5344CB8AC3E}">
        <p14:creationId xmlns:p14="http://schemas.microsoft.com/office/powerpoint/2010/main" val="730928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 name="Slide Number Placeholder 1"/>
          <p:cNvSpPr>
            <a:spLocks noGrp="1"/>
          </p:cNvSpPr>
          <p:nvPr>
            <p:ph type="sldNum" sz="quarter" idx="10"/>
          </p:nvPr>
        </p:nvSpPr>
        <p:spPr/>
        <p:txBody>
          <a:bodyPr/>
          <a:lstStyle/>
          <a:p>
            <a:pPr>
              <a:defRPr/>
            </a:pPr>
            <a:fld id="{D9D4B4B3-EC6F-495C-B52D-56D525396038}" type="slidenum">
              <a:rPr lang="en-US" smtClean="0"/>
              <a:pPr>
                <a:defRPr/>
              </a:pPr>
              <a:t>13</a:t>
            </a:fld>
            <a:endParaRPr lang="en-US" dirty="0"/>
          </a:p>
        </p:txBody>
      </p:sp>
    </p:spTree>
    <p:extLst>
      <p:ext uri="{BB962C8B-B14F-4D97-AF65-F5344CB8AC3E}">
        <p14:creationId xmlns:p14="http://schemas.microsoft.com/office/powerpoint/2010/main" val="3415507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13BD36-1183-4C38-9254-63023D1CFC9F}" type="slidenum">
              <a:rPr lang="en-US" smtClean="0"/>
              <a:t>14</a:t>
            </a:fld>
            <a:endParaRPr lang="en-US"/>
          </a:p>
        </p:txBody>
      </p:sp>
    </p:spTree>
    <p:extLst>
      <p:ext uri="{BB962C8B-B14F-4D97-AF65-F5344CB8AC3E}">
        <p14:creationId xmlns:p14="http://schemas.microsoft.com/office/powerpoint/2010/main" val="864950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013BD36-1183-4C38-9254-63023D1CFC9F}" type="slidenum">
              <a:rPr lang="en-US" smtClean="0"/>
              <a:t>15</a:t>
            </a:fld>
            <a:endParaRPr lang="en-US"/>
          </a:p>
        </p:txBody>
      </p:sp>
    </p:spTree>
    <p:extLst>
      <p:ext uri="{BB962C8B-B14F-4D97-AF65-F5344CB8AC3E}">
        <p14:creationId xmlns:p14="http://schemas.microsoft.com/office/powerpoint/2010/main" val="691396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013BD36-1183-4C38-9254-63023D1CFC9F}" type="slidenum">
              <a:rPr lang="en-US" smtClean="0"/>
              <a:t>16</a:t>
            </a:fld>
            <a:endParaRPr lang="en-US"/>
          </a:p>
        </p:txBody>
      </p:sp>
    </p:spTree>
    <p:extLst>
      <p:ext uri="{BB962C8B-B14F-4D97-AF65-F5344CB8AC3E}">
        <p14:creationId xmlns:p14="http://schemas.microsoft.com/office/powerpoint/2010/main" val="1614711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013BD36-1183-4C38-9254-63023D1CFC9F}" type="slidenum">
              <a:rPr lang="en-US" smtClean="0"/>
              <a:t>17</a:t>
            </a:fld>
            <a:endParaRPr lang="en-US"/>
          </a:p>
        </p:txBody>
      </p:sp>
    </p:spTree>
    <p:extLst>
      <p:ext uri="{BB962C8B-B14F-4D97-AF65-F5344CB8AC3E}">
        <p14:creationId xmlns:p14="http://schemas.microsoft.com/office/powerpoint/2010/main" val="803017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013BD36-1183-4C38-9254-63023D1CFC9F}" type="slidenum">
              <a:rPr lang="en-US" smtClean="0"/>
              <a:t>18</a:t>
            </a:fld>
            <a:endParaRPr lang="en-US"/>
          </a:p>
        </p:txBody>
      </p:sp>
    </p:spTree>
    <p:extLst>
      <p:ext uri="{BB962C8B-B14F-4D97-AF65-F5344CB8AC3E}">
        <p14:creationId xmlns:p14="http://schemas.microsoft.com/office/powerpoint/2010/main" val="2444399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013BD36-1183-4C38-9254-63023D1CFC9F}" type="slidenum">
              <a:rPr lang="en-US" smtClean="0"/>
              <a:t>19</a:t>
            </a:fld>
            <a:endParaRPr lang="en-US"/>
          </a:p>
        </p:txBody>
      </p:sp>
    </p:spTree>
    <p:extLst>
      <p:ext uri="{BB962C8B-B14F-4D97-AF65-F5344CB8AC3E}">
        <p14:creationId xmlns:p14="http://schemas.microsoft.com/office/powerpoint/2010/main" val="1178462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2</a:t>
            </a:fld>
            <a:endParaRPr lang="en-US"/>
          </a:p>
        </p:txBody>
      </p:sp>
    </p:spTree>
    <p:extLst>
      <p:ext uri="{BB962C8B-B14F-4D97-AF65-F5344CB8AC3E}">
        <p14:creationId xmlns:p14="http://schemas.microsoft.com/office/powerpoint/2010/main" val="2252842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13BD36-1183-4C38-9254-63023D1CFC9F}" type="slidenum">
              <a:rPr lang="en-US" smtClean="0"/>
              <a:t>20</a:t>
            </a:fld>
            <a:endParaRPr lang="en-US"/>
          </a:p>
        </p:txBody>
      </p:sp>
    </p:spTree>
    <p:extLst>
      <p:ext uri="{BB962C8B-B14F-4D97-AF65-F5344CB8AC3E}">
        <p14:creationId xmlns:p14="http://schemas.microsoft.com/office/powerpoint/2010/main" val="1934587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13BD36-1183-4C38-9254-63023D1CFC9F}" type="slidenum">
              <a:rPr lang="en-US" smtClean="0"/>
              <a:t>21</a:t>
            </a:fld>
            <a:endParaRPr lang="en-US"/>
          </a:p>
        </p:txBody>
      </p:sp>
    </p:spTree>
    <p:extLst>
      <p:ext uri="{BB962C8B-B14F-4D97-AF65-F5344CB8AC3E}">
        <p14:creationId xmlns:p14="http://schemas.microsoft.com/office/powerpoint/2010/main" val="1526854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D4B4B3-EC6F-495C-B52D-56D525396038}" type="slidenum">
              <a:rPr lang="en-US" smtClean="0"/>
              <a:pPr>
                <a:defRPr/>
              </a:pPr>
              <a:t>22</a:t>
            </a:fld>
            <a:endParaRPr lang="en-US" dirty="0"/>
          </a:p>
        </p:txBody>
      </p:sp>
    </p:spTree>
    <p:extLst>
      <p:ext uri="{BB962C8B-B14F-4D97-AF65-F5344CB8AC3E}">
        <p14:creationId xmlns:p14="http://schemas.microsoft.com/office/powerpoint/2010/main" val="3540124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D4B4B3-EC6F-495C-B52D-56D525396038}" type="slidenum">
              <a:rPr lang="en-US" smtClean="0"/>
              <a:pPr>
                <a:defRPr/>
              </a:pPr>
              <a:t>23</a:t>
            </a:fld>
            <a:endParaRPr lang="en-US" dirty="0"/>
          </a:p>
        </p:txBody>
      </p:sp>
    </p:spTree>
    <p:extLst>
      <p:ext uri="{BB962C8B-B14F-4D97-AF65-F5344CB8AC3E}">
        <p14:creationId xmlns:p14="http://schemas.microsoft.com/office/powerpoint/2010/main" val="493801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13BD36-1183-4C38-9254-63023D1CFC9F}" type="slidenum">
              <a:rPr lang="en-US" smtClean="0"/>
              <a:t>24</a:t>
            </a:fld>
            <a:endParaRPr lang="en-US"/>
          </a:p>
        </p:txBody>
      </p:sp>
    </p:spTree>
    <p:extLst>
      <p:ext uri="{BB962C8B-B14F-4D97-AF65-F5344CB8AC3E}">
        <p14:creationId xmlns:p14="http://schemas.microsoft.com/office/powerpoint/2010/main" val="408881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013BD36-1183-4C38-9254-63023D1CFC9F}" type="slidenum">
              <a:rPr lang="en-US" smtClean="0"/>
              <a:t>25</a:t>
            </a:fld>
            <a:endParaRPr lang="en-US"/>
          </a:p>
        </p:txBody>
      </p:sp>
    </p:spTree>
    <p:extLst>
      <p:ext uri="{BB962C8B-B14F-4D97-AF65-F5344CB8AC3E}">
        <p14:creationId xmlns:p14="http://schemas.microsoft.com/office/powerpoint/2010/main" val="40930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13BD36-1183-4C38-9254-63023D1CFC9F}" type="slidenum">
              <a:rPr lang="en-US" smtClean="0"/>
              <a:t>26</a:t>
            </a:fld>
            <a:endParaRPr lang="en-US"/>
          </a:p>
        </p:txBody>
      </p:sp>
    </p:spTree>
    <p:extLst>
      <p:ext uri="{BB962C8B-B14F-4D97-AF65-F5344CB8AC3E}">
        <p14:creationId xmlns:p14="http://schemas.microsoft.com/office/powerpoint/2010/main" val="3371749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13BD36-1183-4C38-9254-63023D1CFC9F}" type="slidenum">
              <a:rPr lang="en-US" smtClean="0"/>
              <a:t>27</a:t>
            </a:fld>
            <a:endParaRPr lang="en-US"/>
          </a:p>
        </p:txBody>
      </p:sp>
    </p:spTree>
    <p:extLst>
      <p:ext uri="{BB962C8B-B14F-4D97-AF65-F5344CB8AC3E}">
        <p14:creationId xmlns:p14="http://schemas.microsoft.com/office/powerpoint/2010/main" val="3578811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13BD36-1183-4C38-9254-63023D1CFC9F}" type="slidenum">
              <a:rPr lang="en-US" smtClean="0"/>
              <a:t>28</a:t>
            </a:fld>
            <a:endParaRPr lang="en-US"/>
          </a:p>
        </p:txBody>
      </p:sp>
    </p:spTree>
    <p:extLst>
      <p:ext uri="{BB962C8B-B14F-4D97-AF65-F5344CB8AC3E}">
        <p14:creationId xmlns:p14="http://schemas.microsoft.com/office/powerpoint/2010/main" val="3298778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13BD36-1183-4C38-9254-63023D1CFC9F}" type="slidenum">
              <a:rPr lang="en-US" smtClean="0"/>
              <a:t>29</a:t>
            </a:fld>
            <a:endParaRPr lang="en-US"/>
          </a:p>
        </p:txBody>
      </p:sp>
    </p:spTree>
    <p:extLst>
      <p:ext uri="{BB962C8B-B14F-4D97-AF65-F5344CB8AC3E}">
        <p14:creationId xmlns:p14="http://schemas.microsoft.com/office/powerpoint/2010/main" val="4279872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p:cNvSpPr>
          <p:nvPr>
            <p:ph type="sldImg"/>
          </p:nvPr>
        </p:nvSpPr>
        <p:spPr bwMode="auto">
          <a:xfrm>
            <a:off x="717550" y="1162050"/>
            <a:ext cx="5575300" cy="3136900"/>
          </a:xfrm>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a:p>
            <a:pPr>
              <a:spcBef>
                <a:spcPct val="0"/>
              </a:spcBef>
            </a:pPr>
            <a:endParaRPr lang="en-US" dirty="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7652E7-D20A-BD48-AFE8-C04AB8AEAD1F}" type="slidenum">
              <a:rPr lang="en-US">
                <a:ea typeface="ＭＳ Ｐゴシック" charset="-128"/>
                <a:cs typeface="ＭＳ Ｐゴシック" charset="-128"/>
              </a:rPr>
              <a:pPr fontAlgn="base">
                <a:spcBef>
                  <a:spcPct val="0"/>
                </a:spcBef>
                <a:spcAft>
                  <a:spcPct val="0"/>
                </a:spcAft>
              </a:pPr>
              <a:t>3</a:t>
            </a:fld>
            <a:endParaRPr lang="en-US" dirty="0">
              <a:ea typeface="ＭＳ Ｐゴシック" charset="-128"/>
              <a:cs typeface="ＭＳ Ｐゴシック" charset="-128"/>
            </a:endParaRPr>
          </a:p>
        </p:txBody>
      </p:sp>
    </p:spTree>
    <p:extLst>
      <p:ext uri="{BB962C8B-B14F-4D97-AF65-F5344CB8AC3E}">
        <p14:creationId xmlns:p14="http://schemas.microsoft.com/office/powerpoint/2010/main" val="3245267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006603-FDFC-4862-A8A8-5E022553F49A}" type="slidenum">
              <a:rPr lang="en-US"/>
              <a:pPr fontAlgn="base">
                <a:spcBef>
                  <a:spcPct val="0"/>
                </a:spcBef>
                <a:spcAft>
                  <a:spcPct val="0"/>
                </a:spcAft>
                <a:defRPr/>
              </a:pPr>
              <a:t>30</a:t>
            </a:fld>
            <a:endParaRPr lang="en-US"/>
          </a:p>
        </p:txBody>
      </p:sp>
    </p:spTree>
    <p:extLst>
      <p:ext uri="{BB962C8B-B14F-4D97-AF65-F5344CB8AC3E}">
        <p14:creationId xmlns:p14="http://schemas.microsoft.com/office/powerpoint/2010/main" val="1834983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77AA3E-E8F4-4849-B676-0A1EE7546F5A}" type="slidenum">
              <a:rPr lang="en-US"/>
              <a:pPr fontAlgn="base">
                <a:spcBef>
                  <a:spcPct val="0"/>
                </a:spcBef>
                <a:spcAft>
                  <a:spcPct val="0"/>
                </a:spcAft>
                <a:defRPr/>
              </a:pPr>
              <a:t>31</a:t>
            </a:fld>
            <a:endParaRPr lang="en-US"/>
          </a:p>
        </p:txBody>
      </p:sp>
    </p:spTree>
    <p:extLst>
      <p:ext uri="{BB962C8B-B14F-4D97-AF65-F5344CB8AC3E}">
        <p14:creationId xmlns:p14="http://schemas.microsoft.com/office/powerpoint/2010/main" val="2576804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F3E57-140F-42E5-ACA7-3B197A5F54F0}" type="slidenum">
              <a:rPr lang="en-US" smtClean="0"/>
              <a:t>32</a:t>
            </a:fld>
            <a:endParaRPr lang="en-US"/>
          </a:p>
        </p:txBody>
      </p:sp>
    </p:spTree>
    <p:extLst>
      <p:ext uri="{BB962C8B-B14F-4D97-AF65-F5344CB8AC3E}">
        <p14:creationId xmlns:p14="http://schemas.microsoft.com/office/powerpoint/2010/main" val="2507326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Ardee</a:t>
            </a:r>
          </a:p>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33</a:t>
            </a:fld>
            <a:endParaRPr lang="en-US"/>
          </a:p>
        </p:txBody>
      </p:sp>
    </p:spTree>
    <p:extLst>
      <p:ext uri="{BB962C8B-B14F-4D97-AF65-F5344CB8AC3E}">
        <p14:creationId xmlns:p14="http://schemas.microsoft.com/office/powerpoint/2010/main" val="3118736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D4B4B3-EC6F-495C-B52D-56D525396038}" type="slidenum">
              <a:rPr lang="en-US" smtClean="0"/>
              <a:pPr>
                <a:defRPr/>
              </a:pPr>
              <a:t>4</a:t>
            </a:fld>
            <a:endParaRPr lang="en-US" dirty="0"/>
          </a:p>
        </p:txBody>
      </p:sp>
    </p:spTree>
    <p:extLst>
      <p:ext uri="{BB962C8B-B14F-4D97-AF65-F5344CB8AC3E}">
        <p14:creationId xmlns:p14="http://schemas.microsoft.com/office/powerpoint/2010/main" val="263673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B59CFA58-AF5D-44C8-9171-0094CCBE6C17}" type="slidenum">
              <a:rPr lang="en-US" smtClean="0"/>
              <a:t>5</a:t>
            </a:fld>
            <a:endParaRPr lang="en-US"/>
          </a:p>
        </p:txBody>
      </p:sp>
    </p:spTree>
    <p:extLst>
      <p:ext uri="{BB962C8B-B14F-4D97-AF65-F5344CB8AC3E}">
        <p14:creationId xmlns:p14="http://schemas.microsoft.com/office/powerpoint/2010/main" val="3804318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9CFA58-AF5D-44C8-9171-0094CCBE6C17}" type="slidenum">
              <a:rPr lang="en-US" smtClean="0"/>
              <a:t>6</a:t>
            </a:fld>
            <a:endParaRPr lang="en-US"/>
          </a:p>
        </p:txBody>
      </p:sp>
    </p:spTree>
    <p:extLst>
      <p:ext uri="{BB962C8B-B14F-4D97-AF65-F5344CB8AC3E}">
        <p14:creationId xmlns:p14="http://schemas.microsoft.com/office/powerpoint/2010/main" val="318471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B59CFA58-AF5D-44C8-9171-0094CCBE6C17}" type="slidenum">
              <a:rPr lang="en-US" smtClean="0"/>
              <a:t>7</a:t>
            </a:fld>
            <a:endParaRPr lang="en-US"/>
          </a:p>
        </p:txBody>
      </p:sp>
    </p:spTree>
    <p:extLst>
      <p:ext uri="{BB962C8B-B14F-4D97-AF65-F5344CB8AC3E}">
        <p14:creationId xmlns:p14="http://schemas.microsoft.com/office/powerpoint/2010/main" val="315461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9CFA58-AF5D-44C8-9171-0094CCBE6C17}" type="slidenum">
              <a:rPr lang="en-US" smtClean="0"/>
              <a:t>8</a:t>
            </a:fld>
            <a:endParaRPr lang="en-US"/>
          </a:p>
        </p:txBody>
      </p:sp>
    </p:spTree>
    <p:extLst>
      <p:ext uri="{BB962C8B-B14F-4D97-AF65-F5344CB8AC3E}">
        <p14:creationId xmlns:p14="http://schemas.microsoft.com/office/powerpoint/2010/main" val="1615676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D9D4B4B3-EC6F-495C-B52D-56D525396038}" type="slidenum">
              <a:rPr lang="en-US" smtClean="0"/>
              <a:pPr>
                <a:defRPr/>
              </a:pPr>
              <a:t>9</a:t>
            </a:fld>
            <a:endParaRPr lang="en-US" dirty="0"/>
          </a:p>
        </p:txBody>
      </p:sp>
    </p:spTree>
    <p:extLst>
      <p:ext uri="{BB962C8B-B14F-4D97-AF65-F5344CB8AC3E}">
        <p14:creationId xmlns:p14="http://schemas.microsoft.com/office/powerpoint/2010/main" val="4239994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dirty="0"/>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a:t>Click to 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a:t>Click to 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Tree>
    <p:extLst>
      <p:ext uri="{BB962C8B-B14F-4D97-AF65-F5344CB8AC3E}">
        <p14:creationId xmlns:p14="http://schemas.microsoft.com/office/powerpoint/2010/main" val="14241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a:t>Click to 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a:t>Click to 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a:t>Click to 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Click to 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Click to 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Click to 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44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a:t>Click to 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Click to 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204387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822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dirty="0"/>
              <a:t>Section Header 1</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tx1"/>
                </a:solidFill>
              </a:rPr>
              <a:pPr/>
              <a:t>‹#›</a:t>
            </a:fld>
            <a:endParaRPr lang="en-GB" b="1" dirty="0">
              <a:solidFill>
                <a:schemeClr val="tx1"/>
              </a:solidFill>
            </a:endParaRPr>
          </a:p>
        </p:txBody>
      </p:sp>
    </p:spTree>
    <p:extLst>
      <p:ext uri="{BB962C8B-B14F-4D97-AF65-F5344CB8AC3E}">
        <p14:creationId xmlns:p14="http://schemas.microsoft.com/office/powerpoint/2010/main" val="236721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470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500215"/>
            <a:ext cx="3932237" cy="1557185"/>
          </a:xfrm>
        </p:spPr>
        <p:txBody>
          <a:bodyPr/>
          <a:lstStyle/>
          <a:p>
            <a:r>
              <a:rPr lang="en-US"/>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642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500215"/>
            <a:ext cx="3932237" cy="1557185"/>
          </a:xfrm>
        </p:spPr>
        <p:txBody>
          <a:bodyPr/>
          <a:lstStyle/>
          <a:p>
            <a:r>
              <a:rPr lang="en-US"/>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6409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dirty="0"/>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014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dirty="0"/>
              <a:t>Thank You</a:t>
            </a:r>
            <a:endParaRPr lang="en-GB" dirty="0"/>
          </a:p>
        </p:txBody>
      </p:sp>
    </p:spTree>
    <p:extLst>
      <p:ext uri="{BB962C8B-B14F-4D97-AF65-F5344CB8AC3E}">
        <p14:creationId xmlns:p14="http://schemas.microsoft.com/office/powerpoint/2010/main" val="73419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dirty="0"/>
              <a:t>Section Header 1</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383913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dirty="0"/>
              <a:t>Section Header 2</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dirty="0"/>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p:nvPr>
        </p:nvSpPr>
        <p:spPr>
          <a:xfrm>
            <a:off x="6438900" y="1463346"/>
            <a:ext cx="5181600" cy="487003"/>
          </a:xfrm>
        </p:spPr>
        <p:txBody>
          <a:bodyPr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p:nvPr>
        </p:nvSpPr>
        <p:spPr>
          <a:xfrm>
            <a:off x="6438898" y="2149311"/>
            <a:ext cx="5181601" cy="4040352"/>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p:nvPr>
        </p:nvSpPr>
        <p:spPr>
          <a:xfrm>
            <a:off x="446314" y="1463346"/>
            <a:ext cx="5306787" cy="487003"/>
          </a:xfr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p:nvPr>
        </p:nvSpPr>
        <p:spPr>
          <a:xfrm>
            <a:off x="446314" y="2149311"/>
            <a:ext cx="5306789" cy="4040352"/>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596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a:t>Click to 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a:t>Click to 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Click to 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Click to 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lstStyle/>
          <a:p>
            <a:r>
              <a:rPr lang="en-US"/>
              <a:t>Click to edit Master title style</a:t>
            </a:r>
            <a:endParaRPr lang="en-US" dirty="0"/>
          </a:p>
        </p:txBody>
      </p:sp>
    </p:spTree>
    <p:extLst>
      <p:ext uri="{BB962C8B-B14F-4D97-AF65-F5344CB8AC3E}">
        <p14:creationId xmlns:p14="http://schemas.microsoft.com/office/powerpoint/2010/main" val="144025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en-GB" dirty="0"/>
          </a:p>
        </p:txBody>
      </p:sp>
      <p:sp>
        <p:nvSpPr>
          <p:cNvPr id="7" name="Rectangle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36397" y="502020"/>
            <a:ext cx="5323715" cy="1642970"/>
          </a:xfrm>
        </p:spPr>
        <p:txBody>
          <a:bodyPr vert="horz" lIns="91440" tIns="45720" rIns="91440" bIns="45720" rtlCol="0" anchor="b">
            <a:normAutofit/>
          </a:bodyPr>
          <a:lstStyle/>
          <a:p>
            <a:r>
              <a:rPr lang="en-US" sz="4000" kern="1200">
                <a:solidFill>
                  <a:schemeClr val="tx1"/>
                </a:solidFill>
                <a:latin typeface="+mj-lt"/>
                <a:ea typeface="+mj-ea"/>
                <a:cs typeface="+mj-cs"/>
              </a:rPr>
              <a:t>Fiscal Essentials 102</a:t>
            </a:r>
          </a:p>
        </p:txBody>
      </p:sp>
      <p:sp>
        <p:nvSpPr>
          <p:cNvPr id="4" name="Subtitle 3"/>
          <p:cNvSpPr>
            <a:spLocks noGrp="1"/>
          </p:cNvSpPr>
          <p:nvPr>
            <p:ph type="subTitle" idx="1"/>
          </p:nvPr>
        </p:nvSpPr>
        <p:spPr>
          <a:xfrm>
            <a:off x="1144923" y="2405894"/>
            <a:ext cx="5955918" cy="3535083"/>
          </a:xfrm>
        </p:spPr>
        <p:txBody>
          <a:bodyPr vert="horz" lIns="91440" tIns="45720" rIns="91440" bIns="45720" rtlCol="0" anchor="t">
            <a:normAutofit/>
          </a:bodyPr>
          <a:lstStyle/>
          <a:p>
            <a:pPr indent="-228600">
              <a:buFont typeface="Arial" panose="020B0604020202020204" pitchFamily="34" charset="0"/>
              <a:buChar char="•"/>
            </a:pPr>
            <a:r>
              <a:rPr lang="en-US" sz="2000" b="1" dirty="0">
                <a:solidFill>
                  <a:schemeClr val="tx1"/>
                </a:solidFill>
              </a:rPr>
              <a:t>Monica L Bentley </a:t>
            </a:r>
            <a:r>
              <a:rPr lang="en-US" sz="2000" dirty="0">
                <a:solidFill>
                  <a:schemeClr val="tx1"/>
                </a:solidFill>
              </a:rPr>
              <a:t>– Riverside County</a:t>
            </a:r>
          </a:p>
          <a:p>
            <a:pPr indent="-228600">
              <a:buFont typeface="Arial" panose="020B0604020202020204" pitchFamily="34" charset="0"/>
              <a:buChar char="•"/>
            </a:pPr>
            <a:r>
              <a:rPr lang="en-US" sz="2000" b="1" dirty="0">
                <a:solidFill>
                  <a:schemeClr val="tx1"/>
                </a:solidFill>
              </a:rPr>
              <a:t>Robert Manchia </a:t>
            </a:r>
            <a:r>
              <a:rPr lang="en-US" sz="2000" dirty="0">
                <a:solidFill>
                  <a:schemeClr val="tx1"/>
                </a:solidFill>
              </a:rPr>
              <a:t>– San Mateo County</a:t>
            </a:r>
          </a:p>
          <a:p>
            <a:pPr indent="-228600">
              <a:buFont typeface="Arial" panose="020B0604020202020204" pitchFamily="34" charset="0"/>
              <a:buChar char="•"/>
            </a:pPr>
            <a:r>
              <a:rPr lang="en-US" sz="2000" b="1" dirty="0">
                <a:solidFill>
                  <a:schemeClr val="tx1"/>
                </a:solidFill>
              </a:rPr>
              <a:t>Ardee Apostol </a:t>
            </a:r>
            <a:r>
              <a:rPr lang="en-US" sz="2000" dirty="0">
                <a:solidFill>
                  <a:schemeClr val="tx1"/>
                </a:solidFill>
              </a:rPr>
              <a:t>- San Diego County</a:t>
            </a:r>
          </a:p>
          <a:p>
            <a:pPr indent="-228600">
              <a:buFont typeface="Arial" panose="020B0604020202020204" pitchFamily="34" charset="0"/>
              <a:buChar char="•"/>
            </a:pPr>
            <a:r>
              <a:rPr lang="en-US" sz="2000" b="1" dirty="0">
                <a:solidFill>
                  <a:schemeClr val="tx1"/>
                </a:solidFill>
              </a:rPr>
              <a:t>Maria Lucia Gonzales </a:t>
            </a:r>
            <a:r>
              <a:rPr lang="en-US" sz="2000" dirty="0">
                <a:solidFill>
                  <a:schemeClr val="tx1"/>
                </a:solidFill>
              </a:rPr>
              <a:t>– Sacramento County</a:t>
            </a:r>
          </a:p>
          <a:p>
            <a:pPr indent="-228600">
              <a:buFont typeface="Arial" panose="020B0604020202020204" pitchFamily="34" charset="0"/>
              <a:buChar char="•"/>
            </a:pPr>
            <a:endParaRPr lang="en-US" sz="2000" b="1" dirty="0">
              <a:solidFill>
                <a:schemeClr val="tx1"/>
              </a:solidFill>
            </a:endParaRPr>
          </a:p>
        </p:txBody>
      </p:sp>
      <p:sp>
        <p:nvSpPr>
          <p:cNvPr id="23" name="Rectangle 2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7024554-500D-4DFC-9BD3-ACA859692D3F}"/>
              </a:ext>
            </a:extLst>
          </p:cNvPr>
          <p:cNvPicPr>
            <a:picLocks noChangeAspect="1"/>
          </p:cNvPicPr>
          <p:nvPr/>
        </p:nvPicPr>
        <p:blipFill>
          <a:blip r:embed="rId3"/>
          <a:stretch>
            <a:fillRect/>
          </a:stretch>
        </p:blipFill>
        <p:spPr>
          <a:xfrm>
            <a:off x="7100841" y="909081"/>
            <a:ext cx="4120781" cy="5071731"/>
          </a:xfrm>
          <a:prstGeom prst="rect">
            <a:avLst/>
          </a:prstGeom>
        </p:spPr>
      </p:pic>
    </p:spTree>
    <p:extLst>
      <p:ext uri="{BB962C8B-B14F-4D97-AF65-F5344CB8AC3E}">
        <p14:creationId xmlns:p14="http://schemas.microsoft.com/office/powerpoint/2010/main" val="94782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p:cNvGraphicFramePr/>
          <p:nvPr/>
        </p:nvGraphicFramePr>
        <p:xfrm>
          <a:off x="1671320" y="1371600"/>
          <a:ext cx="7848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043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91" name="Rectangle 2459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9" name="Text Box 4"/>
          <p:cNvSpPr txBox="1">
            <a:spLocks noChangeArrowheads="1"/>
          </p:cNvSpPr>
          <p:nvPr/>
        </p:nvSpPr>
        <p:spPr bwMode="auto">
          <a:xfrm>
            <a:off x="1136397" y="502021"/>
            <a:ext cx="4959603" cy="16429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defPPr>
              <a:defRPr lang="en-US"/>
            </a:defPPr>
            <a:lvl1pPr eaLnBrk="1" hangingPunct="1">
              <a:spcBef>
                <a:spcPct val="50000"/>
              </a:spcBef>
              <a:defRPr sz="4600" b="1">
                <a:solidFill>
                  <a:schemeClr val="tx2"/>
                </a:solidFill>
                <a:latin typeface="Lucida Sans Unicode"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90000"/>
              </a:lnSpc>
              <a:spcBef>
                <a:spcPct val="0"/>
              </a:spcBef>
              <a:spcAft>
                <a:spcPts val="600"/>
              </a:spcAft>
            </a:pPr>
            <a:r>
              <a:rPr lang="en-US" sz="4000" kern="1200">
                <a:solidFill>
                  <a:schemeClr val="tx1"/>
                </a:solidFill>
                <a:latin typeface="+mj-lt"/>
                <a:ea typeface="+mj-ea"/>
                <a:cs typeface="+mj-cs"/>
              </a:rPr>
              <a:t>Assistance</a:t>
            </a:r>
          </a:p>
        </p:txBody>
      </p:sp>
      <p:sp>
        <p:nvSpPr>
          <p:cNvPr id="24578" name="Rectangle 3"/>
          <p:cNvSpPr>
            <a:spLocks noGrp="1" noChangeArrowheads="1"/>
          </p:cNvSpPr>
          <p:nvPr>
            <p:ph idx="1"/>
          </p:nvPr>
        </p:nvSpPr>
        <p:spPr>
          <a:xfrm>
            <a:off x="1136397" y="2418408"/>
            <a:ext cx="4959603" cy="3522569"/>
          </a:xfrm>
        </p:spPr>
        <p:txBody>
          <a:bodyPr vert="horz" lIns="91440" tIns="45720" rIns="91440" bIns="45720" rtlCol="0" anchor="t">
            <a:normAutofit/>
          </a:bodyPr>
          <a:lstStyle/>
          <a:p>
            <a:pPr>
              <a:lnSpc>
                <a:spcPct val="90000"/>
              </a:lnSpc>
            </a:pPr>
            <a:endParaRPr lang="en-US" sz="1700" b="1" dirty="0">
              <a:solidFill>
                <a:schemeClr val="tx1"/>
              </a:solidFill>
            </a:endParaRPr>
          </a:p>
          <a:p>
            <a:pPr>
              <a:lnSpc>
                <a:spcPct val="90000"/>
              </a:lnSpc>
            </a:pPr>
            <a:r>
              <a:rPr lang="en-US" sz="1700">
                <a:solidFill>
                  <a:schemeClr val="tx1"/>
                </a:solidFill>
              </a:rPr>
              <a:t>CalWORKs Assistance costs are considered Entitlement programs (uncapped), not allocated to counties, and are now realigned. </a:t>
            </a:r>
          </a:p>
          <a:p>
            <a:pPr>
              <a:lnSpc>
                <a:spcPct val="90000"/>
              </a:lnSpc>
            </a:pPr>
            <a:r>
              <a:rPr lang="en-US" sz="1700">
                <a:solidFill>
                  <a:schemeClr val="tx1"/>
                </a:solidFill>
              </a:rPr>
              <a:t>Foster Care and Adoptions Assistance programs are funded with Federal funds, Realignment, and County General funds.</a:t>
            </a:r>
          </a:p>
          <a:p>
            <a:pPr>
              <a:lnSpc>
                <a:spcPct val="90000"/>
              </a:lnSpc>
            </a:pPr>
            <a:r>
              <a:rPr lang="en-US" sz="1700">
                <a:solidFill>
                  <a:schemeClr val="tx1"/>
                </a:solidFill>
              </a:rPr>
              <a:t>IHSS is funded through Title XIX and moved to the new MOE model, making the State share vary.</a:t>
            </a:r>
          </a:p>
          <a:p>
            <a:pPr>
              <a:lnSpc>
                <a:spcPct val="90000"/>
              </a:lnSpc>
            </a:pPr>
            <a:endParaRPr lang="en-US" sz="1700" b="1" dirty="0">
              <a:solidFill>
                <a:schemeClr val="tx1"/>
              </a:solidFill>
            </a:endParaRPr>
          </a:p>
          <a:p>
            <a:pPr>
              <a:lnSpc>
                <a:spcPct val="90000"/>
              </a:lnSpc>
            </a:pPr>
            <a:endParaRPr lang="en-US" sz="1700" b="1" dirty="0">
              <a:solidFill>
                <a:schemeClr val="tx1"/>
              </a:solidFill>
            </a:endParaRPr>
          </a:p>
        </p:txBody>
      </p:sp>
      <p:pic>
        <p:nvPicPr>
          <p:cNvPr id="6" name="Picture 5">
            <a:extLst>
              <a:ext uri="{FF2B5EF4-FFF2-40B4-BE49-F238E27FC236}">
                <a16:creationId xmlns:a16="http://schemas.microsoft.com/office/drawing/2014/main" id="{85266F4D-AFC9-4B03-8B3E-FAF929B1B130}"/>
              </a:ext>
            </a:extLst>
          </p:cNvPr>
          <p:cNvPicPr>
            <a:picLocks noChangeAspect="1"/>
          </p:cNvPicPr>
          <p:nvPr/>
        </p:nvPicPr>
        <p:blipFill rotWithShape="1">
          <a:blip r:embed="rId3"/>
          <a:srcRect l="-3017" t="27087" r="3017" b="19551"/>
          <a:stretch/>
        </p:blipFill>
        <p:spPr>
          <a:xfrm>
            <a:off x="6512442" y="2344411"/>
            <a:ext cx="5201023" cy="1755421"/>
          </a:xfrm>
          <a:prstGeom prst="rect">
            <a:avLst/>
          </a:prstGeom>
        </p:spPr>
      </p:pic>
      <p:sp>
        <p:nvSpPr>
          <p:cNvPr id="24593" name="Rectangle 2459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95" name="Rectangle 2459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36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86834" y="1153572"/>
            <a:ext cx="3200400" cy="4461163"/>
          </a:xfrm>
        </p:spPr>
        <p:txBody>
          <a:bodyPr vert="horz" lIns="91440" tIns="45720" rIns="91440" bIns="45720" rtlCol="0" anchor="ctr">
            <a:normAutofit/>
          </a:bodyPr>
          <a:lstStyle/>
          <a:p>
            <a:r>
              <a:rPr lang="en-US" sz="4400" b="1" kern="1200">
                <a:solidFill>
                  <a:srgbClr val="FFFFFF"/>
                </a:solidFill>
                <a:latin typeface="+mj-lt"/>
                <a:ea typeface="+mj-ea"/>
                <a:cs typeface="+mj-cs"/>
              </a:rPr>
              <a:t>Assistance Claims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4294967295"/>
          </p:nvPr>
        </p:nvSpPr>
        <p:spPr>
          <a:xfrm>
            <a:off x="4571020" y="1360779"/>
            <a:ext cx="6906491" cy="5585619"/>
          </a:xfrm>
        </p:spPr>
        <p:txBody>
          <a:bodyPr vert="horz" lIns="91440" tIns="45720" rIns="91440" bIns="45720" rtlCol="0" anchor="ctr">
            <a:normAutofit/>
          </a:bodyPr>
          <a:lstStyle/>
          <a:p>
            <a:r>
              <a:rPr lang="en-US" sz="2600" dirty="0"/>
              <a:t>The CA800 is an Excel workbook created by the California Department of Social Services (CDSS) and is the mechanism used by counties to obtain Federal and State reimbursement for the Assistance expenditures.</a:t>
            </a:r>
          </a:p>
          <a:p>
            <a:r>
              <a:rPr lang="en-US" sz="2600" dirty="0"/>
              <a:t>Payments are made through the consortium systems (</a:t>
            </a:r>
            <a:r>
              <a:rPr lang="en-US" sz="2600" dirty="0" err="1"/>
              <a:t>Calsaws</a:t>
            </a:r>
            <a:r>
              <a:rPr lang="en-US" sz="2600" dirty="0"/>
              <a:t> &amp; </a:t>
            </a:r>
            <a:r>
              <a:rPr lang="en-US" sz="2600" dirty="0" err="1"/>
              <a:t>calWIN</a:t>
            </a:r>
            <a:r>
              <a:rPr lang="en-US" sz="2600" dirty="0"/>
              <a:t>).</a:t>
            </a:r>
          </a:p>
          <a:p>
            <a:r>
              <a:rPr lang="en-US" sz="2600" dirty="0"/>
              <a:t>Cash Assistance Payments and Foster Care Placement costs are included on the CA800.</a:t>
            </a:r>
          </a:p>
          <a:p>
            <a:r>
              <a:rPr lang="en-US" sz="2600" dirty="0"/>
              <a:t>IHSS Payments are made through CMIPS II and the State invoices the County for their share of cost.</a:t>
            </a:r>
          </a:p>
          <a:p>
            <a:endParaRPr lang="en-US" sz="2600" dirty="0"/>
          </a:p>
          <a:p>
            <a:endParaRPr lang="en-US" sz="2600" dirty="0"/>
          </a:p>
          <a:p>
            <a:endParaRPr lang="en-US" sz="2600" dirty="0"/>
          </a:p>
        </p:txBody>
      </p:sp>
    </p:spTree>
    <p:extLst>
      <p:ext uri="{BB962C8B-B14F-4D97-AF65-F5344CB8AC3E}">
        <p14:creationId xmlns:p14="http://schemas.microsoft.com/office/powerpoint/2010/main" val="243268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8" name="Rectangle 2560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3" name="Text Box 4"/>
          <p:cNvSpPr txBox="1">
            <a:spLocks noChangeArrowheads="1"/>
          </p:cNvSpPr>
          <p:nvPr/>
        </p:nvSpPr>
        <p:spPr bwMode="auto">
          <a:xfrm>
            <a:off x="461660" y="357651"/>
            <a:ext cx="5091647" cy="19568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defPPr>
              <a:defRPr lang="en-US"/>
            </a:defPPr>
            <a:lvl1pPr eaLnBrk="1" hangingPunct="1">
              <a:spcBef>
                <a:spcPct val="50000"/>
              </a:spcBef>
              <a:defRPr sz="4600" b="1">
                <a:solidFill>
                  <a:schemeClr val="tx2"/>
                </a:solidFill>
                <a:latin typeface="Lucida Sans Unicode"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90000"/>
              </a:lnSpc>
              <a:spcBef>
                <a:spcPct val="0"/>
              </a:spcBef>
              <a:spcAft>
                <a:spcPts val="600"/>
              </a:spcAft>
            </a:pPr>
            <a:r>
              <a:rPr lang="en-US" sz="5400" dirty="0">
                <a:solidFill>
                  <a:schemeClr val="tx1"/>
                </a:solidFill>
                <a:latin typeface="+mj-lt"/>
                <a:ea typeface="+mj-ea"/>
                <a:cs typeface="+mj-cs"/>
              </a:rPr>
              <a:t>Administration</a:t>
            </a:r>
          </a:p>
        </p:txBody>
      </p:sp>
      <p:sp>
        <p:nvSpPr>
          <p:cNvPr id="2561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Rectangle 3"/>
          <p:cNvSpPr>
            <a:spLocks noGrp="1" noChangeArrowheads="1"/>
          </p:cNvSpPr>
          <p:nvPr>
            <p:ph idx="4294967295"/>
          </p:nvPr>
        </p:nvSpPr>
        <p:spPr>
          <a:xfrm>
            <a:off x="640080" y="2872899"/>
            <a:ext cx="4243589" cy="3320668"/>
          </a:xfrm>
        </p:spPr>
        <p:txBody>
          <a:bodyPr vert="horz" lIns="91440" tIns="45720" rIns="91440" bIns="45720" rtlCol="0">
            <a:normAutofit/>
          </a:bodyPr>
          <a:lstStyle/>
          <a:p>
            <a:r>
              <a:rPr lang="en-US" sz="2000"/>
              <a:t>Counties are provided Allocations for capped State funding streams to administer the programs. </a:t>
            </a:r>
          </a:p>
          <a:p>
            <a:pPr lvl="1"/>
            <a:r>
              <a:rPr lang="en-US" sz="2000"/>
              <a:t>In most cases, the Federal Funds are uncapped.</a:t>
            </a:r>
          </a:p>
          <a:p>
            <a:r>
              <a:rPr lang="en-US" sz="2000"/>
              <a:t>Allocations are not controlled at the detail level.</a:t>
            </a:r>
          </a:p>
          <a:p>
            <a:r>
              <a:rPr lang="en-US" sz="2000"/>
              <a:t>Allocations are only good for one fiscal year!  </a:t>
            </a:r>
            <a:r>
              <a:rPr lang="en-US" sz="2000" u="sng"/>
              <a:t>Use it or lose it. </a:t>
            </a:r>
          </a:p>
        </p:txBody>
      </p:sp>
      <p:pic>
        <p:nvPicPr>
          <p:cNvPr id="3" name="Picture 2">
            <a:extLst>
              <a:ext uri="{FF2B5EF4-FFF2-40B4-BE49-F238E27FC236}">
                <a16:creationId xmlns:a16="http://schemas.microsoft.com/office/drawing/2014/main" id="{F06D4D83-829B-46B8-AC59-69A780981D15}"/>
              </a:ext>
            </a:extLst>
          </p:cNvPr>
          <p:cNvPicPr>
            <a:picLocks noChangeAspect="1"/>
          </p:cNvPicPr>
          <p:nvPr/>
        </p:nvPicPr>
        <p:blipFill rotWithShape="1">
          <a:blip r:embed="rId3"/>
          <a:srcRect l="17824" r="3202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0308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30936" y="640080"/>
            <a:ext cx="4818888" cy="1481328"/>
          </a:xfrm>
        </p:spPr>
        <p:txBody>
          <a:bodyPr vert="horz" lIns="91440" tIns="45720" rIns="91440" bIns="45720" rtlCol="0" anchor="b">
            <a:normAutofit/>
          </a:bodyPr>
          <a:lstStyle/>
          <a:p>
            <a:r>
              <a:rPr lang="en-US" sz="5000" b="1" kern="1200">
                <a:solidFill>
                  <a:schemeClr val="tx1"/>
                </a:solidFill>
                <a:latin typeface="+mj-lt"/>
                <a:ea typeface="+mj-ea"/>
                <a:cs typeface="+mj-cs"/>
              </a:rPr>
              <a:t>CEC Purpose - Administration</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630936" y="2660904"/>
            <a:ext cx="4818888" cy="3547872"/>
          </a:xfrm>
        </p:spPr>
        <p:txBody>
          <a:bodyPr vert="horz" lIns="91440" tIns="45720" rIns="91440" bIns="45720" rtlCol="0" anchor="t">
            <a:normAutofit lnSpcReduction="10000"/>
          </a:bodyPr>
          <a:lstStyle/>
          <a:p>
            <a:r>
              <a:rPr lang="en-US" sz="2000" dirty="0"/>
              <a:t>The County Expense Claim (CEC) is an automated system that was created by the California Department of Social Services (CDSS).</a:t>
            </a:r>
          </a:p>
          <a:p>
            <a:r>
              <a:rPr lang="en-US" sz="2000" dirty="0"/>
              <a:t>Only Administrative costs and Mandated Client Services are processed through the CEC.</a:t>
            </a:r>
          </a:p>
          <a:p>
            <a:r>
              <a:rPr lang="en-US" sz="2000" dirty="0"/>
              <a:t>The CEC is the mechanism used by counties to obtain Federal and State reimbursement for the Social Services Programs administered by CWD.</a:t>
            </a:r>
          </a:p>
          <a:p>
            <a:pPr marL="0" indent="0">
              <a:buNone/>
            </a:pPr>
            <a:endParaRPr lang="en-US" sz="1500" dirty="0"/>
          </a:p>
        </p:txBody>
      </p:sp>
      <p:pic>
        <p:nvPicPr>
          <p:cNvPr id="5" name="Picture 2">
            <a:extLst>
              <a:ext uri="{FF2B5EF4-FFF2-40B4-BE49-F238E27FC236}">
                <a16:creationId xmlns:a16="http://schemas.microsoft.com/office/drawing/2014/main" id="{50E2763F-9549-483E-B731-94EAB523D5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9048" y="2064258"/>
            <a:ext cx="5458968" cy="2729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16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136397" y="502020"/>
            <a:ext cx="5323715" cy="1642970"/>
          </a:xfrm>
        </p:spPr>
        <p:txBody>
          <a:bodyPr vert="horz" lIns="91440" tIns="45720" rIns="91440" bIns="45720" rtlCol="0" anchor="b">
            <a:normAutofit/>
          </a:bodyPr>
          <a:lstStyle/>
          <a:p>
            <a:r>
              <a:rPr lang="en-US" sz="4000" b="1" kern="1200">
                <a:solidFill>
                  <a:schemeClr val="tx1"/>
                </a:solidFill>
                <a:latin typeface="+mj-lt"/>
                <a:ea typeface="+mj-ea"/>
                <a:cs typeface="+mj-cs"/>
              </a:rPr>
              <a:t>CEC Purpose</a:t>
            </a:r>
          </a:p>
        </p:txBody>
      </p:sp>
      <p:sp>
        <p:nvSpPr>
          <p:cNvPr id="3" name="Content Placeholder 2"/>
          <p:cNvSpPr>
            <a:spLocks noGrp="1"/>
          </p:cNvSpPr>
          <p:nvPr>
            <p:ph idx="4294967295"/>
          </p:nvPr>
        </p:nvSpPr>
        <p:spPr>
          <a:xfrm>
            <a:off x="1144923" y="2405894"/>
            <a:ext cx="5315189" cy="3535083"/>
          </a:xfrm>
        </p:spPr>
        <p:txBody>
          <a:bodyPr vert="horz" lIns="91440" tIns="45720" rIns="91440" bIns="45720" rtlCol="0" anchor="t">
            <a:normAutofit/>
          </a:bodyPr>
          <a:lstStyle/>
          <a:p>
            <a:r>
              <a:rPr lang="en-US" sz="1600" b="1"/>
              <a:t>Administrative Costs</a:t>
            </a:r>
          </a:p>
          <a:p>
            <a:pPr lvl="1"/>
            <a:r>
              <a:rPr lang="en-US" sz="1600" b="1"/>
              <a:t>Salary and Benefits</a:t>
            </a:r>
          </a:p>
          <a:p>
            <a:pPr lvl="1"/>
            <a:r>
              <a:rPr lang="en-US" sz="1600" b="1"/>
              <a:t>Facility Costs (Leases, Utilities, Building Improvements)</a:t>
            </a:r>
          </a:p>
          <a:p>
            <a:pPr lvl="1"/>
            <a:r>
              <a:rPr lang="en-US" sz="1600" b="1"/>
              <a:t>Travel</a:t>
            </a:r>
          </a:p>
          <a:p>
            <a:pPr lvl="1"/>
            <a:r>
              <a:rPr lang="en-US" sz="1600" b="1"/>
              <a:t>Training Costs</a:t>
            </a:r>
          </a:p>
          <a:p>
            <a:pPr lvl="1"/>
            <a:r>
              <a:rPr lang="en-US" sz="1600" b="1"/>
              <a:t>Equipment</a:t>
            </a:r>
          </a:p>
          <a:p>
            <a:pPr lvl="1"/>
            <a:r>
              <a:rPr lang="en-US" sz="1600" b="1"/>
              <a:t>Other Operating</a:t>
            </a:r>
          </a:p>
          <a:p>
            <a:r>
              <a:rPr lang="en-US" sz="1600" b="1"/>
              <a:t>Mandated Client Services</a:t>
            </a:r>
          </a:p>
          <a:p>
            <a:pPr lvl="1"/>
            <a:r>
              <a:rPr lang="en-US" sz="1600" b="1"/>
              <a:t>Contracts</a:t>
            </a:r>
          </a:p>
          <a:p>
            <a:pPr lvl="1"/>
            <a:r>
              <a:rPr lang="en-US" sz="1600" b="1"/>
              <a:t>Child Care</a:t>
            </a:r>
          </a:p>
          <a:p>
            <a:pPr lvl="1"/>
            <a:r>
              <a:rPr lang="en-US" sz="1600" b="1"/>
              <a:t>Supportive Services</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5967" y="1865358"/>
            <a:ext cx="4170530" cy="3159176"/>
          </a:xfrm>
          <a:prstGeom prst="rect">
            <a:avLst/>
          </a:prstGeom>
        </p:spPr>
      </p:pic>
    </p:spTree>
    <p:extLst>
      <p:ext uri="{BB962C8B-B14F-4D97-AF65-F5344CB8AC3E}">
        <p14:creationId xmlns:p14="http://schemas.microsoft.com/office/powerpoint/2010/main" val="235367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8" name="Rectangle 922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29" name="Arc 922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5894962" y="1126264"/>
            <a:ext cx="5458838" cy="1325563"/>
          </a:xfrm>
        </p:spPr>
        <p:txBody>
          <a:bodyPr vert="horz" lIns="91440" tIns="45720" rIns="91440" bIns="45720" rtlCol="0" anchor="ctr">
            <a:normAutofit/>
          </a:bodyPr>
          <a:lstStyle/>
          <a:p>
            <a:r>
              <a:rPr lang="en-US" sz="4100" b="1" kern="1200" dirty="0">
                <a:solidFill>
                  <a:schemeClr val="tx1"/>
                </a:solidFill>
                <a:latin typeface="+mj-lt"/>
                <a:ea typeface="+mj-ea"/>
                <a:cs typeface="+mj-cs"/>
              </a:rPr>
              <a:t>Key Components for Completing the CEC </a:t>
            </a:r>
          </a:p>
        </p:txBody>
      </p:sp>
      <p:sp>
        <p:nvSpPr>
          <p:cNvPr id="9227" name="Freeform: Shape 922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218" name="Picture 2" descr="See the source image">
            <a:extLst>
              <a:ext uri="{FF2B5EF4-FFF2-40B4-BE49-F238E27FC236}">
                <a16:creationId xmlns:a16="http://schemas.microsoft.com/office/drawing/2014/main" id="{BCDC2B8C-85BA-4A34-B292-5CAA1555565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76306" y="511293"/>
            <a:ext cx="3031133"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5894962" y="2956685"/>
            <a:ext cx="5458838" cy="3087276"/>
          </a:xfrm>
        </p:spPr>
        <p:txBody>
          <a:bodyPr vert="horz" lIns="91440" tIns="45720" rIns="91440" bIns="45720" rtlCol="0">
            <a:normAutofit/>
          </a:bodyPr>
          <a:lstStyle/>
          <a:p>
            <a:r>
              <a:rPr lang="en-US" b="1" dirty="0"/>
              <a:t>Time Study Data</a:t>
            </a:r>
          </a:p>
          <a:p>
            <a:pPr marL="34290"/>
            <a:endParaRPr lang="en-US" b="1" dirty="0"/>
          </a:p>
          <a:p>
            <a:r>
              <a:rPr lang="en-US" b="1" dirty="0"/>
              <a:t>Case Count Data</a:t>
            </a:r>
          </a:p>
          <a:p>
            <a:endParaRPr lang="en-US" b="1" dirty="0"/>
          </a:p>
          <a:p>
            <a:r>
              <a:rPr lang="en-US" b="1" dirty="0"/>
              <a:t>Expenditure Data</a:t>
            </a:r>
          </a:p>
          <a:p>
            <a:endParaRPr lang="en-US" b="1" dirty="0"/>
          </a:p>
        </p:txBody>
      </p:sp>
    </p:spTree>
    <p:extLst>
      <p:ext uri="{BB962C8B-B14F-4D97-AF65-F5344CB8AC3E}">
        <p14:creationId xmlns:p14="http://schemas.microsoft.com/office/powerpoint/2010/main" val="370067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3" name="Rectangle 1127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275" name="Arc 1127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5906114" y="903240"/>
            <a:ext cx="5458838" cy="1325563"/>
          </a:xfrm>
        </p:spPr>
        <p:txBody>
          <a:bodyPr vert="horz" lIns="91440" tIns="45720" rIns="91440" bIns="45720" rtlCol="0" anchor="ctr">
            <a:normAutofit/>
          </a:bodyPr>
          <a:lstStyle/>
          <a:p>
            <a:r>
              <a:rPr lang="en-US" sz="4400" b="1" kern="1200" dirty="0">
                <a:solidFill>
                  <a:schemeClr val="tx1"/>
                </a:solidFill>
                <a:latin typeface="+mj-lt"/>
                <a:ea typeface="+mj-ea"/>
                <a:cs typeface="+mj-cs"/>
              </a:rPr>
              <a:t>Allocated Costs</a:t>
            </a:r>
          </a:p>
        </p:txBody>
      </p:sp>
      <p:sp>
        <p:nvSpPr>
          <p:cNvPr id="11277" name="Freeform: Shape 1127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268" name="Picture 4" descr="See the source image">
            <a:extLst>
              <a:ext uri="{FF2B5EF4-FFF2-40B4-BE49-F238E27FC236}">
                <a16:creationId xmlns:a16="http://schemas.microsoft.com/office/drawing/2014/main" id="{971BB865-CF6B-4734-8438-EEA87561C43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982" y="2520030"/>
            <a:ext cx="5430581" cy="187355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5805752" y="2324924"/>
            <a:ext cx="5458838" cy="4192520"/>
          </a:xfrm>
        </p:spPr>
        <p:txBody>
          <a:bodyPr vert="horz" lIns="91440" tIns="45720" rIns="91440" bIns="45720" rtlCol="0">
            <a:normAutofit/>
          </a:bodyPr>
          <a:lstStyle/>
          <a:p>
            <a:r>
              <a:rPr lang="en-US" sz="2400" dirty="0"/>
              <a:t>Most county expenditures are allocated within the CEC.</a:t>
            </a:r>
          </a:p>
          <a:p>
            <a:r>
              <a:rPr lang="en-US" sz="2400" dirty="0"/>
              <a:t>Allocated Costs include:</a:t>
            </a:r>
          </a:p>
          <a:p>
            <a:pPr lvl="1"/>
            <a:r>
              <a:rPr lang="en-US" dirty="0"/>
              <a:t>Salary &amp; Benefits</a:t>
            </a:r>
          </a:p>
          <a:p>
            <a:pPr lvl="1"/>
            <a:r>
              <a:rPr lang="en-US" dirty="0"/>
              <a:t>Other Operating Costs </a:t>
            </a:r>
          </a:p>
          <a:p>
            <a:pPr lvl="1"/>
            <a:r>
              <a:rPr lang="en-US" dirty="0"/>
              <a:t>Facilities, EDP, and SDD Costs</a:t>
            </a:r>
          </a:p>
          <a:p>
            <a:r>
              <a:rPr lang="en-US" sz="2400" dirty="0"/>
              <a:t>Federal and State guidelines require equitable distribution of costs among all programs when costs cannot reasonably be charged to a specific program.</a:t>
            </a:r>
          </a:p>
          <a:p>
            <a:pPr lvl="1"/>
            <a:endParaRPr lang="en-US" sz="1500" dirty="0"/>
          </a:p>
        </p:txBody>
      </p:sp>
    </p:spTree>
    <p:extLst>
      <p:ext uri="{BB962C8B-B14F-4D97-AF65-F5344CB8AC3E}">
        <p14:creationId xmlns:p14="http://schemas.microsoft.com/office/powerpoint/2010/main" val="98194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44" name="Rectangle 1233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46" name="Rectangle 1233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48" name="Rectangle 1234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43" name="Rectangle 1234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45" name="Freeform: Shape 1234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347" name="Rectangle 1234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How Are Costs Allocated Within the CEC?</a:t>
            </a:r>
          </a:p>
        </p:txBody>
      </p:sp>
      <p:sp>
        <p:nvSpPr>
          <p:cNvPr id="3" name="Content Placeholder 2"/>
          <p:cNvSpPr>
            <a:spLocks noGrp="1"/>
          </p:cNvSpPr>
          <p:nvPr>
            <p:ph idx="4294967295"/>
          </p:nvPr>
        </p:nvSpPr>
        <p:spPr>
          <a:xfrm>
            <a:off x="4581727" y="649480"/>
            <a:ext cx="3025303" cy="5546047"/>
          </a:xfrm>
        </p:spPr>
        <p:txBody>
          <a:bodyPr vert="horz" lIns="91440" tIns="45720" rIns="91440" bIns="45720" rtlCol="0" anchor="ctr">
            <a:normAutofit/>
          </a:bodyPr>
          <a:lstStyle/>
          <a:p>
            <a:r>
              <a:rPr lang="en-US" b="1" dirty="0"/>
              <a:t>Time Studies</a:t>
            </a:r>
          </a:p>
          <a:p>
            <a:r>
              <a:rPr lang="en-US" b="1" dirty="0"/>
              <a:t>Case Counts</a:t>
            </a:r>
          </a:p>
        </p:txBody>
      </p:sp>
      <p:pic>
        <p:nvPicPr>
          <p:cNvPr id="12290" name="Picture 2" descr="See the source image">
            <a:extLst>
              <a:ext uri="{FF2B5EF4-FFF2-40B4-BE49-F238E27FC236}">
                <a16:creationId xmlns:a16="http://schemas.microsoft.com/office/drawing/2014/main" id="{863DFF14-5EAA-4D98-ADE3-D1E3573E41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47"/>
          <a:stretch/>
        </p:blipFill>
        <p:spPr bwMode="auto">
          <a:xfrm>
            <a:off x="8154561" y="473654"/>
            <a:ext cx="3525657" cy="5922571"/>
          </a:xfrm>
          <a:prstGeom prst="rect">
            <a:avLst/>
          </a:pr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41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6396" y="586855"/>
            <a:ext cx="4230100" cy="3387497"/>
          </a:xfrm>
        </p:spPr>
        <p:txBody>
          <a:bodyPr anchor="b">
            <a:normAutofit/>
          </a:bodyPr>
          <a:lstStyle/>
          <a:p>
            <a:pPr algn="r"/>
            <a:r>
              <a:rPr lang="en-US" sz="4000" b="1">
                <a:solidFill>
                  <a:srgbClr val="FFFFFF"/>
                </a:solidFill>
              </a:rPr>
              <a:t>How is the Time Study Data Used Within the CEC?</a:t>
            </a:r>
          </a:p>
        </p:txBody>
      </p:sp>
      <p:sp>
        <p:nvSpPr>
          <p:cNvPr id="3" name="Content Placeholder 2"/>
          <p:cNvSpPr>
            <a:spLocks noGrp="1"/>
          </p:cNvSpPr>
          <p:nvPr>
            <p:ph idx="1"/>
          </p:nvPr>
        </p:nvSpPr>
        <p:spPr>
          <a:xfrm>
            <a:off x="5994964" y="568709"/>
            <a:ext cx="5913422" cy="6289288"/>
          </a:xfrm>
        </p:spPr>
        <p:txBody>
          <a:bodyPr anchor="ctr">
            <a:normAutofit/>
          </a:bodyPr>
          <a:lstStyle/>
          <a:p>
            <a:pPr>
              <a:lnSpc>
                <a:spcPct val="90000"/>
              </a:lnSpc>
            </a:pPr>
            <a:r>
              <a:rPr lang="en-US" sz="2000" b="1" dirty="0"/>
              <a:t>3 Different Time Study Ratios:</a:t>
            </a:r>
          </a:p>
          <a:p>
            <a:pPr lvl="1">
              <a:lnSpc>
                <a:spcPct val="90000"/>
              </a:lnSpc>
            </a:pPr>
            <a:r>
              <a:rPr lang="en-US" sz="2000" b="1" dirty="0"/>
              <a:t>Casework Ratio </a:t>
            </a:r>
          </a:p>
          <a:p>
            <a:pPr lvl="2">
              <a:lnSpc>
                <a:spcPct val="90000"/>
              </a:lnSpc>
            </a:pPr>
            <a:r>
              <a:rPr lang="en-US" sz="2000" dirty="0"/>
              <a:t>this ratio is used to allocate generic costs to one of the following four CEC functions: Social Services, CalWORKs, Other Public Welfare, and Child Care.</a:t>
            </a:r>
          </a:p>
          <a:p>
            <a:pPr lvl="1">
              <a:lnSpc>
                <a:spcPct val="90000"/>
              </a:lnSpc>
            </a:pPr>
            <a:r>
              <a:rPr lang="en-US" sz="2000" b="1" dirty="0"/>
              <a:t>Program Ratio</a:t>
            </a:r>
          </a:p>
          <a:p>
            <a:pPr lvl="2">
              <a:lnSpc>
                <a:spcPct val="90000"/>
              </a:lnSpc>
            </a:pPr>
            <a:r>
              <a:rPr lang="en-US" sz="2000" dirty="0"/>
              <a:t>this ratio is used to allocate all other cost pools, where applicable, to the program level. </a:t>
            </a:r>
          </a:p>
          <a:p>
            <a:pPr lvl="1">
              <a:lnSpc>
                <a:spcPct val="90000"/>
              </a:lnSpc>
            </a:pPr>
            <a:r>
              <a:rPr lang="en-US" sz="2000" b="1" dirty="0"/>
              <a:t>Salary Pool Program Ratio </a:t>
            </a:r>
          </a:p>
          <a:p>
            <a:pPr lvl="2">
              <a:lnSpc>
                <a:spcPct val="90000"/>
              </a:lnSpc>
            </a:pPr>
            <a:r>
              <a:rPr lang="en-US" sz="2000" dirty="0"/>
              <a:t>this ratio is used to allocate caseworker salary and benefits costs within the CEC functions to the program level.</a:t>
            </a:r>
          </a:p>
          <a:p>
            <a:pPr lvl="1">
              <a:lnSpc>
                <a:spcPct val="90000"/>
              </a:lnSpc>
            </a:pPr>
            <a:endParaRPr lang="en-US" sz="1700" dirty="0"/>
          </a:p>
        </p:txBody>
      </p:sp>
    </p:spTree>
    <p:extLst>
      <p:ext uri="{BB962C8B-B14F-4D97-AF65-F5344CB8AC3E}">
        <p14:creationId xmlns:p14="http://schemas.microsoft.com/office/powerpoint/2010/main" val="286927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278167" y="1566368"/>
            <a:ext cx="5921286" cy="4648346"/>
          </a:xfrm>
          <a:prstGeom prst="rect">
            <a:avLst/>
          </a:prstGeom>
        </p:spPr>
        <p:txBody>
          <a:bodyPr>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4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0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lumMod val="50000"/>
                </a:schemeClr>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50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90000"/>
              </a:lnSpc>
              <a:buFont typeface="Wingdings" pitchFamily="2" charset="2"/>
              <a:buNone/>
            </a:pPr>
            <a:endParaRPr lang="en-US" sz="2800" b="1" dirty="0">
              <a:solidFill>
                <a:schemeClr val="folHlink"/>
              </a:solidFill>
            </a:endParaRPr>
          </a:p>
          <a:p>
            <a:pPr>
              <a:lnSpc>
                <a:spcPct val="90000"/>
              </a:lnSpc>
            </a:pPr>
            <a:r>
              <a:rPr lang="en-US" sz="2800" b="1" dirty="0"/>
              <a:t>Claims</a:t>
            </a:r>
          </a:p>
          <a:p>
            <a:pPr lvl="1">
              <a:lnSpc>
                <a:spcPct val="90000"/>
              </a:lnSpc>
            </a:pPr>
            <a:r>
              <a:rPr lang="en-US" sz="2800" b="1" dirty="0"/>
              <a:t>Assistance – CA 800</a:t>
            </a:r>
          </a:p>
          <a:p>
            <a:pPr lvl="1">
              <a:lnSpc>
                <a:spcPct val="90000"/>
              </a:lnSpc>
            </a:pPr>
            <a:r>
              <a:rPr lang="en-US" sz="2800" b="1" dirty="0"/>
              <a:t>Administration – CEC</a:t>
            </a:r>
          </a:p>
          <a:p>
            <a:pPr>
              <a:lnSpc>
                <a:spcPct val="90000"/>
              </a:lnSpc>
            </a:pPr>
            <a:r>
              <a:rPr lang="en-US" sz="2800" b="1" dirty="0"/>
              <a:t>Claiming Regulations</a:t>
            </a:r>
          </a:p>
          <a:p>
            <a:pPr>
              <a:lnSpc>
                <a:spcPct val="90000"/>
              </a:lnSpc>
            </a:pPr>
            <a:r>
              <a:rPr lang="en-US" sz="2800" b="1" dirty="0"/>
              <a:t>Allocated vs. Direct Charged</a:t>
            </a:r>
          </a:p>
          <a:p>
            <a:pPr>
              <a:lnSpc>
                <a:spcPct val="90000"/>
              </a:lnSpc>
            </a:pPr>
            <a:r>
              <a:rPr lang="en-US" sz="2800" b="1" dirty="0"/>
              <a:t>Time Studies</a:t>
            </a:r>
          </a:p>
          <a:p>
            <a:pPr>
              <a:lnSpc>
                <a:spcPct val="90000"/>
              </a:lnSpc>
            </a:pPr>
            <a:r>
              <a:rPr lang="en-US" sz="2800" b="1" dirty="0"/>
              <a:t>Case Counts</a:t>
            </a:r>
          </a:p>
          <a:p>
            <a:pPr>
              <a:lnSpc>
                <a:spcPct val="90000"/>
              </a:lnSpc>
            </a:pPr>
            <a:r>
              <a:rPr lang="en-US" sz="2800" b="1" dirty="0"/>
              <a:t>Overspending Program Allocations</a:t>
            </a:r>
          </a:p>
          <a:p>
            <a:pPr>
              <a:lnSpc>
                <a:spcPct val="90000"/>
              </a:lnSpc>
            </a:pPr>
            <a:endParaRPr lang="en-US" b="1" dirty="0"/>
          </a:p>
          <a:p>
            <a:pPr>
              <a:lnSpc>
                <a:spcPct val="90000"/>
              </a:lnSpc>
            </a:pPr>
            <a:endParaRPr lang="en-US" sz="3000" b="1" dirty="0"/>
          </a:p>
          <a:p>
            <a:pPr>
              <a:lnSpc>
                <a:spcPct val="90000"/>
              </a:lnSpc>
            </a:pPr>
            <a:endParaRPr lang="en-US" sz="2000" b="1" dirty="0">
              <a:solidFill>
                <a:schemeClr val="folHlink"/>
              </a:solidFill>
            </a:endParaRPr>
          </a:p>
        </p:txBody>
      </p:sp>
      <p:pic>
        <p:nvPicPr>
          <p:cNvPr id="19458" name="Picture 2" descr="See the source image">
            <a:extLst>
              <a:ext uri="{FF2B5EF4-FFF2-40B4-BE49-F238E27FC236}">
                <a16:creationId xmlns:a16="http://schemas.microsoft.com/office/drawing/2014/main" id="{1B864FC3-2034-4495-9C1E-453D94DA3C0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4677" y="0"/>
            <a:ext cx="3956613" cy="296746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See the source image">
            <a:extLst>
              <a:ext uri="{FF2B5EF4-FFF2-40B4-BE49-F238E27FC236}">
                <a16:creationId xmlns:a16="http://schemas.microsoft.com/office/drawing/2014/main" id="{1C56D3C4-07AB-47BD-B2A4-A6457279C6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7824" y="2349659"/>
            <a:ext cx="3889976" cy="2772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91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0080" y="329184"/>
            <a:ext cx="6894576" cy="1783080"/>
          </a:xfrm>
        </p:spPr>
        <p:txBody>
          <a:bodyPr vert="horz" lIns="91440" tIns="45720" rIns="91440" bIns="45720" rtlCol="0" anchor="b">
            <a:normAutofit/>
          </a:bodyPr>
          <a:lstStyle/>
          <a:p>
            <a:r>
              <a:rPr lang="en-US" sz="5400" b="1"/>
              <a:t>Casework Ratio</a:t>
            </a:r>
          </a:p>
        </p:txBody>
      </p:sp>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640080" y="2706624"/>
            <a:ext cx="6894576" cy="3483864"/>
          </a:xfrm>
        </p:spPr>
        <p:txBody>
          <a:bodyPr vert="horz" lIns="91440" tIns="45720" rIns="91440" bIns="45720" rtlCol="0">
            <a:normAutofit/>
          </a:bodyPr>
          <a:lstStyle/>
          <a:p>
            <a:r>
              <a:rPr lang="en-US" sz="2200" b="1"/>
              <a:t>The Casework Ratio is calculated by dividing the casework hours of each function by the total casework hours.  </a:t>
            </a:r>
          </a:p>
          <a:p>
            <a:endParaRPr lang="en-US" sz="2200"/>
          </a:p>
          <a:p>
            <a:endParaRPr lang="en-US" sz="2200"/>
          </a:p>
          <a:p>
            <a:endParaRPr lang="en-US" sz="2200"/>
          </a:p>
        </p:txBody>
      </p:sp>
      <p:pic>
        <p:nvPicPr>
          <p:cNvPr id="8" name="Picture 7">
            <a:extLst>
              <a:ext uri="{FF2B5EF4-FFF2-40B4-BE49-F238E27FC236}">
                <a16:creationId xmlns:a16="http://schemas.microsoft.com/office/drawing/2014/main" id="{D1622807-83D7-4827-91E3-4DD7FC4ADCF0}"/>
              </a:ext>
            </a:extLst>
          </p:cNvPr>
          <p:cNvPicPr>
            <a:picLocks noChangeAspect="1"/>
          </p:cNvPicPr>
          <p:nvPr/>
        </p:nvPicPr>
        <p:blipFill rotWithShape="1">
          <a:blip r:embed="rId3"/>
          <a:srcRect l="51852" t="34240"/>
          <a:stretch/>
        </p:blipFill>
        <p:spPr>
          <a:xfrm>
            <a:off x="8196717" y="329183"/>
            <a:ext cx="3348461" cy="3429969"/>
          </a:xfrm>
          <a:prstGeom prst="rect">
            <a:avLst/>
          </a:prstGeom>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47188" y="3864942"/>
            <a:ext cx="6894576" cy="2597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80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18984" y="4230093"/>
            <a:ext cx="4150581" cy="1800165"/>
          </a:xfrm>
        </p:spPr>
        <p:txBody>
          <a:bodyPr vert="horz" lIns="91440" tIns="45720" rIns="91440" bIns="45720" rtlCol="0" anchor="t">
            <a:normAutofit/>
          </a:bodyPr>
          <a:lstStyle/>
          <a:p>
            <a:pPr algn="r"/>
            <a:r>
              <a:rPr lang="en-US" sz="4000" b="1" kern="1200">
                <a:solidFill>
                  <a:schemeClr val="tx1"/>
                </a:solidFill>
                <a:latin typeface="+mj-lt"/>
                <a:ea typeface="+mj-ea"/>
                <a:cs typeface="+mj-cs"/>
              </a:rPr>
              <a:t>Casework Ratio</a:t>
            </a:r>
          </a:p>
        </p:txBody>
      </p:sp>
      <p:pic>
        <p:nvPicPr>
          <p:cNvPr id="5" name="Picture 4">
            <a:extLst>
              <a:ext uri="{FF2B5EF4-FFF2-40B4-BE49-F238E27FC236}">
                <a16:creationId xmlns:a16="http://schemas.microsoft.com/office/drawing/2014/main" id="{F069C688-FA5B-41CE-AE5E-1871CFFB25DC}"/>
              </a:ext>
            </a:extLst>
          </p:cNvPr>
          <p:cNvPicPr>
            <a:picLocks noChangeAspect="1"/>
          </p:cNvPicPr>
          <p:nvPr/>
        </p:nvPicPr>
        <p:blipFill>
          <a:blip r:embed="rId3"/>
          <a:stretch>
            <a:fillRect/>
          </a:stretch>
        </p:blipFill>
        <p:spPr>
          <a:xfrm>
            <a:off x="1423400" y="457200"/>
            <a:ext cx="9406162" cy="3455325"/>
          </a:xfrm>
          <a:prstGeom prst="rect">
            <a:avLst/>
          </a:prstGeom>
        </p:spPr>
      </p:pic>
      <p:sp>
        <p:nvSpPr>
          <p:cNvPr id="3" name="Content Placeholder 2"/>
          <p:cNvSpPr>
            <a:spLocks noGrp="1"/>
          </p:cNvSpPr>
          <p:nvPr>
            <p:ph idx="4294967295"/>
          </p:nvPr>
        </p:nvSpPr>
        <p:spPr>
          <a:xfrm>
            <a:off x="5246415" y="4230094"/>
            <a:ext cx="6235268" cy="1800164"/>
          </a:xfrm>
        </p:spPr>
        <p:txBody>
          <a:bodyPr vert="horz" lIns="91440" tIns="45720" rIns="91440" bIns="45720" rtlCol="0" anchor="t">
            <a:normAutofit/>
          </a:bodyPr>
          <a:lstStyle/>
          <a:p>
            <a:r>
              <a:rPr lang="en-US" sz="2000" b="1"/>
              <a:t>The Casework Ratio is applied to Generic costs to determine the function costs.</a:t>
            </a:r>
          </a:p>
          <a:p>
            <a:r>
              <a:rPr lang="en-US" sz="2000" b="1"/>
              <a:t>Generic operating costs for the quarter were $10,000,000. These costs are allocated to the function based on the Casework Ratio: </a:t>
            </a:r>
          </a:p>
        </p:txBody>
      </p:sp>
      <p:sp>
        <p:nvSpPr>
          <p:cNvPr id="12" name="Rectangle 11">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88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74B0B678-CD10-4371-96E5-2706F4579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21" name="Group 13320">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3322" name="Rectangle 13321">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3" name="Rectangle 13322">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25" name="Rectangle 1332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5867475" y="847827"/>
            <a:ext cx="5408813" cy="1169585"/>
          </a:xfrm>
        </p:spPr>
        <p:txBody>
          <a:bodyPr vert="horz" lIns="91440" tIns="45720" rIns="91440" bIns="45720" rtlCol="0" anchor="b">
            <a:normAutofit/>
          </a:bodyPr>
          <a:lstStyle/>
          <a:p>
            <a:r>
              <a:rPr lang="en-US" sz="4000" b="1"/>
              <a:t>Casework Ratio</a:t>
            </a:r>
            <a:endParaRPr lang="en-US" sz="4000"/>
          </a:p>
        </p:txBody>
      </p:sp>
      <p:pic>
        <p:nvPicPr>
          <p:cNvPr id="13314" name="Picture 2" descr="See the source image">
            <a:extLst>
              <a:ext uri="{FF2B5EF4-FFF2-40B4-BE49-F238E27FC236}">
                <a16:creationId xmlns:a16="http://schemas.microsoft.com/office/drawing/2014/main" id="{3D75FFEC-5D51-4039-9B8D-4EE302CDBB9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88179" y="774285"/>
            <a:ext cx="3441564" cy="2581173"/>
          </a:xfrm>
          <a:prstGeom prst="rect">
            <a:avLst/>
          </a:prstGeom>
          <a:noFill/>
          <a:extLst>
            <a:ext uri="{909E8E84-426E-40DD-AFC4-6F175D3DCCD1}">
              <a14:hiddenFill xmlns:a14="http://schemas.microsoft.com/office/drawing/2010/main">
                <a:solidFill>
                  <a:srgbClr val="FFFFFF"/>
                </a:solidFill>
              </a14:hiddenFill>
            </a:ext>
          </a:extLst>
        </p:spPr>
      </p:pic>
      <p:sp>
        <p:nvSpPr>
          <p:cNvPr id="13327" name="Rectangle 1332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E257A41-CF81-4C06-A2EB-D8A9D13FA38D}"/>
              </a:ext>
            </a:extLst>
          </p:cNvPr>
          <p:cNvPicPr>
            <a:picLocks noChangeAspect="1"/>
          </p:cNvPicPr>
          <p:nvPr/>
        </p:nvPicPr>
        <p:blipFill>
          <a:blip r:embed="rId4"/>
          <a:stretch>
            <a:fillRect/>
          </a:stretch>
        </p:blipFill>
        <p:spPr>
          <a:xfrm>
            <a:off x="2263917" y="3731248"/>
            <a:ext cx="7972902" cy="2266754"/>
          </a:xfrm>
          <a:prstGeom prst="rect">
            <a:avLst/>
          </a:prstGeom>
        </p:spPr>
      </p:pic>
      <p:sp>
        <p:nvSpPr>
          <p:cNvPr id="3" name="Content Placeholder 2"/>
          <p:cNvSpPr>
            <a:spLocks noGrp="1"/>
          </p:cNvSpPr>
          <p:nvPr>
            <p:ph idx="4294967295"/>
          </p:nvPr>
        </p:nvSpPr>
        <p:spPr>
          <a:xfrm>
            <a:off x="5868786" y="2508105"/>
            <a:ext cx="5408813" cy="1641783"/>
          </a:xfrm>
        </p:spPr>
        <p:txBody>
          <a:bodyPr vert="horz" lIns="91440" tIns="45720" rIns="91440" bIns="45720" rtlCol="0" anchor="ctr">
            <a:normAutofit/>
          </a:bodyPr>
          <a:lstStyle/>
          <a:p>
            <a:r>
              <a:rPr lang="en-US" sz="2000" b="1" dirty="0"/>
              <a:t>If the hours for CalWORKs are reduced by 20,000, either by a reduction in FTE’s or a change in time study practice, the result is:</a:t>
            </a:r>
          </a:p>
          <a:p>
            <a:endParaRPr lang="en-US" sz="2000" dirty="0"/>
          </a:p>
        </p:txBody>
      </p:sp>
    </p:spTree>
    <p:extLst>
      <p:ext uri="{BB962C8B-B14F-4D97-AF65-F5344CB8AC3E}">
        <p14:creationId xmlns:p14="http://schemas.microsoft.com/office/powerpoint/2010/main" val="37682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0080" y="329184"/>
            <a:ext cx="6894576" cy="1783080"/>
          </a:xfrm>
        </p:spPr>
        <p:txBody>
          <a:bodyPr vert="horz" lIns="91440" tIns="45720" rIns="91440" bIns="45720" rtlCol="0" anchor="b">
            <a:normAutofit/>
          </a:bodyPr>
          <a:lstStyle/>
          <a:p>
            <a:r>
              <a:rPr lang="en-US" sz="5400" b="1"/>
              <a:t>Casework Ratio</a:t>
            </a:r>
            <a:endParaRPr lang="en-US" sz="5400"/>
          </a:p>
        </p:txBody>
      </p:sp>
      <p:sp>
        <p:nvSpPr>
          <p:cNvPr id="1434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640080" y="2706624"/>
            <a:ext cx="6894576" cy="3483864"/>
          </a:xfrm>
        </p:spPr>
        <p:txBody>
          <a:bodyPr vert="horz" lIns="91440" tIns="45720" rIns="91440" bIns="45720" rtlCol="0">
            <a:normAutofit/>
          </a:bodyPr>
          <a:lstStyle/>
          <a:p>
            <a:r>
              <a:rPr lang="en-US" sz="2200" b="1"/>
              <a:t>The allocation of the $10,000,000 changes.  CalWORKs received a reduced amount; however, all other functions increase.</a:t>
            </a:r>
          </a:p>
          <a:p>
            <a:endParaRPr lang="en-US" sz="2200"/>
          </a:p>
        </p:txBody>
      </p:sp>
      <p:pic>
        <p:nvPicPr>
          <p:cNvPr id="14338" name="Picture 2" descr="See the source image">
            <a:extLst>
              <a:ext uri="{FF2B5EF4-FFF2-40B4-BE49-F238E27FC236}">
                <a16:creationId xmlns:a16="http://schemas.microsoft.com/office/drawing/2014/main" id="{1009EADB-7CAE-4873-888C-B47444C3299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63840" y="543854"/>
            <a:ext cx="4014216" cy="30006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4DC6617-BBB8-48F8-8A9F-A8E926698D18}"/>
              </a:ext>
            </a:extLst>
          </p:cNvPr>
          <p:cNvPicPr>
            <a:picLocks noChangeAspect="1"/>
          </p:cNvPicPr>
          <p:nvPr/>
        </p:nvPicPr>
        <p:blipFill>
          <a:blip r:embed="rId4"/>
          <a:stretch>
            <a:fillRect/>
          </a:stretch>
        </p:blipFill>
        <p:spPr>
          <a:xfrm>
            <a:off x="998174" y="4138840"/>
            <a:ext cx="10879882" cy="2233858"/>
          </a:xfrm>
          <a:prstGeom prst="rect">
            <a:avLst/>
          </a:prstGeom>
        </p:spPr>
      </p:pic>
    </p:spTree>
    <p:extLst>
      <p:ext uri="{BB962C8B-B14F-4D97-AF65-F5344CB8AC3E}">
        <p14:creationId xmlns:p14="http://schemas.microsoft.com/office/powerpoint/2010/main" val="208188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sz="5000" b="1" kern="1200">
                <a:solidFill>
                  <a:schemeClr val="tx1"/>
                </a:solidFill>
                <a:latin typeface="+mj-lt"/>
                <a:ea typeface="+mj-ea"/>
                <a:cs typeface="+mj-cs"/>
              </a:rPr>
              <a:t>County Direct Charges Examples</a:t>
            </a:r>
          </a:p>
        </p:txBody>
      </p:sp>
      <p:sp>
        <p:nvSpPr>
          <p:cNvPr id="25"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Content Placeholder 2">
            <a:extLst>
              <a:ext uri="{FF2B5EF4-FFF2-40B4-BE49-F238E27FC236}">
                <a16:creationId xmlns:a16="http://schemas.microsoft.com/office/drawing/2014/main" id="{AACDE77A-15FE-48CC-8305-6CEA1677A633}"/>
              </a:ext>
            </a:extLst>
          </p:cNvPr>
          <p:cNvGraphicFramePr>
            <a:graphicFrameLocks noGrp="1"/>
          </p:cNvGraphicFramePr>
          <p:nvPr>
            <p:ph idx="4294967295"/>
            <p:extLst>
              <p:ext uri="{D42A27DB-BD31-4B8C-83A1-F6EECF244321}">
                <p14:modId xmlns:p14="http://schemas.microsoft.com/office/powerpoint/2010/main" val="3550648899"/>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054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8" name="Rectangle 27">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099425" y="1238081"/>
            <a:ext cx="4709345" cy="962953"/>
          </a:xfrm>
        </p:spPr>
        <p:txBody>
          <a:bodyPr vert="horz" lIns="91440" tIns="45720" rIns="91440" bIns="45720" rtlCol="0" anchor="b">
            <a:normAutofit/>
          </a:bodyPr>
          <a:lstStyle/>
          <a:p>
            <a:r>
              <a:rPr lang="en-US" sz="3800" b="1"/>
              <a:t>Sharing Ratios</a:t>
            </a:r>
          </a:p>
        </p:txBody>
      </p:sp>
      <p:sp>
        <p:nvSpPr>
          <p:cNvPr id="33" name="Rectangle 32">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1100736" y="1873405"/>
            <a:ext cx="5110493" cy="4267193"/>
          </a:xfrm>
        </p:spPr>
        <p:txBody>
          <a:bodyPr vert="horz" lIns="91440" tIns="45720" rIns="91440" bIns="45720" rtlCol="0" anchor="ctr">
            <a:normAutofit/>
          </a:bodyPr>
          <a:lstStyle/>
          <a:p>
            <a:r>
              <a:rPr lang="en-US" sz="2400" b="1" dirty="0"/>
              <a:t>Sharing ratios relates to the percent of cost reimbursement that each entity (Federal, State, Health, or County) will contribute toward expenditures for programs. </a:t>
            </a:r>
          </a:p>
          <a:p>
            <a:r>
              <a:rPr lang="en-US" sz="2400" b="1" dirty="0"/>
              <a:t>Each program code within the CEC has a sharing ratio.</a:t>
            </a:r>
          </a:p>
        </p:txBody>
      </p:sp>
      <p:pic>
        <p:nvPicPr>
          <p:cNvPr id="6" name="Picture 5">
            <a:extLst>
              <a:ext uri="{FF2B5EF4-FFF2-40B4-BE49-F238E27FC236}">
                <a16:creationId xmlns:a16="http://schemas.microsoft.com/office/drawing/2014/main" id="{CA88BD29-FD99-47A8-905C-A9F41B0844CC}"/>
              </a:ext>
            </a:extLst>
          </p:cNvPr>
          <p:cNvPicPr>
            <a:picLocks noChangeAspect="1"/>
          </p:cNvPicPr>
          <p:nvPr/>
        </p:nvPicPr>
        <p:blipFill rotWithShape="1">
          <a:blip r:embed="rId3"/>
          <a:srcRect l="14297" r="24049" b="1"/>
          <a:stretch/>
        </p:blipFill>
        <p:spPr>
          <a:xfrm>
            <a:off x="6538366" y="1383738"/>
            <a:ext cx="4929098" cy="4756870"/>
          </a:xfrm>
          <a:prstGeom prst="rect">
            <a:avLst/>
          </a:prstGeom>
        </p:spPr>
      </p:pic>
    </p:spTree>
    <p:extLst>
      <p:ext uri="{BB962C8B-B14F-4D97-AF65-F5344CB8AC3E}">
        <p14:creationId xmlns:p14="http://schemas.microsoft.com/office/powerpoint/2010/main" val="97856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3" name="Rectangle 16392">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5" name="Rectangle 16394">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7237141" y="665356"/>
            <a:ext cx="4572000" cy="1330839"/>
          </a:xfrm>
        </p:spPr>
        <p:txBody>
          <a:bodyPr vert="horz" lIns="91440" tIns="45720" rIns="91440" bIns="45720" rtlCol="0" anchor="ctr">
            <a:normAutofit/>
          </a:bodyPr>
          <a:lstStyle/>
          <a:p>
            <a:r>
              <a:rPr lang="en-US" sz="4400" b="1" dirty="0"/>
              <a:t>Sharing Ratio Example</a:t>
            </a:r>
          </a:p>
        </p:txBody>
      </p:sp>
      <p:pic>
        <p:nvPicPr>
          <p:cNvPr id="16388" name="Picture 4" descr="See the source image">
            <a:extLst>
              <a:ext uri="{FF2B5EF4-FFF2-40B4-BE49-F238E27FC236}">
                <a16:creationId xmlns:a16="http://schemas.microsoft.com/office/drawing/2014/main" id="{57D324ED-6002-4DFD-8B07-CDE53415CE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632"/>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7237141" y="2194102"/>
            <a:ext cx="4572000" cy="4173244"/>
          </a:xfrm>
        </p:spPr>
        <p:txBody>
          <a:bodyPr vert="horz" lIns="91440" tIns="45720" rIns="91440" bIns="45720" rtlCol="0">
            <a:normAutofit/>
          </a:bodyPr>
          <a:lstStyle/>
          <a:p>
            <a:r>
              <a:rPr lang="en-US" sz="2400" b="1" dirty="0"/>
              <a:t>The sharing ratios for PC 343 (Non-Assisted CalFresh Eligibility) is as follows:</a:t>
            </a:r>
          </a:p>
          <a:p>
            <a:pPr lvl="1"/>
            <a:r>
              <a:rPr lang="en-US" b="1" dirty="0"/>
              <a:t>Federal – 50%</a:t>
            </a:r>
          </a:p>
          <a:p>
            <a:pPr lvl="1"/>
            <a:r>
              <a:rPr lang="en-US" b="1" dirty="0"/>
              <a:t>State – 35%</a:t>
            </a:r>
          </a:p>
          <a:p>
            <a:pPr lvl="1"/>
            <a:r>
              <a:rPr lang="en-US" b="1" dirty="0"/>
              <a:t>County 15%</a:t>
            </a:r>
          </a:p>
          <a:p>
            <a:pPr lvl="1"/>
            <a:endParaRPr lang="en-US" b="1" dirty="0"/>
          </a:p>
          <a:p>
            <a:pPr marL="457200" lvl="1">
              <a:spcBef>
                <a:spcPts val="600"/>
              </a:spcBef>
              <a:buClr>
                <a:schemeClr val="tx2"/>
              </a:buClr>
              <a:buSzPct val="73000"/>
            </a:pPr>
            <a:r>
              <a:rPr lang="en-US" b="1" dirty="0"/>
              <a:t>All costs allocated or direct charged to PC 343 will be reimbursed using these ratios.</a:t>
            </a:r>
          </a:p>
        </p:txBody>
      </p:sp>
    </p:spTree>
    <p:extLst>
      <p:ext uri="{BB962C8B-B14F-4D97-AF65-F5344CB8AC3E}">
        <p14:creationId xmlns:p14="http://schemas.microsoft.com/office/powerpoint/2010/main" val="144703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9" name="Rectangle 174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572493" y="238539"/>
            <a:ext cx="11018520" cy="1434415"/>
          </a:xfrm>
        </p:spPr>
        <p:txBody>
          <a:bodyPr vert="horz" lIns="91440" tIns="45720" rIns="91440" bIns="45720" rtlCol="0" anchor="b">
            <a:normAutofit/>
          </a:bodyPr>
          <a:lstStyle/>
          <a:p>
            <a:r>
              <a:rPr lang="en-US" sz="5400" b="1" dirty="0"/>
              <a:t>CEC Ledgers</a:t>
            </a:r>
          </a:p>
        </p:txBody>
      </p:sp>
      <p:sp>
        <p:nvSpPr>
          <p:cNvPr id="174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572493" y="2071316"/>
            <a:ext cx="6713552" cy="4119172"/>
          </a:xfrm>
        </p:spPr>
        <p:txBody>
          <a:bodyPr vert="horz" lIns="91440" tIns="45720" rIns="91440" bIns="45720" rtlCol="0" anchor="t">
            <a:normAutofit/>
          </a:bodyPr>
          <a:lstStyle/>
          <a:p>
            <a:r>
              <a:rPr lang="en-US" sz="2200"/>
              <a:t>The ledger pages within the CEC are used to track allocations that the County Agency receives to operate the welfare programs.</a:t>
            </a:r>
          </a:p>
          <a:p>
            <a:r>
              <a:rPr lang="en-US" sz="2200"/>
              <a:t>The purpose of the ledgers is to track expenditures against allocations. </a:t>
            </a:r>
          </a:p>
          <a:p>
            <a:r>
              <a:rPr lang="en-US" sz="2200"/>
              <a:t>Expenditures in excess of the program’s allocation will be shifted to county only funds within the CEC using a State Use Only (SUO) code.</a:t>
            </a:r>
          </a:p>
        </p:txBody>
      </p:sp>
      <p:pic>
        <p:nvPicPr>
          <p:cNvPr id="17410" name="Picture 2" descr="See the source image">
            <a:extLst>
              <a:ext uri="{FF2B5EF4-FFF2-40B4-BE49-F238E27FC236}">
                <a16:creationId xmlns:a16="http://schemas.microsoft.com/office/drawing/2014/main" id="{7A3CC4DB-207B-40D0-A834-561D798613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95"/>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05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793662" y="386930"/>
            <a:ext cx="10066122" cy="1298448"/>
          </a:xfrm>
        </p:spPr>
        <p:txBody>
          <a:bodyPr vert="horz" lIns="91440" tIns="45720" rIns="91440" bIns="45720" rtlCol="0" anchor="b">
            <a:normAutofit/>
          </a:bodyPr>
          <a:lstStyle/>
          <a:p>
            <a:r>
              <a:rPr lang="en-US" sz="4800" b="1" kern="1200">
                <a:solidFill>
                  <a:schemeClr val="tx1"/>
                </a:solidFill>
                <a:latin typeface="+mj-lt"/>
                <a:ea typeface="+mj-ea"/>
                <a:cs typeface="+mj-cs"/>
              </a:rPr>
              <a:t>Ledger Example</a:t>
            </a:r>
          </a:p>
        </p:txBody>
      </p:sp>
      <p:sp>
        <p:nvSpPr>
          <p:cNvPr id="1034" name="Rectangle 103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793661" y="2599509"/>
            <a:ext cx="9862152" cy="3639450"/>
          </a:xfrm>
        </p:spPr>
        <p:txBody>
          <a:bodyPr vert="horz" lIns="91440" tIns="45720" rIns="91440" bIns="45720" rtlCol="0" anchor="ctr">
            <a:normAutofit/>
          </a:bodyPr>
          <a:lstStyle/>
          <a:p>
            <a:r>
              <a:rPr lang="en-US" sz="1400" b="1" dirty="0"/>
              <a:t>All CalFresh program codes, including PC 343, are tracked on CEC Ledger 017.</a:t>
            </a:r>
          </a:p>
          <a:p>
            <a:r>
              <a:rPr lang="en-US" sz="1400" b="1" dirty="0"/>
              <a:t>In example, Ledger 017 displays total expenditures by program code and sharing ratio. </a:t>
            </a:r>
          </a:p>
          <a:p>
            <a:endParaRPr lang="en-US" sz="1400" dirty="0"/>
          </a:p>
          <a:p>
            <a:endParaRPr lang="en-US" sz="1400" dirty="0"/>
          </a:p>
          <a:p>
            <a:endParaRPr lang="en-US" sz="1400" dirty="0"/>
          </a:p>
          <a:p>
            <a:endParaRPr lang="en-US" sz="1400" dirty="0"/>
          </a:p>
          <a:p>
            <a:endParaRPr lang="en-US" sz="1400" b="1" dirty="0"/>
          </a:p>
          <a:p>
            <a:endParaRPr lang="en-US" sz="1400" b="1" dirty="0"/>
          </a:p>
          <a:p>
            <a:endParaRPr lang="en-US" sz="1400" b="1" dirty="0"/>
          </a:p>
          <a:p>
            <a:r>
              <a:rPr lang="en-US" sz="1400" b="1" dirty="0"/>
              <a:t>Assuming the State Allocation for CalFresh is $20 million, the county exceeded their allocation by $5,204,482.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7766" y="3574454"/>
            <a:ext cx="9072070" cy="20084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8" name="Rectangle 103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43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30936" y="502920"/>
            <a:ext cx="3419856" cy="1463040"/>
          </a:xfrm>
        </p:spPr>
        <p:txBody>
          <a:bodyPr vert="horz" lIns="91440" tIns="45720" rIns="91440" bIns="45720" rtlCol="0" anchor="ctr">
            <a:normAutofit/>
          </a:bodyPr>
          <a:lstStyle/>
          <a:p>
            <a:r>
              <a:rPr lang="en-US" sz="4800" b="1" kern="1200">
                <a:solidFill>
                  <a:schemeClr val="tx1"/>
                </a:solidFill>
                <a:latin typeface="+mj-lt"/>
                <a:ea typeface="+mj-ea"/>
                <a:cs typeface="+mj-cs"/>
              </a:rPr>
              <a:t>Ledger Example</a:t>
            </a:r>
          </a:p>
        </p:txBody>
      </p:sp>
      <p:sp>
        <p:nvSpPr>
          <p:cNvPr id="13"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4654295" y="502920"/>
            <a:ext cx="6894576" cy="1463040"/>
          </a:xfrm>
        </p:spPr>
        <p:txBody>
          <a:bodyPr vert="horz" lIns="91440" tIns="45720" rIns="91440" bIns="45720" rtlCol="0" anchor="ctr">
            <a:normAutofit/>
          </a:bodyPr>
          <a:lstStyle/>
          <a:p>
            <a:r>
              <a:rPr lang="en-US" sz="2200" b="1"/>
              <a:t>Therefore, the State expenditures over the allocation ($5,204,482) will be shifted to county only funds using SUO 284:</a:t>
            </a:r>
          </a:p>
        </p:txBody>
      </p:sp>
      <p:pic>
        <p:nvPicPr>
          <p:cNvPr id="6" name="Picture 5">
            <a:extLst>
              <a:ext uri="{FF2B5EF4-FFF2-40B4-BE49-F238E27FC236}">
                <a16:creationId xmlns:a16="http://schemas.microsoft.com/office/drawing/2014/main" id="{A6380970-00AC-4E1C-9E08-D76C9E675691}"/>
              </a:ext>
            </a:extLst>
          </p:cNvPr>
          <p:cNvPicPr>
            <a:picLocks noChangeAspect="1"/>
          </p:cNvPicPr>
          <p:nvPr/>
        </p:nvPicPr>
        <p:blipFill>
          <a:blip r:embed="rId3"/>
          <a:stretch>
            <a:fillRect/>
          </a:stretch>
        </p:blipFill>
        <p:spPr>
          <a:xfrm>
            <a:off x="630936" y="2422853"/>
            <a:ext cx="10917936" cy="3695517"/>
          </a:xfrm>
          <a:prstGeom prst="rect">
            <a:avLst/>
          </a:prstGeom>
        </p:spPr>
      </p:pic>
    </p:spTree>
    <p:extLst>
      <p:ext uri="{BB962C8B-B14F-4D97-AF65-F5344CB8AC3E}">
        <p14:creationId xmlns:p14="http://schemas.microsoft.com/office/powerpoint/2010/main" val="20907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7" name="Rectangle 12296">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1" name="Title 29"/>
          <p:cNvSpPr>
            <a:spLocks noGrp="1"/>
          </p:cNvSpPr>
          <p:nvPr>
            <p:ph type="title" idx="4294967295"/>
          </p:nvPr>
        </p:nvSpPr>
        <p:spPr>
          <a:xfrm>
            <a:off x="6657715" y="467271"/>
            <a:ext cx="4195674" cy="2052522"/>
          </a:xfrm>
        </p:spPr>
        <p:txBody>
          <a:bodyPr vert="horz" lIns="91440" tIns="45720" rIns="91440" bIns="45720" rtlCol="0" anchor="b">
            <a:normAutofit/>
          </a:bodyPr>
          <a:lstStyle/>
          <a:p>
            <a:r>
              <a:rPr lang="en-US" sz="4800" b="1"/>
              <a:t>Budgets are Multi-Purpose</a:t>
            </a:r>
          </a:p>
        </p:txBody>
      </p:sp>
      <p:sp>
        <p:nvSpPr>
          <p:cNvPr id="12299" name="Oval 12298">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Diagram&#10;&#10;Description automatically generated">
            <a:extLst>
              <a:ext uri="{FF2B5EF4-FFF2-40B4-BE49-F238E27FC236}">
                <a16:creationId xmlns:a16="http://schemas.microsoft.com/office/drawing/2014/main" id="{2EBD0118-64B7-4E45-AE0F-941CB84DE5E0}"/>
              </a:ext>
            </a:extLst>
          </p:cNvPr>
          <p:cNvPicPr>
            <a:picLocks noChangeAspect="1"/>
          </p:cNvPicPr>
          <p:nvPr/>
        </p:nvPicPr>
        <p:blipFill rotWithShape="1">
          <a:blip r:embed="rId3"/>
          <a:srcRect l="8923" r="8078"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230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2303"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12292" name="Content Placeholder 30"/>
          <p:cNvSpPr>
            <a:spLocks noGrp="1"/>
          </p:cNvSpPr>
          <p:nvPr>
            <p:ph idx="4294967295"/>
          </p:nvPr>
        </p:nvSpPr>
        <p:spPr>
          <a:xfrm>
            <a:off x="6657715" y="2990818"/>
            <a:ext cx="4195673" cy="2913872"/>
          </a:xfrm>
          <a:prstGeom prst="rect">
            <a:avLst/>
          </a:prstGeom>
        </p:spPr>
        <p:txBody>
          <a:bodyPr vert="horz" lIns="91440" tIns="45720" rIns="91440" bIns="45720" rtlCol="0" anchor="t">
            <a:normAutofit/>
          </a:bodyPr>
          <a:lstStyle/>
          <a:p>
            <a:pPr marL="457189"/>
            <a:r>
              <a:rPr lang="en-US" sz="2000" b="1">
                <a:solidFill>
                  <a:schemeClr val="tx1">
                    <a:alpha val="80000"/>
                  </a:schemeClr>
                </a:solidFill>
              </a:rPr>
              <a:t>Policy Document</a:t>
            </a:r>
          </a:p>
          <a:p>
            <a:pPr marL="457189"/>
            <a:r>
              <a:rPr lang="en-US" sz="2000" b="1">
                <a:solidFill>
                  <a:schemeClr val="tx1">
                    <a:alpha val="80000"/>
                  </a:schemeClr>
                </a:solidFill>
              </a:rPr>
              <a:t>Financial Plan</a:t>
            </a:r>
          </a:p>
          <a:p>
            <a:pPr marL="457189"/>
            <a:r>
              <a:rPr lang="en-US" sz="2000" b="1">
                <a:solidFill>
                  <a:schemeClr val="tx1">
                    <a:alpha val="80000"/>
                  </a:schemeClr>
                </a:solidFill>
              </a:rPr>
              <a:t>Operations Guide</a:t>
            </a:r>
          </a:p>
          <a:p>
            <a:pPr marL="457189"/>
            <a:r>
              <a:rPr lang="en-US" sz="2000" b="1">
                <a:solidFill>
                  <a:schemeClr val="tx1">
                    <a:alpha val="80000"/>
                  </a:schemeClr>
                </a:solidFill>
              </a:rPr>
              <a:t>Communication Tool</a:t>
            </a:r>
          </a:p>
          <a:p>
            <a:pPr marL="457189"/>
            <a:r>
              <a:rPr lang="en-US" sz="2000" b="1">
                <a:solidFill>
                  <a:schemeClr val="tx1">
                    <a:alpha val="80000"/>
                  </a:schemeClr>
                </a:solidFill>
              </a:rPr>
              <a:t>Not Actual Expenditures</a:t>
            </a:r>
          </a:p>
        </p:txBody>
      </p:sp>
      <p:sp>
        <p:nvSpPr>
          <p:cNvPr id="12305"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2307"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95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232" name="Rectangle 5223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136397" y="502020"/>
            <a:ext cx="5323715" cy="1642970"/>
          </a:xfrm>
        </p:spPr>
        <p:txBody>
          <a:bodyPr vert="horz" lIns="91440" tIns="45720" rIns="91440" bIns="45720" numCol="1" rtlCol="0" anchor="b" anchorCtr="0" compatLnSpc="1">
            <a:prstTxWarp prst="textNoShape">
              <a:avLst/>
            </a:prstTxWarp>
            <a:normAutofit/>
          </a:bodyPr>
          <a:lstStyle/>
          <a:p>
            <a:r>
              <a:rPr lang="en-US" sz="4000" b="1" kern="1200">
                <a:solidFill>
                  <a:schemeClr val="tx1"/>
                </a:solidFill>
                <a:latin typeface="+mj-lt"/>
                <a:ea typeface="+mj-ea"/>
                <a:cs typeface="+mj-cs"/>
              </a:rPr>
              <a:t>Opportunities within the CEC</a:t>
            </a:r>
            <a:endParaRPr lang="en-US" sz="4000" kern="1200">
              <a:ln w="6350">
                <a:solidFill>
                  <a:schemeClr val="accent3">
                    <a:lumMod val="60000"/>
                    <a:lumOff val="40000"/>
                  </a:schemeClr>
                </a:solidFill>
              </a:ln>
              <a:solidFill>
                <a:schemeClr val="tx1"/>
              </a:solidFill>
              <a:latin typeface="+mj-lt"/>
              <a:ea typeface="+mj-ea"/>
              <a:cs typeface="+mj-cs"/>
            </a:endParaRPr>
          </a:p>
        </p:txBody>
      </p:sp>
      <p:sp>
        <p:nvSpPr>
          <p:cNvPr id="52227" name="Content Placeholder 2"/>
          <p:cNvSpPr>
            <a:spLocks noGrp="1"/>
          </p:cNvSpPr>
          <p:nvPr>
            <p:ph idx="4294967295"/>
          </p:nvPr>
        </p:nvSpPr>
        <p:spPr>
          <a:xfrm>
            <a:off x="1144923" y="2405894"/>
            <a:ext cx="5315189" cy="3535083"/>
          </a:xfrm>
        </p:spPr>
        <p:txBody>
          <a:bodyPr vert="horz" lIns="91440" tIns="45720" rIns="91440" bIns="45720" rtlCol="0" anchor="t">
            <a:normAutofit/>
          </a:bodyPr>
          <a:lstStyle/>
          <a:p>
            <a:r>
              <a:rPr lang="en-US" sz="2000" dirty="0"/>
              <a:t>Access to Open-ended Federal Funding</a:t>
            </a:r>
          </a:p>
          <a:p>
            <a:pPr lvl="1"/>
            <a:r>
              <a:rPr lang="en-US" sz="2000" dirty="0"/>
              <a:t>Health-Related Title XIX  for CSBG, IHSS, CWS</a:t>
            </a:r>
          </a:p>
          <a:p>
            <a:pPr lvl="1"/>
            <a:r>
              <a:rPr lang="en-US" sz="2000" dirty="0"/>
              <a:t>Title IV-E for CWS, FC</a:t>
            </a:r>
          </a:p>
          <a:p>
            <a:r>
              <a:rPr lang="en-US" sz="2000" dirty="0"/>
              <a:t>Program Opportunities</a:t>
            </a:r>
          </a:p>
          <a:p>
            <a:pPr lvl="1"/>
            <a:r>
              <a:rPr lang="en-US" sz="2000" dirty="0"/>
              <a:t>Linkages supported by CWS and/or CalWORKs </a:t>
            </a:r>
          </a:p>
        </p:txBody>
      </p:sp>
      <p:sp>
        <p:nvSpPr>
          <p:cNvPr id="52234" name="Rectangle 5223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36" name="Rectangle 5223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38" name="Rectangle 5223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40" name="Rectangle 5223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67633" t="67231"/>
          <a:stretch/>
        </p:blipFill>
        <p:spPr>
          <a:xfrm>
            <a:off x="7075967" y="2072689"/>
            <a:ext cx="4170530" cy="27445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311" name="Rectangle 5531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13" name="Oval 553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171074" y="1396686"/>
            <a:ext cx="3240506" cy="4064628"/>
          </a:xfrm>
        </p:spPr>
        <p:txBody>
          <a:bodyPr vert="horz" lIns="91440" tIns="45720" rIns="91440" bIns="45720" numCol="1" rtlCol="0" anchor="ctr" anchorCtr="0" compatLnSpc="1">
            <a:prstTxWarp prst="textNoShape">
              <a:avLst/>
            </a:prstTxWarp>
            <a:normAutofit/>
          </a:bodyPr>
          <a:lstStyle/>
          <a:p>
            <a:r>
              <a:rPr lang="en-US" sz="4400" b="1" kern="1200" dirty="0">
                <a:solidFill>
                  <a:srgbClr val="FFFFFF"/>
                </a:solidFill>
                <a:latin typeface="+mj-lt"/>
                <a:ea typeface="+mj-ea"/>
                <a:cs typeface="+mj-cs"/>
              </a:rPr>
              <a:t>Leveraging Funding</a:t>
            </a:r>
            <a:endParaRPr lang="en-US" sz="4400" kern="1200" dirty="0">
              <a:ln w="6350">
                <a:solidFill>
                  <a:schemeClr val="accent3">
                    <a:lumMod val="60000"/>
                    <a:lumOff val="40000"/>
                  </a:schemeClr>
                </a:solidFill>
              </a:ln>
              <a:solidFill>
                <a:srgbClr val="FFFFFF"/>
              </a:solidFill>
              <a:latin typeface="+mj-lt"/>
              <a:ea typeface="+mj-ea"/>
              <a:cs typeface="+mj-cs"/>
            </a:endParaRPr>
          </a:p>
        </p:txBody>
      </p:sp>
      <p:sp>
        <p:nvSpPr>
          <p:cNvPr id="55315" name="Arc 5531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5317" name="Oval 5531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299" name="Content Placeholder 2"/>
          <p:cNvSpPr>
            <a:spLocks noGrp="1"/>
          </p:cNvSpPr>
          <p:nvPr>
            <p:ph idx="4294967295"/>
          </p:nvPr>
        </p:nvSpPr>
        <p:spPr>
          <a:xfrm>
            <a:off x="5370153" y="1526033"/>
            <a:ext cx="5536397" cy="3935281"/>
          </a:xfrm>
        </p:spPr>
        <p:txBody>
          <a:bodyPr vert="horz" lIns="91440" tIns="45720" rIns="91440" bIns="45720" rtlCol="0">
            <a:normAutofit/>
          </a:bodyPr>
          <a:lstStyle/>
          <a:p>
            <a:pPr>
              <a:buClrTx/>
            </a:pPr>
            <a:r>
              <a:rPr lang="en-US" sz="1700"/>
              <a:t>Partnership to combine resources with other entities</a:t>
            </a:r>
          </a:p>
          <a:p>
            <a:pPr lvl="1">
              <a:buClrTx/>
            </a:pPr>
            <a:r>
              <a:rPr lang="en-US" sz="1700"/>
              <a:t>“local match” to access Federal/State program funds</a:t>
            </a:r>
          </a:p>
          <a:p>
            <a:pPr lvl="1">
              <a:buClrTx/>
            </a:pPr>
            <a:r>
              <a:rPr lang="en-US" sz="1700"/>
              <a:t>provide a specific service or serve a specific customer population </a:t>
            </a:r>
          </a:p>
          <a:p>
            <a:pPr marL="880097" lvl="1">
              <a:buClrTx/>
            </a:pPr>
            <a:endParaRPr lang="en-US" sz="1700"/>
          </a:p>
          <a:p>
            <a:pPr>
              <a:buClrTx/>
            </a:pPr>
            <a:r>
              <a:rPr lang="en-US" sz="1700"/>
              <a:t>Federal Funding Matrix- Allowable Usage of Local Match Funds</a:t>
            </a:r>
          </a:p>
          <a:p>
            <a:pPr marL="64006"/>
            <a:endParaRPr lang="en-US" sz="1700" b="1"/>
          </a:p>
          <a:p>
            <a:pPr marL="64006"/>
            <a:endParaRPr lang="en-US" sz="1700" b="1"/>
          </a:p>
        </p:txBody>
      </p:sp>
      <p:pic>
        <p:nvPicPr>
          <p:cNvPr id="4" name="Picture 4" descr="See the source image">
            <a:extLst>
              <a:ext uri="{FF2B5EF4-FFF2-40B4-BE49-F238E27FC236}">
                <a16:creationId xmlns:a16="http://schemas.microsoft.com/office/drawing/2014/main" id="{0403CE78-1238-2644-2120-60F3246008E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95268" y="4629111"/>
            <a:ext cx="5747089" cy="11098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7FC9D-4BAA-478F-8955-3257F813AD35}"/>
              </a:ext>
            </a:extLst>
          </p:cNvPr>
          <p:cNvSpPr>
            <a:spLocks noGrp="1"/>
          </p:cNvSpPr>
          <p:nvPr>
            <p:ph type="title"/>
          </p:nvPr>
        </p:nvSpPr>
        <p:spPr>
          <a:xfrm>
            <a:off x="612648" y="365125"/>
            <a:ext cx="5295015" cy="2063808"/>
          </a:xfrm>
        </p:spPr>
        <p:txBody>
          <a:bodyPr vert="horz" lIns="91440" tIns="45720" rIns="91440" bIns="45720" rtlCol="0" anchor="b">
            <a:normAutofit/>
          </a:bodyPr>
          <a:lstStyle/>
          <a:p>
            <a:r>
              <a:rPr lang="en-US" sz="5400" b="1"/>
              <a:t>Contact Information</a:t>
            </a:r>
          </a:p>
        </p:txBody>
      </p:sp>
      <p:sp>
        <p:nvSpPr>
          <p:cNvPr id="35"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80B2E53-203F-4463-815D-6F9070D729FD}"/>
              </a:ext>
            </a:extLst>
          </p:cNvPr>
          <p:cNvSpPr txBox="1"/>
          <p:nvPr/>
        </p:nvSpPr>
        <p:spPr>
          <a:xfrm>
            <a:off x="612648" y="3401284"/>
            <a:ext cx="7671816" cy="3268957"/>
          </a:xfrm>
          <a:prstGeom prst="rect">
            <a:avLst/>
          </a:prstGeom>
        </p:spPr>
        <p:txBody>
          <a:bodyPr vert="horz" lIns="91440" tIns="45720" rIns="91440" bIns="45720" rtlCol="0">
            <a:normAutofit/>
          </a:bodyPr>
          <a:lstStyle/>
          <a:p>
            <a:pPr marL="0" marR="0" lvl="0" indent="-228600" fontAlgn="auto">
              <a:lnSpc>
                <a:spcPct val="90000"/>
              </a:lnSpc>
              <a:spcBef>
                <a:spcPts val="0"/>
              </a:spcBef>
              <a:spcAft>
                <a:spcPts val="600"/>
              </a:spcAft>
              <a:buClr>
                <a:prstClr val="black"/>
              </a:buClr>
              <a:buSzTx/>
              <a:buFont typeface="Arial" panose="020B0604020202020204" pitchFamily="34" charset="0"/>
              <a:buChar char="•"/>
              <a:tabLst/>
              <a:defRPr/>
            </a:pPr>
            <a:r>
              <a:rPr kumimoji="0" lang="en-US" sz="2000" b="1" i="0" u="none" strike="noStrike" cap="all" spc="0" normalizeH="0" baseline="0" noProof="0" dirty="0">
                <a:ln>
                  <a:noFill/>
                </a:ln>
                <a:effectLst/>
                <a:uLnTx/>
                <a:uFillTx/>
              </a:rPr>
              <a:t>Monica L Bentley </a:t>
            </a:r>
            <a:r>
              <a:rPr kumimoji="0" lang="en-US" sz="2000" b="0" i="0" u="none" strike="noStrike" cap="all" spc="0" normalizeH="0" baseline="0" noProof="0" dirty="0">
                <a:ln>
                  <a:noFill/>
                </a:ln>
                <a:effectLst/>
                <a:uLnTx/>
                <a:uFillTx/>
              </a:rPr>
              <a:t>– mbentley@rivco.org</a:t>
            </a:r>
          </a:p>
          <a:p>
            <a:pPr marL="0" marR="0" lvl="0" indent="-228600" fontAlgn="auto">
              <a:lnSpc>
                <a:spcPct val="90000"/>
              </a:lnSpc>
              <a:spcBef>
                <a:spcPts val="0"/>
              </a:spcBef>
              <a:spcAft>
                <a:spcPts val="600"/>
              </a:spcAft>
              <a:buClr>
                <a:prstClr val="black"/>
              </a:buClr>
              <a:buSzTx/>
              <a:buFont typeface="Arial" panose="020B0604020202020204" pitchFamily="34" charset="0"/>
              <a:buChar char="•"/>
              <a:tabLst/>
              <a:defRPr/>
            </a:pPr>
            <a:r>
              <a:rPr kumimoji="0" lang="en-US" sz="2000" b="1" i="0" u="none" strike="noStrike" cap="all" spc="0" normalizeH="0" baseline="0" noProof="0" dirty="0">
                <a:ln>
                  <a:noFill/>
                </a:ln>
                <a:effectLst/>
                <a:uLnTx/>
                <a:uFillTx/>
              </a:rPr>
              <a:t>Robert Manchia </a:t>
            </a:r>
            <a:r>
              <a:rPr kumimoji="0" lang="en-US" sz="2000" b="0" i="0" u="none" strike="noStrike" cap="all" spc="0" normalizeH="0" baseline="0" noProof="0" dirty="0">
                <a:ln>
                  <a:noFill/>
                </a:ln>
                <a:effectLst/>
                <a:uLnTx/>
                <a:uFillTx/>
              </a:rPr>
              <a:t>– rmanchia@smcgov.org</a:t>
            </a:r>
          </a:p>
          <a:p>
            <a:pPr marL="0" marR="0" lvl="0" indent="-228600" fontAlgn="auto">
              <a:lnSpc>
                <a:spcPct val="90000"/>
              </a:lnSpc>
              <a:spcBef>
                <a:spcPts val="0"/>
              </a:spcBef>
              <a:spcAft>
                <a:spcPts val="600"/>
              </a:spcAft>
              <a:buClr>
                <a:prstClr val="black"/>
              </a:buClr>
              <a:buSzTx/>
              <a:buFont typeface="Arial" panose="020B0604020202020204" pitchFamily="34" charset="0"/>
              <a:buChar char="•"/>
              <a:tabLst/>
              <a:defRPr/>
            </a:pPr>
            <a:r>
              <a:rPr kumimoji="0" lang="en-US" sz="2000" b="1" i="0" u="none" strike="noStrike" cap="all" spc="0" normalizeH="0" baseline="0" noProof="0" dirty="0">
                <a:ln>
                  <a:noFill/>
                </a:ln>
                <a:effectLst/>
                <a:uLnTx/>
                <a:uFillTx/>
              </a:rPr>
              <a:t>Ardee Apostol </a:t>
            </a:r>
            <a:r>
              <a:rPr kumimoji="0" lang="en-US" sz="2000" b="0" i="0" u="none" strike="noStrike" cap="all" spc="0" normalizeH="0" baseline="0" noProof="0" dirty="0">
                <a:ln>
                  <a:noFill/>
                </a:ln>
                <a:effectLst/>
                <a:uLnTx/>
                <a:uFillTx/>
              </a:rPr>
              <a:t>– Ardee.apostol@sdcounty.ca.gov</a:t>
            </a:r>
          </a:p>
          <a:p>
            <a:pPr marL="0" marR="0" lvl="0" indent="-228600" fontAlgn="auto">
              <a:lnSpc>
                <a:spcPct val="90000"/>
              </a:lnSpc>
              <a:spcBef>
                <a:spcPts val="0"/>
              </a:spcBef>
              <a:spcAft>
                <a:spcPts val="600"/>
              </a:spcAft>
              <a:buClr>
                <a:prstClr val="black"/>
              </a:buClr>
              <a:buSzTx/>
              <a:buFont typeface="Arial" panose="020B0604020202020204" pitchFamily="34" charset="0"/>
              <a:buChar char="•"/>
              <a:tabLst/>
              <a:defRPr/>
            </a:pPr>
            <a:r>
              <a:rPr kumimoji="0" lang="en-US" sz="2000" b="1" i="0" u="none" strike="noStrike" cap="all" spc="0" normalizeH="0" baseline="0" noProof="0" dirty="0">
                <a:ln>
                  <a:noFill/>
                </a:ln>
                <a:effectLst/>
                <a:uLnTx/>
                <a:uFillTx/>
              </a:rPr>
              <a:t>Maria Lucia Gonzales</a:t>
            </a:r>
            <a:r>
              <a:rPr kumimoji="0" lang="en-US" sz="2000" b="0" i="0" u="none" strike="noStrike" cap="all" spc="0" normalizeH="0" baseline="0" noProof="0" dirty="0">
                <a:ln>
                  <a:noFill/>
                </a:ln>
                <a:effectLst/>
                <a:uLnTx/>
                <a:uFillTx/>
              </a:rPr>
              <a:t> – gonzalesm@saccounty.net</a:t>
            </a:r>
            <a:endParaRPr kumimoji="0" lang="en-US" sz="2000" b="1" i="0" u="none" strike="noStrike" cap="all" spc="0" normalizeH="0" baseline="0" noProof="0" dirty="0">
              <a:ln>
                <a:noFill/>
              </a:ln>
              <a:effectLst/>
              <a:uLnTx/>
              <a:uFillTx/>
            </a:endParaRPr>
          </a:p>
          <a:p>
            <a:pPr marL="0" marR="0" lvl="0" indent="-228600" fontAlgn="auto">
              <a:lnSpc>
                <a:spcPct val="90000"/>
              </a:lnSpc>
              <a:spcBef>
                <a:spcPts val="0"/>
              </a:spcBef>
              <a:spcAft>
                <a:spcPts val="600"/>
              </a:spcAft>
              <a:buClr>
                <a:prstClr val="black"/>
              </a:buClr>
              <a:buSzTx/>
              <a:buFont typeface="Arial" panose="020B0604020202020204" pitchFamily="34" charset="0"/>
              <a:buChar char="•"/>
              <a:tabLst/>
              <a:defRPr/>
            </a:pPr>
            <a:endParaRPr kumimoji="0" lang="en-US" sz="2200" b="0" i="0" u="none" strike="noStrike" cap="all" spc="0" normalizeH="0" baseline="0" noProof="0" dirty="0">
              <a:ln>
                <a:noFill/>
              </a:ln>
              <a:effectLst/>
              <a:uLnTx/>
              <a:uFillTx/>
            </a:endParaRPr>
          </a:p>
        </p:txBody>
      </p:sp>
      <p:pic>
        <p:nvPicPr>
          <p:cNvPr id="13" name="Picture 12" descr="Icon&#10;&#10;Description automatically generated">
            <a:extLst>
              <a:ext uri="{FF2B5EF4-FFF2-40B4-BE49-F238E27FC236}">
                <a16:creationId xmlns:a16="http://schemas.microsoft.com/office/drawing/2014/main" id="{E5D01771-9B21-42BC-9BDA-A43983AAE396}"/>
              </a:ext>
            </a:extLst>
          </p:cNvPr>
          <p:cNvPicPr>
            <a:picLocks noChangeAspect="1"/>
          </p:cNvPicPr>
          <p:nvPr/>
        </p:nvPicPr>
        <p:blipFill>
          <a:blip r:embed="rId3"/>
          <a:stretch>
            <a:fillRect/>
          </a:stretch>
        </p:blipFill>
        <p:spPr>
          <a:xfrm>
            <a:off x="7831016" y="610850"/>
            <a:ext cx="3606791" cy="2750705"/>
          </a:xfrm>
          <a:prstGeom prst="rect">
            <a:avLst/>
          </a:prstGeom>
          <a:scene3d>
            <a:camera prst="orthographicFront"/>
            <a:lightRig rig="threePt" dir="t">
              <a:rot lat="0" lon="0" rev="2700000"/>
            </a:lightRig>
          </a:scene3d>
          <a:sp3d contourW="6350">
            <a:bevelT h="38100"/>
            <a:contourClr>
              <a:srgbClr val="C0C0C0"/>
            </a:contourClr>
          </a:sp3d>
        </p:spPr>
      </p:pic>
      <p:pic>
        <p:nvPicPr>
          <p:cNvPr id="28" name="Picture 27">
            <a:extLst>
              <a:ext uri="{FF2B5EF4-FFF2-40B4-BE49-F238E27FC236}">
                <a16:creationId xmlns:a16="http://schemas.microsoft.com/office/drawing/2014/main" id="{F5B41EA3-9631-4DFE-8CD5-976F4F5CA410}"/>
              </a:ext>
            </a:extLst>
          </p:cNvPr>
          <p:cNvPicPr>
            <a:picLocks noChangeAspect="1"/>
          </p:cNvPicPr>
          <p:nvPr/>
        </p:nvPicPr>
        <p:blipFill>
          <a:blip r:embed="rId4">
            <a:clrChange>
              <a:clrFrom>
                <a:srgbClr val="F6F6F6"/>
              </a:clrFrom>
              <a:clrTo>
                <a:srgbClr val="F6F6F6">
                  <a:alpha val="0"/>
                </a:srgbClr>
              </a:clrTo>
            </a:clrChange>
          </a:blip>
          <a:stretch>
            <a:fillRect/>
          </a:stretch>
        </p:blipFill>
        <p:spPr>
          <a:xfrm rot="399007">
            <a:off x="8695973" y="3638662"/>
            <a:ext cx="2603605" cy="2538514"/>
          </a:xfrm>
          <a:prstGeom prst="rect">
            <a:avLst/>
          </a:prstGeom>
        </p:spPr>
      </p:pic>
      <p:pic>
        <p:nvPicPr>
          <p:cNvPr id="27" name="Picture 26">
            <a:extLst>
              <a:ext uri="{FF2B5EF4-FFF2-40B4-BE49-F238E27FC236}">
                <a16:creationId xmlns:a16="http://schemas.microsoft.com/office/drawing/2014/main" id="{AD50C4E0-B1E2-45C7-BC8A-739E6A0A5D2B}"/>
              </a:ext>
            </a:extLst>
          </p:cNvPr>
          <p:cNvPicPr>
            <a:picLocks noChangeAspect="1"/>
          </p:cNvPicPr>
          <p:nvPr/>
        </p:nvPicPr>
        <p:blipFill>
          <a:blip r:embed="rId5">
            <a:clrChange>
              <a:clrFrom>
                <a:srgbClr val="F7F7F7"/>
              </a:clrFrom>
              <a:clrTo>
                <a:srgbClr val="F7F7F7">
                  <a:alpha val="0"/>
                </a:srgbClr>
              </a:clrTo>
            </a:clrChange>
          </a:blip>
          <a:stretch>
            <a:fillRect/>
          </a:stretch>
        </p:blipFill>
        <p:spPr>
          <a:xfrm rot="19070264">
            <a:off x="7973867" y="4969154"/>
            <a:ext cx="2884488" cy="1608101"/>
          </a:xfrm>
          <a:prstGeom prst="rect">
            <a:avLst/>
          </a:prstGeom>
        </p:spPr>
      </p:pic>
    </p:spTree>
    <p:extLst>
      <p:ext uri="{BB962C8B-B14F-4D97-AF65-F5344CB8AC3E}">
        <p14:creationId xmlns:p14="http://schemas.microsoft.com/office/powerpoint/2010/main" val="15003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3442" y="921715"/>
            <a:ext cx="5163022" cy="2635993"/>
          </a:xfrm>
        </p:spPr>
        <p:txBody>
          <a:bodyPr vert="horz" lIns="91440" tIns="45720" rIns="91440" bIns="45720" rtlCol="0" anchor="b">
            <a:normAutofit/>
          </a:bodyPr>
          <a:lstStyle/>
          <a:p>
            <a:r>
              <a:rPr lang="en-US" sz="4800" b="1" kern="1200">
                <a:solidFill>
                  <a:schemeClr val="tx1"/>
                </a:solidFill>
                <a:latin typeface="+mj-lt"/>
                <a:ea typeface="+mj-ea"/>
                <a:cs typeface="+mj-cs"/>
              </a:rPr>
              <a:t>Thank you!!!</a:t>
            </a:r>
          </a:p>
        </p:txBody>
      </p:sp>
      <p:sp>
        <p:nvSpPr>
          <p:cNvPr id="16" name="Rectangle 15">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6" descr="See the source image">
            <a:extLst>
              <a:ext uri="{FF2B5EF4-FFF2-40B4-BE49-F238E27FC236}">
                <a16:creationId xmlns:a16="http://schemas.microsoft.com/office/drawing/2014/main" id="{C52D0CD7-DC24-43A8-8295-F7D3D1DBBF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73907" y="619176"/>
            <a:ext cx="5163022" cy="5241648"/>
          </a:xfrm>
          <a:prstGeom prst="rect">
            <a:avLst/>
          </a:pr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72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1" y="365125"/>
            <a:ext cx="5393360" cy="1325563"/>
          </a:xfrm>
        </p:spPr>
        <p:txBody>
          <a:bodyPr>
            <a:normAutofit/>
          </a:bodyPr>
          <a:lstStyle/>
          <a:p>
            <a:r>
              <a:rPr lang="en-US" b="1"/>
              <a:t>Role of the Managers</a:t>
            </a:r>
          </a:p>
        </p:txBody>
      </p:sp>
      <p:sp>
        <p:nvSpPr>
          <p:cNvPr id="3083" name="Freeform: Shape 3082">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38200" y="1825625"/>
            <a:ext cx="5393361" cy="4351338"/>
          </a:xfrm>
        </p:spPr>
        <p:txBody>
          <a:bodyPr>
            <a:normAutofit/>
          </a:bodyPr>
          <a:lstStyle/>
          <a:p>
            <a:r>
              <a:rPr lang="en-US" b="1"/>
              <a:t>Understand the “Big Picture”</a:t>
            </a:r>
          </a:p>
          <a:p>
            <a:r>
              <a:rPr lang="en-US" b="1"/>
              <a:t>Manage Time Studies</a:t>
            </a:r>
          </a:p>
          <a:p>
            <a:r>
              <a:rPr lang="en-US" b="1"/>
              <a:t>Manage staffing levels</a:t>
            </a:r>
          </a:p>
          <a:p>
            <a:r>
              <a:rPr lang="en-US" b="1"/>
              <a:t>Monitor contracts for program outcomes and timely expenditures</a:t>
            </a:r>
          </a:p>
          <a:p>
            <a:r>
              <a:rPr lang="en-US" b="1"/>
              <a:t>Seek out grant opportunities</a:t>
            </a:r>
          </a:p>
          <a:p>
            <a:r>
              <a:rPr lang="en-US" b="1"/>
              <a:t>Look for efficiencies</a:t>
            </a:r>
          </a:p>
          <a:p>
            <a:r>
              <a:rPr lang="en-US" b="1"/>
              <a:t>Ask questions</a:t>
            </a:r>
          </a:p>
          <a:p>
            <a:r>
              <a:rPr lang="en-US" b="1"/>
              <a:t>Be good stewards of taxpayer dollars</a:t>
            </a:r>
          </a:p>
        </p:txBody>
      </p:sp>
      <p:sp>
        <p:nvSpPr>
          <p:cNvPr id="3085" name="Oval 3084">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Freeform: Shape 3086">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3076" name="Picture 4" descr="See the source image">
            <a:extLst>
              <a:ext uri="{FF2B5EF4-FFF2-40B4-BE49-F238E27FC236}">
                <a16:creationId xmlns:a16="http://schemas.microsoft.com/office/drawing/2014/main" id="{485355F2-AF2F-45B7-A439-7D2D8860D9C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 b="5"/>
          <a:stretch/>
        </p:blipFill>
        <p:spPr bwMode="auto">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3089" name="Freeform: Shape 3088">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091" name="Straight Connector 3090">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096" name="Freeform: Shape 3092">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95" name="Freeform: Shape 3094">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8578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397" y="502020"/>
            <a:ext cx="5323715" cy="1642970"/>
          </a:xfrm>
        </p:spPr>
        <p:txBody>
          <a:bodyPr anchor="b">
            <a:normAutofit/>
          </a:bodyPr>
          <a:lstStyle/>
          <a:p>
            <a:r>
              <a:rPr lang="en-US" sz="4000" b="1"/>
              <a:t>Fiscal Regulations</a:t>
            </a:r>
            <a:br>
              <a:rPr lang="en-US" sz="4000" b="1"/>
            </a:br>
            <a:endParaRPr lang="en-US" sz="4000" b="1"/>
          </a:p>
        </p:txBody>
      </p:sp>
      <p:sp>
        <p:nvSpPr>
          <p:cNvPr id="3" name="Content Placeholder 2"/>
          <p:cNvSpPr>
            <a:spLocks noGrp="1"/>
          </p:cNvSpPr>
          <p:nvPr>
            <p:ph idx="1"/>
          </p:nvPr>
        </p:nvSpPr>
        <p:spPr>
          <a:xfrm>
            <a:off x="1144923" y="2405894"/>
            <a:ext cx="5315189" cy="3535083"/>
          </a:xfrm>
        </p:spPr>
        <p:txBody>
          <a:bodyPr anchor="t">
            <a:normAutofit/>
          </a:bodyPr>
          <a:lstStyle/>
          <a:p>
            <a:pPr marL="0" indent="0">
              <a:lnSpc>
                <a:spcPct val="90000"/>
              </a:lnSpc>
              <a:buNone/>
            </a:pPr>
            <a:r>
              <a:rPr lang="en-US" sz="1700" b="1"/>
              <a:t>Social Services financing is governed by many agencies and regulations:                                                     </a:t>
            </a:r>
          </a:p>
          <a:p>
            <a:pPr lvl="1">
              <a:lnSpc>
                <a:spcPct val="90000"/>
              </a:lnSpc>
            </a:pPr>
            <a:r>
              <a:rPr lang="en-US" sz="1700"/>
              <a:t>County Welfare Department (CWD) Cost Allocation Plan</a:t>
            </a:r>
          </a:p>
          <a:p>
            <a:pPr lvl="1">
              <a:lnSpc>
                <a:spcPct val="90000"/>
              </a:lnSpc>
            </a:pPr>
            <a:r>
              <a:rPr lang="en-US" sz="1700"/>
              <a:t>2 CFR 225 “Cost Principles for State, Local &amp; Indian Tribal Governments”</a:t>
            </a:r>
          </a:p>
          <a:p>
            <a:pPr lvl="1">
              <a:lnSpc>
                <a:spcPct val="90000"/>
              </a:lnSpc>
            </a:pPr>
            <a:r>
              <a:rPr lang="en-US" sz="1700"/>
              <a:t>County Fiscal Letters (CFLs) and All County Letters (ACLs)</a:t>
            </a:r>
          </a:p>
          <a:p>
            <a:pPr lvl="1">
              <a:lnSpc>
                <a:spcPct val="90000"/>
              </a:lnSpc>
            </a:pPr>
            <a:r>
              <a:rPr lang="en-US" sz="1700"/>
              <a:t>COWCAP – County-wide Cost allocation plan</a:t>
            </a:r>
          </a:p>
        </p:txBody>
      </p:sp>
      <p:sp>
        <p:nvSpPr>
          <p:cNvPr id="2057" name="Rectangle 205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5" name="Rectangle 206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Rectangle 206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See the source image">
            <a:extLst>
              <a:ext uri="{FF2B5EF4-FFF2-40B4-BE49-F238E27FC236}">
                <a16:creationId xmlns:a16="http://schemas.microsoft.com/office/drawing/2014/main" id="{D1820397-38B3-4D30-B1EA-C9762EA489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62218" y="1922706"/>
            <a:ext cx="4542102" cy="2554931"/>
          </a:xfrm>
          <a:prstGeom prst="rect">
            <a:avLst/>
          </a:pr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43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US" sz="4600" b="1"/>
              <a:t>CWD Cost Allocation Plan</a:t>
            </a:r>
          </a:p>
        </p:txBody>
      </p:sp>
      <p:sp>
        <p:nvSpPr>
          <p:cNvPr id="410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pPr>
              <a:lnSpc>
                <a:spcPct val="90000"/>
              </a:lnSpc>
            </a:pPr>
            <a:r>
              <a:rPr lang="en-US" sz="1900"/>
              <a:t>What is a cost allocation plan (CAP)?</a:t>
            </a:r>
          </a:p>
          <a:p>
            <a:pPr>
              <a:lnSpc>
                <a:spcPct val="90000"/>
              </a:lnSpc>
            </a:pPr>
            <a:endParaRPr lang="en-US" sz="1900"/>
          </a:p>
          <a:p>
            <a:pPr>
              <a:lnSpc>
                <a:spcPct val="90000"/>
              </a:lnSpc>
            </a:pPr>
            <a:r>
              <a:rPr lang="en-US" sz="1900"/>
              <a:t>Why is the cost allocation plan necessary?</a:t>
            </a:r>
          </a:p>
          <a:p>
            <a:pPr>
              <a:lnSpc>
                <a:spcPct val="90000"/>
              </a:lnSpc>
            </a:pPr>
            <a:endParaRPr lang="en-US" sz="1900"/>
          </a:p>
          <a:p>
            <a:pPr>
              <a:lnSpc>
                <a:spcPct val="90000"/>
              </a:lnSpc>
            </a:pPr>
            <a:r>
              <a:rPr lang="en-US" sz="1900"/>
              <a:t> How is the cost allocation plan applied?</a:t>
            </a:r>
          </a:p>
          <a:p>
            <a:pPr marL="0" indent="0">
              <a:lnSpc>
                <a:spcPct val="90000"/>
              </a:lnSpc>
              <a:buNone/>
            </a:pPr>
            <a:endParaRPr lang="en-US" sz="1900" b="1"/>
          </a:p>
        </p:txBody>
      </p:sp>
      <p:pic>
        <p:nvPicPr>
          <p:cNvPr id="4098" name="Picture 2" descr="See the source image">
            <a:extLst>
              <a:ext uri="{FF2B5EF4-FFF2-40B4-BE49-F238E27FC236}">
                <a16:creationId xmlns:a16="http://schemas.microsoft.com/office/drawing/2014/main" id="{22B67D44-453D-43C9-97B8-65C4213006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0439400" y="6356350"/>
            <a:ext cx="914400" cy="365125"/>
          </a:xfrm>
          <a:prstGeom prst="rect">
            <a:avLst/>
          </a:prstGeom>
        </p:spPr>
        <p:txBody>
          <a:bodyPr vert="horz" lIns="91440" tIns="45720" rIns="91440" bIns="45720" rtlCol="0">
            <a:normAutofit/>
          </a:bodyP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01CF334-2D5C-4859-84A6-CA7E6E43FAEB}"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148959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96501" y="489508"/>
            <a:ext cx="5754896" cy="1667569"/>
          </a:xfrm>
        </p:spPr>
        <p:txBody>
          <a:bodyPr anchor="b">
            <a:normAutofit/>
          </a:bodyPr>
          <a:lstStyle/>
          <a:p>
            <a:r>
              <a:rPr lang="en-US" sz="4000" b="1"/>
              <a:t>2 CFR 225</a:t>
            </a:r>
          </a:p>
        </p:txBody>
      </p:sp>
      <p:pic>
        <p:nvPicPr>
          <p:cNvPr id="6" name="Picture 5">
            <a:extLst>
              <a:ext uri="{FF2B5EF4-FFF2-40B4-BE49-F238E27FC236}">
                <a16:creationId xmlns:a16="http://schemas.microsoft.com/office/drawing/2014/main" id="{C84EDB6E-A121-4E5B-9B6C-AD02CD67611B}"/>
              </a:ext>
            </a:extLst>
          </p:cNvPr>
          <p:cNvPicPr>
            <a:picLocks noChangeAspect="1"/>
          </p:cNvPicPr>
          <p:nvPr/>
        </p:nvPicPr>
        <p:blipFill>
          <a:blip r:embed="rId3"/>
          <a:stretch>
            <a:fillRect/>
          </a:stretch>
        </p:blipFill>
        <p:spPr>
          <a:xfrm>
            <a:off x="136467" y="2157077"/>
            <a:ext cx="5323567" cy="3486935"/>
          </a:xfrm>
          <a:prstGeom prst="rect">
            <a:avLst/>
          </a:prstGeom>
          <a:scene3d>
            <a:camera prst="orthographicFront"/>
            <a:lightRig rig="threePt" dir="t">
              <a:rot lat="0" lon="0" rev="2700000"/>
            </a:lightRig>
          </a:scene3d>
          <a:sp3d contourW="6350">
            <a:bevelT h="38100"/>
            <a:contourClr>
              <a:srgbClr val="C0C0C0"/>
            </a:contourClr>
          </a:sp3d>
        </p:spPr>
      </p:pic>
      <p:sp>
        <p:nvSpPr>
          <p:cNvPr id="3" name="Content Placeholder 2"/>
          <p:cNvSpPr>
            <a:spLocks noGrp="1"/>
          </p:cNvSpPr>
          <p:nvPr>
            <p:ph idx="1"/>
          </p:nvPr>
        </p:nvSpPr>
        <p:spPr>
          <a:xfrm>
            <a:off x="5596502" y="2405894"/>
            <a:ext cx="5754896" cy="3197464"/>
          </a:xfrm>
        </p:spPr>
        <p:txBody>
          <a:bodyPr anchor="t">
            <a:normAutofit/>
          </a:bodyPr>
          <a:lstStyle/>
          <a:p>
            <a:pPr marL="0" indent="0">
              <a:lnSpc>
                <a:spcPct val="90000"/>
              </a:lnSpc>
              <a:buNone/>
            </a:pPr>
            <a:r>
              <a:rPr lang="en-US" sz="2000" b="1"/>
              <a:t>The Federal Provisions that outline principles in determining allowable costs for Federal awards</a:t>
            </a:r>
          </a:p>
          <a:p>
            <a:pPr>
              <a:lnSpc>
                <a:spcPct val="90000"/>
              </a:lnSpc>
            </a:pPr>
            <a:r>
              <a:rPr lang="en-US" sz="2000"/>
              <a:t>Costs required to operate a program such as personnel costs, goods and services, equipment, training, travel, etc. </a:t>
            </a:r>
          </a:p>
          <a:p>
            <a:pPr>
              <a:lnSpc>
                <a:spcPct val="90000"/>
              </a:lnSpc>
            </a:pPr>
            <a:r>
              <a:rPr lang="en-US" sz="2000"/>
              <a:t>Costs must be reasonable, fair, equitable, and consistent – we must treat like costs alike</a:t>
            </a:r>
          </a:p>
        </p:txBody>
      </p:sp>
      <p:sp>
        <p:nvSpPr>
          <p:cNvPr id="13" name="Rectangle 1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22240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4899" y="704088"/>
            <a:ext cx="9250383" cy="691763"/>
          </a:xfrm>
        </p:spPr>
        <p:txBody>
          <a:bodyPr>
            <a:normAutofit/>
          </a:bodyPr>
          <a:lstStyle/>
          <a:p>
            <a:pPr algn="ctr"/>
            <a:r>
              <a:rPr lang="en-US" b="1" dirty="0"/>
              <a:t>Fiscal Regulations</a:t>
            </a:r>
          </a:p>
        </p:txBody>
      </p:sp>
      <p:sp>
        <p:nvSpPr>
          <p:cNvPr id="3" name="Content Placeholder 2"/>
          <p:cNvSpPr>
            <a:spLocks noGrp="1"/>
          </p:cNvSpPr>
          <p:nvPr>
            <p:ph idx="1"/>
          </p:nvPr>
        </p:nvSpPr>
        <p:spPr>
          <a:xfrm>
            <a:off x="1981200" y="1981202"/>
            <a:ext cx="8229600" cy="3905249"/>
          </a:xfrm>
        </p:spPr>
        <p:txBody>
          <a:bodyPr/>
          <a:lstStyle/>
          <a:p>
            <a:pPr marL="0" indent="0">
              <a:buNone/>
            </a:pPr>
            <a:endParaRPr lang="en-US"/>
          </a:p>
        </p:txBody>
      </p:sp>
      <p:graphicFrame>
        <p:nvGraphicFramePr>
          <p:cNvPr id="5" name="Object 4"/>
          <p:cNvGraphicFramePr>
            <a:graphicFrameLocks noChangeAspect="1"/>
          </p:cNvGraphicFramePr>
          <p:nvPr/>
        </p:nvGraphicFramePr>
        <p:xfrm>
          <a:off x="1686171" y="1952297"/>
          <a:ext cx="8819658" cy="3902073"/>
        </p:xfrm>
        <a:graphic>
          <a:graphicData uri="http://schemas.openxmlformats.org/presentationml/2006/ole">
            <mc:AlternateContent xmlns:mc="http://schemas.openxmlformats.org/markup-compatibility/2006">
              <mc:Choice xmlns:v="urn:schemas-microsoft-com:vml" Requires="v">
                <p:oleObj name="Clip" r:id="rId3" imgW="3709988" imgH="2963863" progId="MS_ClipArt_Gallery.2">
                  <p:embed/>
                </p:oleObj>
              </mc:Choice>
              <mc:Fallback>
                <p:oleObj name="Clip" r:id="rId3" imgW="3709988" imgH="2963863" progId="MS_ClipArt_Gallery.2">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6171" y="1952297"/>
                        <a:ext cx="8819658" cy="3902073"/>
                      </a:xfrm>
                      <a:prstGeom prst="rect">
                        <a:avLst/>
                      </a:prstGeom>
                      <a:noFill/>
                      <a:ln>
                        <a:noFill/>
                      </a:ln>
                      <a:effectLst/>
                    </p:spPr>
                  </p:pic>
                </p:oleObj>
              </mc:Fallback>
            </mc:AlternateContent>
          </a:graphicData>
        </a:graphic>
      </p:graphicFrame>
      <p:sp>
        <p:nvSpPr>
          <p:cNvPr id="6" name="TextBox 5"/>
          <p:cNvSpPr txBox="1"/>
          <p:nvPr/>
        </p:nvSpPr>
        <p:spPr>
          <a:xfrm>
            <a:off x="2659742" y="2441121"/>
            <a:ext cx="1698171" cy="400110"/>
          </a:xfrm>
          <a:prstGeom prst="rect">
            <a:avLst/>
          </a:prstGeom>
          <a:noFill/>
        </p:spPr>
        <p:txBody>
          <a:bodyPr wrap="square" rtlCol="0">
            <a:spAutoFit/>
          </a:bodyPr>
          <a:lstStyle/>
          <a:p>
            <a:r>
              <a:rPr lang="en-US" sz="2000" b="1" dirty="0">
                <a:solidFill>
                  <a:schemeClr val="bg1"/>
                </a:solidFill>
              </a:rPr>
              <a:t>2 CFR 225</a:t>
            </a:r>
          </a:p>
        </p:txBody>
      </p:sp>
      <p:sp>
        <p:nvSpPr>
          <p:cNvPr id="7" name="TextBox 6"/>
          <p:cNvSpPr txBox="1"/>
          <p:nvPr/>
        </p:nvSpPr>
        <p:spPr>
          <a:xfrm>
            <a:off x="8040915" y="2441121"/>
            <a:ext cx="1491343" cy="400110"/>
          </a:xfrm>
          <a:prstGeom prst="rect">
            <a:avLst/>
          </a:prstGeom>
          <a:noFill/>
        </p:spPr>
        <p:txBody>
          <a:bodyPr wrap="square" rtlCol="0">
            <a:spAutoFit/>
          </a:bodyPr>
          <a:lstStyle/>
          <a:p>
            <a:r>
              <a:rPr lang="en-US" sz="2000" b="1">
                <a:solidFill>
                  <a:srgbClr val="FFFF00"/>
                </a:solidFill>
              </a:rPr>
              <a:t>Time</a:t>
            </a:r>
            <a:r>
              <a:rPr lang="en-US" sz="2000">
                <a:solidFill>
                  <a:srgbClr val="FFFF00"/>
                </a:solidFill>
              </a:rPr>
              <a:t> </a:t>
            </a:r>
            <a:r>
              <a:rPr lang="en-US" sz="2000" b="1">
                <a:solidFill>
                  <a:srgbClr val="FFFF00"/>
                </a:solidFill>
              </a:rPr>
              <a:t>Study</a:t>
            </a:r>
          </a:p>
        </p:txBody>
      </p:sp>
      <p:sp>
        <p:nvSpPr>
          <p:cNvPr id="8" name="TextBox 7"/>
          <p:cNvSpPr txBox="1"/>
          <p:nvPr/>
        </p:nvSpPr>
        <p:spPr>
          <a:xfrm>
            <a:off x="2641601" y="4623995"/>
            <a:ext cx="1509486" cy="400110"/>
          </a:xfrm>
          <a:prstGeom prst="rect">
            <a:avLst/>
          </a:prstGeom>
          <a:noFill/>
        </p:spPr>
        <p:txBody>
          <a:bodyPr wrap="square" rtlCol="0">
            <a:spAutoFit/>
          </a:bodyPr>
          <a:lstStyle/>
          <a:p>
            <a:r>
              <a:rPr lang="en-US" sz="2000" b="1" dirty="0"/>
              <a:t>CWD CAP</a:t>
            </a:r>
          </a:p>
        </p:txBody>
      </p:sp>
      <p:sp>
        <p:nvSpPr>
          <p:cNvPr id="9" name="TextBox 8"/>
          <p:cNvSpPr txBox="1"/>
          <p:nvPr/>
        </p:nvSpPr>
        <p:spPr>
          <a:xfrm>
            <a:off x="7839529" y="4654773"/>
            <a:ext cx="1894114" cy="369332"/>
          </a:xfrm>
          <a:prstGeom prst="rect">
            <a:avLst/>
          </a:prstGeom>
          <a:noFill/>
        </p:spPr>
        <p:txBody>
          <a:bodyPr wrap="square" rtlCol="0">
            <a:spAutoFit/>
          </a:bodyPr>
          <a:lstStyle/>
          <a:p>
            <a:r>
              <a:rPr lang="en-US" b="1" dirty="0">
                <a:solidFill>
                  <a:schemeClr val="bg1"/>
                </a:solidFill>
              </a:rPr>
              <a:t>Claim Instructions </a:t>
            </a:r>
          </a:p>
        </p:txBody>
      </p:sp>
      <p:sp>
        <p:nvSpPr>
          <p:cNvPr id="10" name="TextBox 9"/>
          <p:cNvSpPr txBox="1"/>
          <p:nvPr/>
        </p:nvSpPr>
        <p:spPr>
          <a:xfrm>
            <a:off x="4660901" y="3687889"/>
            <a:ext cx="3178628" cy="430887"/>
          </a:xfrm>
          <a:prstGeom prst="rect">
            <a:avLst/>
          </a:prstGeom>
          <a:noFill/>
        </p:spPr>
        <p:txBody>
          <a:bodyPr wrap="square" rtlCol="0">
            <a:spAutoFit/>
          </a:bodyPr>
          <a:lstStyle/>
          <a:p>
            <a:r>
              <a:rPr lang="en-US" sz="2200" b="1" dirty="0"/>
              <a:t>County Expense Claim</a:t>
            </a:r>
          </a:p>
        </p:txBody>
      </p:sp>
    </p:spTree>
    <p:extLst>
      <p:ext uri="{BB962C8B-B14F-4D97-AF65-F5344CB8AC3E}">
        <p14:creationId xmlns:p14="http://schemas.microsoft.com/office/powerpoint/2010/main" val="338869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useBgFill="1">
        <p:nvSpPr>
          <p:cNvPr id="23" name="Rectangle 13">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5">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72BE054F-3C02-44B0-8ACE-71D504C825EB}"/>
              </a:ext>
            </a:extLst>
          </p:cNvPr>
          <p:cNvPicPr>
            <a:picLocks noChangeAspect="1"/>
          </p:cNvPicPr>
          <p:nvPr/>
        </p:nvPicPr>
        <p:blipFill rotWithShape="1">
          <a:blip r:embed="rId3"/>
          <a:srcRect r="1674" b="8815"/>
          <a:stretch/>
        </p:blipFill>
        <p:spPr>
          <a:xfrm>
            <a:off x="4343516" y="1289713"/>
            <a:ext cx="4574043" cy="4073857"/>
          </a:xfrm>
          <a:prstGeom prst="rect">
            <a:avLst/>
          </a:prstGeom>
        </p:spPr>
      </p:pic>
    </p:spTree>
    <p:extLst>
      <p:ext uri="{BB962C8B-B14F-4D97-AF65-F5344CB8AC3E}">
        <p14:creationId xmlns:p14="http://schemas.microsoft.com/office/powerpoint/2010/main" val="316242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inimalist_Template_03_CA - v7" id="{215D63C3-B139-4AD7-9F60-51396BC82D2C}" vid="{FAE53EBD-DCD0-4C4A-8B10-EB06EA2364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3BE856-B6C2-4675-AE16-47A27D415D46}">
  <ds:schemaRefs>
    <ds:schemaRef ds:uri="http://schemas.microsoft.com/sharepoint/v3/contenttype/forms"/>
  </ds:schemaRefs>
</ds:datastoreItem>
</file>

<file path=customXml/itemProps2.xml><?xml version="1.0" encoding="utf-8"?>
<ds:datastoreItem xmlns:ds="http://schemas.openxmlformats.org/officeDocument/2006/customXml" ds:itemID="{450439D9-8631-4FC1-BCE0-1BDB23425EE1}">
  <ds:schemaRefs>
    <ds:schemaRef ds:uri="http://schemas.microsoft.com/office/2006/metadata/properties"/>
    <ds:schemaRef ds:uri="http://schemas.microsoft.com/sharepoint/v3"/>
    <ds:schemaRef ds:uri="http://purl.org/dc/terms/"/>
    <ds:schemaRef ds:uri="http://schemas.openxmlformats.org/package/2006/metadata/core-properties"/>
    <ds:schemaRef ds:uri="6dc4bcd6-49db-4c07-9060-8acfc67cef9f"/>
    <ds:schemaRef ds:uri="http://schemas.microsoft.com/office/2006/documentManagement/types"/>
    <ds:schemaRef ds:uri="http://schemas.microsoft.com/office/infopath/2007/PartnerControls"/>
    <ds:schemaRef ds:uri="fb0879af-3eba-417a-a55a-ffe6dcd6ca77"/>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67D8A4B1-1036-4F2B-9C1A-A86F68D314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Ocean presentation</Template>
  <TotalTime>0</TotalTime>
  <Words>1227</Words>
  <Application>Microsoft Office PowerPoint</Application>
  <PresentationFormat>Widescreen</PresentationFormat>
  <Paragraphs>205</Paragraphs>
  <Slides>33</Slides>
  <Notes>33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Arial</vt:lpstr>
      <vt:lpstr>Calibri</vt:lpstr>
      <vt:lpstr>Century Gothic</vt:lpstr>
      <vt:lpstr>Wingdings</vt:lpstr>
      <vt:lpstr>Wingdings 2</vt:lpstr>
      <vt:lpstr>Office Theme</vt:lpstr>
      <vt:lpstr>Clip</vt:lpstr>
      <vt:lpstr>Fiscal Essentials 102</vt:lpstr>
      <vt:lpstr>PowerPoint Presentation</vt:lpstr>
      <vt:lpstr>Budgets are Multi-Purpose</vt:lpstr>
      <vt:lpstr>Role of the Managers</vt:lpstr>
      <vt:lpstr>Fiscal Regulations </vt:lpstr>
      <vt:lpstr>CWD Cost Allocation Plan</vt:lpstr>
      <vt:lpstr>2 CFR 225</vt:lpstr>
      <vt:lpstr>Fiscal Regulations</vt:lpstr>
      <vt:lpstr>PowerPoint Presentation</vt:lpstr>
      <vt:lpstr>PowerPoint Presentation</vt:lpstr>
      <vt:lpstr>PowerPoint Presentation</vt:lpstr>
      <vt:lpstr>Assistance Claims</vt:lpstr>
      <vt:lpstr>PowerPoint Presentation</vt:lpstr>
      <vt:lpstr>CEC Purpose - Administration</vt:lpstr>
      <vt:lpstr>CEC Purpose</vt:lpstr>
      <vt:lpstr>Key Components for Completing the CEC </vt:lpstr>
      <vt:lpstr>Allocated Costs</vt:lpstr>
      <vt:lpstr>How Are Costs Allocated Within the CEC?</vt:lpstr>
      <vt:lpstr>How is the Time Study Data Used Within the CEC?</vt:lpstr>
      <vt:lpstr>Casework Ratio</vt:lpstr>
      <vt:lpstr>Casework Ratio</vt:lpstr>
      <vt:lpstr>Casework Ratio</vt:lpstr>
      <vt:lpstr>Casework Ratio</vt:lpstr>
      <vt:lpstr>County Direct Charges Examples</vt:lpstr>
      <vt:lpstr>Sharing Ratios</vt:lpstr>
      <vt:lpstr>Sharing Ratio Example</vt:lpstr>
      <vt:lpstr>CEC Ledgers</vt:lpstr>
      <vt:lpstr>Ledger Example</vt:lpstr>
      <vt:lpstr>Ledger Example</vt:lpstr>
      <vt:lpstr>Opportunities within the CEC</vt:lpstr>
      <vt:lpstr>Leveraging Funding</vt:lpstr>
      <vt:lpstr>Contact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2018-09-06T23:42:28Z</dcterms:created>
  <dcterms:modified xsi:type="dcterms:W3CDTF">2023-11-07T18:50:51Z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